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4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02"/>
  </p:notesMasterIdLst>
  <p:handoutMasterIdLst>
    <p:handoutMasterId r:id="rId103"/>
  </p:handoutMasterIdLst>
  <p:sldIdLst>
    <p:sldId id="697" r:id="rId2"/>
    <p:sldId id="657" r:id="rId3"/>
    <p:sldId id="708" r:id="rId4"/>
    <p:sldId id="709" r:id="rId5"/>
    <p:sldId id="711" r:id="rId6"/>
    <p:sldId id="712" r:id="rId7"/>
    <p:sldId id="717" r:id="rId8"/>
    <p:sldId id="718" r:id="rId9"/>
    <p:sldId id="721" r:id="rId10"/>
    <p:sldId id="727" r:id="rId11"/>
    <p:sldId id="731" r:id="rId12"/>
    <p:sldId id="732" r:id="rId13"/>
    <p:sldId id="744" r:id="rId14"/>
    <p:sldId id="747" r:id="rId15"/>
    <p:sldId id="750" r:id="rId16"/>
    <p:sldId id="746" r:id="rId17"/>
    <p:sldId id="751" r:id="rId18"/>
    <p:sldId id="752" r:id="rId19"/>
    <p:sldId id="756" r:id="rId20"/>
    <p:sldId id="754" r:id="rId21"/>
    <p:sldId id="759" r:id="rId22"/>
    <p:sldId id="761" r:id="rId23"/>
    <p:sldId id="765" r:id="rId24"/>
    <p:sldId id="766" r:id="rId25"/>
    <p:sldId id="720" r:id="rId26"/>
    <p:sldId id="769" r:id="rId27"/>
    <p:sldId id="767" r:id="rId28"/>
    <p:sldId id="770" r:id="rId29"/>
    <p:sldId id="772" r:id="rId30"/>
    <p:sldId id="771" r:id="rId31"/>
    <p:sldId id="775" r:id="rId32"/>
    <p:sldId id="774" r:id="rId33"/>
    <p:sldId id="776" r:id="rId34"/>
    <p:sldId id="778" r:id="rId35"/>
    <p:sldId id="780" r:id="rId36"/>
    <p:sldId id="781" r:id="rId37"/>
    <p:sldId id="782" r:id="rId38"/>
    <p:sldId id="783" r:id="rId39"/>
    <p:sldId id="784" r:id="rId40"/>
    <p:sldId id="785" r:id="rId41"/>
    <p:sldId id="786" r:id="rId42"/>
    <p:sldId id="787" r:id="rId43"/>
    <p:sldId id="788" r:id="rId44"/>
    <p:sldId id="789" r:id="rId45"/>
    <p:sldId id="790" r:id="rId46"/>
    <p:sldId id="791" r:id="rId47"/>
    <p:sldId id="792" r:id="rId48"/>
    <p:sldId id="793" r:id="rId49"/>
    <p:sldId id="794" r:id="rId50"/>
    <p:sldId id="795" r:id="rId51"/>
    <p:sldId id="796" r:id="rId52"/>
    <p:sldId id="797" r:id="rId53"/>
    <p:sldId id="798" r:id="rId54"/>
    <p:sldId id="799" r:id="rId55"/>
    <p:sldId id="800" r:id="rId56"/>
    <p:sldId id="801" r:id="rId57"/>
    <p:sldId id="802" r:id="rId58"/>
    <p:sldId id="803" r:id="rId59"/>
    <p:sldId id="804" r:id="rId60"/>
    <p:sldId id="805" r:id="rId61"/>
    <p:sldId id="830" r:id="rId62"/>
    <p:sldId id="897" r:id="rId63"/>
    <p:sldId id="899" r:id="rId64"/>
    <p:sldId id="848" r:id="rId65"/>
    <p:sldId id="806" r:id="rId66"/>
    <p:sldId id="807" r:id="rId67"/>
    <p:sldId id="808" r:id="rId68"/>
    <p:sldId id="809" r:id="rId69"/>
    <p:sldId id="890" r:id="rId70"/>
    <p:sldId id="900" r:id="rId71"/>
    <p:sldId id="901" r:id="rId72"/>
    <p:sldId id="902" r:id="rId73"/>
    <p:sldId id="903" r:id="rId74"/>
    <p:sldId id="904" r:id="rId75"/>
    <p:sldId id="905" r:id="rId76"/>
    <p:sldId id="910" r:id="rId77"/>
    <p:sldId id="911" r:id="rId78"/>
    <p:sldId id="913" r:id="rId79"/>
    <p:sldId id="726" r:id="rId80"/>
    <p:sldId id="944" r:id="rId81"/>
    <p:sldId id="915" r:id="rId82"/>
    <p:sldId id="916" r:id="rId83"/>
    <p:sldId id="917" r:id="rId84"/>
    <p:sldId id="918" r:id="rId85"/>
    <p:sldId id="919" r:id="rId86"/>
    <p:sldId id="945" r:id="rId87"/>
    <p:sldId id="920" r:id="rId88"/>
    <p:sldId id="921" r:id="rId89"/>
    <p:sldId id="924" r:id="rId90"/>
    <p:sldId id="946" r:id="rId91"/>
    <p:sldId id="722" r:id="rId92"/>
    <p:sldId id="947" r:id="rId93"/>
    <p:sldId id="954" r:id="rId94"/>
    <p:sldId id="955" r:id="rId95"/>
    <p:sldId id="949" r:id="rId96"/>
    <p:sldId id="956" r:id="rId97"/>
    <p:sldId id="957" r:id="rId98"/>
    <p:sldId id="958" r:id="rId99"/>
    <p:sldId id="985" r:id="rId100"/>
    <p:sldId id="702" r:id="rId101"/>
  </p:sldIdLst>
  <p:sldSz cx="9144000" cy="6858000" type="screen4x3"/>
  <p:notesSz cx="7099300" cy="10234613"/>
  <p:defaultTextStyle>
    <a:defPPr>
      <a:defRPr lang="ja-JP"/>
    </a:defPPr>
    <a:lvl1pPr algn="ctr" rtl="0" fontAlgn="base">
      <a:spcBef>
        <a:spcPct val="50000"/>
      </a:spcBef>
      <a:spcAft>
        <a:spcPct val="0"/>
      </a:spcAft>
      <a:defRPr kumimoji="1" kern="1200">
        <a:solidFill>
          <a:schemeClr val="bg1"/>
        </a:solidFill>
        <a:latin typeface="Times New Roman" pitchFamily="18" charset="0"/>
        <a:ea typeface="宋体" pitchFamily="2" charset="-122"/>
        <a:cs typeface="+mn-cs"/>
      </a:defRPr>
    </a:lvl1pPr>
    <a:lvl2pPr marL="457200" algn="ctr" rtl="0" fontAlgn="base">
      <a:spcBef>
        <a:spcPct val="50000"/>
      </a:spcBef>
      <a:spcAft>
        <a:spcPct val="0"/>
      </a:spcAft>
      <a:defRPr kumimoji="1" kern="1200">
        <a:solidFill>
          <a:schemeClr val="bg1"/>
        </a:solidFill>
        <a:latin typeface="Times New Roman" pitchFamily="18" charset="0"/>
        <a:ea typeface="宋体" pitchFamily="2" charset="-122"/>
        <a:cs typeface="+mn-cs"/>
      </a:defRPr>
    </a:lvl2pPr>
    <a:lvl3pPr marL="914400" algn="ctr" rtl="0" fontAlgn="base">
      <a:spcBef>
        <a:spcPct val="50000"/>
      </a:spcBef>
      <a:spcAft>
        <a:spcPct val="0"/>
      </a:spcAft>
      <a:defRPr kumimoji="1" kern="1200">
        <a:solidFill>
          <a:schemeClr val="bg1"/>
        </a:solidFill>
        <a:latin typeface="Times New Roman" pitchFamily="18" charset="0"/>
        <a:ea typeface="宋体" pitchFamily="2" charset="-122"/>
        <a:cs typeface="+mn-cs"/>
      </a:defRPr>
    </a:lvl3pPr>
    <a:lvl4pPr marL="1371600" algn="ctr" rtl="0" fontAlgn="base">
      <a:spcBef>
        <a:spcPct val="50000"/>
      </a:spcBef>
      <a:spcAft>
        <a:spcPct val="0"/>
      </a:spcAft>
      <a:defRPr kumimoji="1" kern="1200">
        <a:solidFill>
          <a:schemeClr val="bg1"/>
        </a:solidFill>
        <a:latin typeface="Times New Roman" pitchFamily="18" charset="0"/>
        <a:ea typeface="宋体" pitchFamily="2" charset="-122"/>
        <a:cs typeface="+mn-cs"/>
      </a:defRPr>
    </a:lvl4pPr>
    <a:lvl5pPr marL="1828800" algn="ctr" rtl="0" fontAlgn="base">
      <a:spcBef>
        <a:spcPct val="50000"/>
      </a:spcBef>
      <a:spcAft>
        <a:spcPct val="0"/>
      </a:spcAft>
      <a:defRPr kumimoji="1" kern="1200">
        <a:solidFill>
          <a:schemeClr val="bg1"/>
        </a:solidFill>
        <a:latin typeface="Times New Roman" pitchFamily="18" charset="0"/>
        <a:ea typeface="宋体" pitchFamily="2" charset="-122"/>
        <a:cs typeface="+mn-cs"/>
      </a:defRPr>
    </a:lvl5pPr>
    <a:lvl6pPr marL="2286000" algn="l" defTabSz="914400" rtl="0" eaLnBrk="1" latinLnBrk="0" hangingPunct="1">
      <a:defRPr kumimoji="1" kern="1200">
        <a:solidFill>
          <a:schemeClr val="bg1"/>
        </a:solidFill>
        <a:latin typeface="Times New Roman" pitchFamily="18" charset="0"/>
        <a:ea typeface="宋体" pitchFamily="2" charset="-122"/>
        <a:cs typeface="+mn-cs"/>
      </a:defRPr>
    </a:lvl6pPr>
    <a:lvl7pPr marL="2743200" algn="l" defTabSz="914400" rtl="0" eaLnBrk="1" latinLnBrk="0" hangingPunct="1">
      <a:defRPr kumimoji="1" kern="1200">
        <a:solidFill>
          <a:schemeClr val="bg1"/>
        </a:solidFill>
        <a:latin typeface="Times New Roman" pitchFamily="18" charset="0"/>
        <a:ea typeface="宋体" pitchFamily="2" charset="-122"/>
        <a:cs typeface="+mn-cs"/>
      </a:defRPr>
    </a:lvl7pPr>
    <a:lvl8pPr marL="3200400" algn="l" defTabSz="914400" rtl="0" eaLnBrk="1" latinLnBrk="0" hangingPunct="1">
      <a:defRPr kumimoji="1" kern="1200">
        <a:solidFill>
          <a:schemeClr val="bg1"/>
        </a:solidFill>
        <a:latin typeface="Times New Roman" pitchFamily="18" charset="0"/>
        <a:ea typeface="宋体" pitchFamily="2" charset="-122"/>
        <a:cs typeface="+mn-cs"/>
      </a:defRPr>
    </a:lvl8pPr>
    <a:lvl9pPr marL="3657600" algn="l" defTabSz="914400" rtl="0" eaLnBrk="1" latinLnBrk="0" hangingPunct="1">
      <a:defRPr kumimoji="1" kern="1200">
        <a:solidFill>
          <a:schemeClr val="bg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66"/>
    <a:srgbClr val="006600"/>
    <a:srgbClr val="660033"/>
    <a:srgbClr val="B2B2B2"/>
    <a:srgbClr val="660066"/>
    <a:srgbClr val="CCFFCC"/>
    <a:srgbClr val="CCCCFF"/>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727" autoAdjust="0"/>
  </p:normalViewPr>
  <p:slideViewPr>
    <p:cSldViewPr>
      <p:cViewPr>
        <p:scale>
          <a:sx n="86" d="100"/>
          <a:sy n="86" d="100"/>
        </p:scale>
        <p:origin x="-684" y="-4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06"/>
    </p:cViewPr>
  </p:sorterViewPr>
  <p:notesViewPr>
    <p:cSldViewPr>
      <p:cViewPr varScale="1">
        <p:scale>
          <a:sx n="45" d="100"/>
          <a:sy n="45" d="100"/>
        </p:scale>
        <p:origin x="-2070" y="-120"/>
      </p:cViewPr>
      <p:guideLst>
        <p:guide orient="horz" pos="3223"/>
        <p:guide pos="2236"/>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defTabSz="990600">
              <a:spcBef>
                <a:spcPct val="0"/>
              </a:spcBef>
              <a:defRPr sz="1300">
                <a:solidFill>
                  <a:schemeClr val="tx1"/>
                </a:solidFill>
                <a:ea typeface="ＭＳ Ｐゴシック" pitchFamily="34" charset="-128"/>
              </a:defRPr>
            </a:lvl1pPr>
          </a:lstStyle>
          <a:p>
            <a:pPr>
              <a:defRPr/>
            </a:pPr>
            <a:endParaRPr lang="en-US" altLang="ja-JP"/>
          </a:p>
        </p:txBody>
      </p:sp>
      <p:sp>
        <p:nvSpPr>
          <p:cNvPr id="221187"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solidFill>
                  <a:schemeClr val="tx1"/>
                </a:solidFill>
                <a:ea typeface="ＭＳ Ｐゴシック" pitchFamily="34" charset="-128"/>
              </a:defRPr>
            </a:lvl1pPr>
          </a:lstStyle>
          <a:p>
            <a:pPr>
              <a:defRPr/>
            </a:pPr>
            <a:endParaRPr lang="en-US" altLang="ja-JP"/>
          </a:p>
        </p:txBody>
      </p:sp>
      <p:sp>
        <p:nvSpPr>
          <p:cNvPr id="221188"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defTabSz="990600">
              <a:spcBef>
                <a:spcPct val="0"/>
              </a:spcBef>
              <a:defRPr sz="1300">
                <a:solidFill>
                  <a:schemeClr val="tx1"/>
                </a:solidFill>
                <a:ea typeface="ＭＳ Ｐゴシック" pitchFamily="34" charset="-128"/>
              </a:defRPr>
            </a:lvl1pPr>
          </a:lstStyle>
          <a:p>
            <a:pPr>
              <a:defRPr/>
            </a:pPr>
            <a:endParaRPr lang="en-US" altLang="ja-JP"/>
          </a:p>
        </p:txBody>
      </p:sp>
      <p:sp>
        <p:nvSpPr>
          <p:cNvPr id="221189"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0"/>
              </a:spcBef>
              <a:defRPr sz="1300">
                <a:solidFill>
                  <a:schemeClr val="tx1"/>
                </a:solidFill>
                <a:ea typeface="ＭＳ Ｐゴシック" pitchFamily="34" charset="-128"/>
              </a:defRPr>
            </a:lvl1pPr>
          </a:lstStyle>
          <a:p>
            <a:pPr>
              <a:defRPr/>
            </a:pPr>
            <a:fld id="{7B2F021B-E769-4693-8314-AF1DCBE90F2C}"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solidFill>
                  <a:schemeClr val="tx1"/>
                </a:solidFill>
                <a:ea typeface="ＭＳ Ｐゴシック" pitchFamily="34" charset="-128"/>
              </a:defRPr>
            </a:lvl1pPr>
          </a:lstStyle>
          <a:p>
            <a:pPr>
              <a:defRPr/>
            </a:pPr>
            <a:endParaRPr lang="zh-CN" altLang="en-US"/>
          </a:p>
        </p:txBody>
      </p:sp>
      <p:sp>
        <p:nvSpPr>
          <p:cNvPr id="23859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ea typeface="ＭＳ Ｐゴシック" pitchFamily="34" charset="-128"/>
              </a:defRPr>
            </a:lvl1pPr>
          </a:lstStyle>
          <a:p>
            <a:pPr>
              <a:defRPr/>
            </a:pPr>
            <a:endParaRPr lang="en-US" altLang="zh-CN"/>
          </a:p>
        </p:txBody>
      </p:sp>
      <p:sp>
        <p:nvSpPr>
          <p:cNvPr id="101380"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2385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3859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solidFill>
                  <a:schemeClr val="tx1"/>
                </a:solidFill>
                <a:ea typeface="ＭＳ Ｐゴシック" pitchFamily="34" charset="-128"/>
              </a:defRPr>
            </a:lvl1pPr>
          </a:lstStyle>
          <a:p>
            <a:pPr>
              <a:defRPr/>
            </a:pPr>
            <a:endParaRPr lang="en-US" altLang="zh-CN"/>
          </a:p>
        </p:txBody>
      </p:sp>
      <p:sp>
        <p:nvSpPr>
          <p:cNvPr id="23859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ea typeface="ＭＳ Ｐゴシック" pitchFamily="34" charset="-128"/>
              </a:defRPr>
            </a:lvl1pPr>
          </a:lstStyle>
          <a:p>
            <a:pPr>
              <a:defRPr/>
            </a:pPr>
            <a:fld id="{6F29DDBD-03B5-4322-8421-6D456621F22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DADF840-8410-41CB-AA3D-69407571FCD4}" type="slidenum">
              <a:rPr lang="zh-CN" altLang="en-US" smtClean="0">
                <a:ea typeface="MS PGothic" pitchFamily="34" charset="-128"/>
              </a:rPr>
              <a:pPr/>
              <a:t>1</a:t>
            </a:fld>
            <a:endParaRPr lang="en-US" altLang="zh-CN" smtClean="0">
              <a:ea typeface="MS PGothic" pitchFamily="34" charset="-128"/>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946150" y="4860925"/>
            <a:ext cx="5207000" cy="4605338"/>
          </a:xfrm>
          <a:noFill/>
          <a:ln/>
        </p:spPr>
        <p:txBody>
          <a:bodyPr/>
          <a:lstStyle/>
          <a:p>
            <a:pPr eaLnBrk="1" hangingPunct="1"/>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C18E44D-7A01-4D50-A7AB-7FF91975A2DD}" type="slidenum">
              <a:rPr lang="en-US" altLang="zh-CN"/>
              <a:pPr/>
              <a:t>18</a:t>
            </a:fld>
            <a:endParaRPr lang="en-US" altLang="zh-CN"/>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2B56C0DD-6EE0-4C4A-A674-2C1BF2E8F112}" type="slidenum">
              <a:rPr lang="en-US" altLang="zh-CN"/>
              <a:pPr/>
              <a:t>19</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7E8C54D2-2D82-4DDD-BEC1-260AAC7506EE}" type="slidenum">
              <a:rPr lang="en-US" altLang="zh-CN"/>
              <a:pPr/>
              <a:t>20</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45484CC-3D69-4696-944F-9FDE5A905790}" type="slidenum">
              <a:rPr lang="en-US" altLang="zh-CN"/>
              <a:pPr/>
              <a:t>22</a:t>
            </a:fld>
            <a:endParaRPr lang="en-US" altLang="zh-CN"/>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05A51218-0DE3-431F-AF41-B6ECC1BF6300}" type="slidenum">
              <a:rPr lang="en-US" altLang="zh-CN"/>
              <a:pPr/>
              <a:t>23</a:t>
            </a:fld>
            <a:endParaRPr lang="en-US" altLang="zh-CN"/>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D0A47774-F320-4E67-B6D1-F4AFF393D5EE}" type="slidenum">
              <a:rPr lang="en-US" altLang="zh-CN"/>
              <a:pPr/>
              <a:t>24</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5AAB9B5F-E38D-461B-8C80-533CCBB58228}" type="slidenum">
              <a:rPr lang="en-US" altLang="zh-CN" smtClean="0"/>
              <a:pPr/>
              <a:t>26</a:t>
            </a:fld>
            <a:endParaRPr lang="en-US" altLang="zh-CN" dirty="0"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69B8213C-7667-4591-9C65-3571A71F4E8A}" type="slidenum">
              <a:rPr lang="en-US" altLang="zh-CN" smtClean="0"/>
              <a:pPr/>
              <a:t>28</a:t>
            </a:fld>
            <a:endParaRPr lang="en-US" altLang="zh-CN" dirty="0"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17D41DD2-63B3-4749-B59E-7E0D94EA1F72}" type="slidenum">
              <a:rPr lang="en-US" altLang="zh-CN" smtClean="0"/>
              <a:pPr/>
              <a:t>29</a:t>
            </a:fld>
            <a:endParaRPr lang="en-US" altLang="zh-CN" dirty="0"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A3981D42-9786-43BA-9855-BC989ED95C8E}" type="slidenum">
              <a:rPr lang="en-US" altLang="zh-CN" smtClean="0"/>
              <a:pPr/>
              <a:t>30</a:t>
            </a:fld>
            <a:endParaRPr lang="en-US" altLang="zh-CN" dirty="0"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0CBBC7D9-D31C-4402-A6D2-7F1FC865E26F}" type="slidenum">
              <a:rPr lang="en-US" altLang="zh-CN" smtClean="0"/>
              <a:pPr/>
              <a:t>5</a:t>
            </a:fld>
            <a:endParaRPr lang="en-US" altLang="zh-CN"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CDB91BF9-7DF8-40D9-B7C6-5EC9F3C4FFC3}" type="slidenum">
              <a:rPr lang="en-US" altLang="zh-CN" smtClean="0"/>
              <a:pPr/>
              <a:t>31</a:t>
            </a:fld>
            <a:endParaRPr lang="en-US" altLang="zh-CN" smtClean="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F70D8D37-04A3-4B6E-B21F-6E6E75F1886B}" type="slidenum">
              <a:rPr lang="en-US" altLang="zh-CN" smtClean="0"/>
              <a:pPr/>
              <a:t>32</a:t>
            </a:fld>
            <a:endParaRPr lang="en-US" altLang="zh-CN" dirty="0"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72068DE2-E601-4D06-B7F4-035B2B6A4E44}" type="slidenum">
              <a:rPr lang="en-US" altLang="zh-CN" smtClean="0"/>
              <a:pPr/>
              <a:t>34</a:t>
            </a:fld>
            <a:endParaRPr lang="en-US" altLang="zh-CN"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F2FD6250-EE53-4D5D-A641-46FB77003E7E}" type="slidenum">
              <a:rPr lang="en-US" altLang="zh-CN" smtClean="0"/>
              <a:pPr/>
              <a:t>46</a:t>
            </a:fld>
            <a:endParaRPr lang="en-US" altLang="zh-CN"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4F756F83-AEAB-4B88-AC65-78842685F6D5}" type="slidenum">
              <a:rPr lang="en-US" altLang="zh-CN" smtClean="0"/>
              <a:pPr/>
              <a:t>55</a:t>
            </a:fld>
            <a:endParaRPr lang="en-US" altLang="zh-CN"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418EC9A2-3442-4246-88FF-926788BEA8F4}" type="slidenum">
              <a:rPr lang="en-US" altLang="zh-CN" smtClean="0"/>
              <a:pPr/>
              <a:t>56</a:t>
            </a:fld>
            <a:endParaRPr lang="en-US" altLang="zh-CN"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ED786BEB-9BAF-4903-9D0B-79EC25C5F9B1}" type="slidenum">
              <a:rPr lang="en-US" altLang="zh-CN" smtClean="0">
                <a:ea typeface="宋体" pitchFamily="2" charset="-122"/>
              </a:rPr>
              <a:pPr/>
              <a:t>61</a:t>
            </a:fld>
            <a:endParaRPr lang="en-US" altLang="zh-CN" smtClean="0">
              <a:ea typeface="宋体" pitchFamily="2" charset="-122"/>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zh-CN" altLang="zh-CN" smtClean="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69E76634-C675-4763-8CB7-A0BFE3305D6A}" type="slidenum">
              <a:rPr lang="en-US" altLang="zh-CN" smtClean="0">
                <a:ea typeface="宋体" pitchFamily="2" charset="-122"/>
              </a:rPr>
              <a:pPr/>
              <a:t>62</a:t>
            </a:fld>
            <a:endParaRPr lang="en-US" altLang="zh-CN" smtClean="0">
              <a:ea typeface="宋体" pitchFamily="2" charset="-122"/>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zh-CN" altLang="zh-CN" smtClean="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4DF1948C-5A85-4046-BC43-A85CC765DFC5}" type="slidenum">
              <a:rPr lang="en-US" altLang="zh-CN" smtClean="0">
                <a:ea typeface="宋体" pitchFamily="2" charset="-122"/>
              </a:rPr>
              <a:pPr/>
              <a:t>63</a:t>
            </a:fld>
            <a:endParaRPr lang="en-US" altLang="zh-CN" smtClean="0">
              <a:ea typeface="宋体" pitchFamily="2" charset="-122"/>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zh-CN" altLang="zh-CN" smtClean="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6E70B7A8-2D72-4A08-9E76-9009287EF5E3}" type="slidenum">
              <a:rPr lang="en-US" altLang="zh-CN" smtClean="0">
                <a:ea typeface="宋体" pitchFamily="2" charset="-122"/>
              </a:rPr>
              <a:pPr/>
              <a:t>64</a:t>
            </a:fld>
            <a:endParaRPr lang="en-US" altLang="zh-CN" smtClean="0">
              <a:ea typeface="宋体" pitchFamily="2" charset="-122"/>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zh-CN" altLang="zh-CN" smtClean="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A8A1D90F-9740-4A29-9947-243B51DDC71C}" type="slidenum">
              <a:rPr lang="en-US" altLang="zh-CN" smtClean="0"/>
              <a:pPr/>
              <a:t>6</a:t>
            </a:fld>
            <a:endParaRPr lang="en-US" altLang="zh-CN"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850E561-1722-405D-85AD-B8D5AF77151F}" type="slidenum">
              <a:rPr lang="en-US" altLang="zh-CN" smtClean="0">
                <a:ea typeface="宋体" pitchFamily="2" charset="-122"/>
              </a:rPr>
              <a:pPr/>
              <a:t>65</a:t>
            </a:fld>
            <a:endParaRPr lang="en-US" altLang="zh-CN" smtClean="0">
              <a:ea typeface="宋体" pitchFamily="2" charset="-122"/>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zh-CN" altLang="zh-CN" smtClean="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51A2B73A-98B8-413C-BC58-84DD7E5FAF2D}" type="slidenum">
              <a:rPr lang="en-US" altLang="zh-CN" smtClean="0">
                <a:ea typeface="宋体" pitchFamily="2" charset="-122"/>
              </a:rPr>
              <a:pPr/>
              <a:t>69</a:t>
            </a:fld>
            <a:endParaRPr lang="en-US" altLang="zh-CN" smtClean="0">
              <a:ea typeface="宋体" pitchFamily="2" charset="-122"/>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zh-CN" altLang="zh-CN" smtClean="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3CE22EA2-6294-46C8-AFA9-629D17C82395}" type="slidenum">
              <a:rPr lang="en-US" altLang="zh-CN" smtClean="0">
                <a:ea typeface="宋体" charset="-122"/>
              </a:rPr>
              <a:pPr/>
              <a:t>70</a:t>
            </a:fld>
            <a:endParaRPr lang="en-US" altLang="zh-CN" smtClean="0">
              <a:ea typeface="宋体" charset="-122"/>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F29DDBD-03B5-4322-8421-6D456621F223}" type="slidenum">
              <a:rPr lang="zh-CN" altLang="en-US" smtClean="0"/>
              <a:pPr>
                <a:defRPr/>
              </a:pPr>
              <a:t>72</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B0AB3303-0FE1-4C63-9970-E502DFD7607E}" type="slidenum">
              <a:rPr lang="en-US" altLang="zh-CN" smtClean="0">
                <a:ea typeface="宋体" charset="-122"/>
              </a:rPr>
              <a:pPr/>
              <a:t>75</a:t>
            </a:fld>
            <a:endParaRPr lang="en-US" altLang="zh-CN" smtClean="0">
              <a:ea typeface="宋体" charset="-122"/>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3B64AECC-4F72-4B80-96BE-A824470AE9F4}" type="slidenum">
              <a:rPr lang="en-US" altLang="zh-CN" smtClean="0">
                <a:ea typeface="宋体" charset="-122"/>
              </a:rPr>
              <a:pPr/>
              <a:t>77</a:t>
            </a:fld>
            <a:endParaRPr lang="en-US" altLang="zh-CN" smtClean="0">
              <a:ea typeface="宋体" charset="-122"/>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8936D5F8-41F8-4006-B12E-BEB76FF4173D}" type="slidenum">
              <a:rPr lang="en-US" altLang="zh-CN" smtClean="0">
                <a:ea typeface="宋体" charset="-122"/>
              </a:rPr>
              <a:pPr/>
              <a:t>78</a:t>
            </a:fld>
            <a:endParaRPr lang="en-US" altLang="zh-CN" smtClean="0">
              <a:ea typeface="宋体" charset="-122"/>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0B50F60E-77B7-4917-815C-28BE922FEA31}" type="slidenum">
              <a:rPr lang="en-US" altLang="zh-CN" smtClean="0">
                <a:ea typeface="宋体" charset="-122"/>
              </a:rPr>
              <a:pPr/>
              <a:t>81</a:t>
            </a:fld>
            <a:endParaRPr lang="en-US" altLang="zh-CN" smtClean="0">
              <a:ea typeface="宋体" charset="-122"/>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6B990501-9F41-4772-A660-549A11B0D22A}" type="slidenum">
              <a:rPr lang="en-US" altLang="zh-CN" smtClean="0">
                <a:ea typeface="宋体" charset="-122"/>
              </a:rPr>
              <a:pPr/>
              <a:t>82</a:t>
            </a:fld>
            <a:endParaRPr lang="en-US" altLang="zh-CN" smtClean="0">
              <a:ea typeface="宋体" charset="-122"/>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FE42B508-D0B7-45AA-9998-DB5A197A6728}" type="slidenum">
              <a:rPr lang="en-US" altLang="zh-CN" smtClean="0">
                <a:ea typeface="宋体" charset="-122"/>
              </a:rPr>
              <a:pPr/>
              <a:t>89</a:t>
            </a:fld>
            <a:endParaRPr lang="en-US" altLang="zh-CN" smtClean="0">
              <a:ea typeface="宋体" charset="-122"/>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51FA57D-D896-4B3E-853E-84538FE0C473}" type="slidenum">
              <a:rPr lang="en-US" altLang="zh-CN" smtClean="0"/>
              <a:pPr/>
              <a:t>7</a:t>
            </a:fld>
            <a:endParaRPr lang="en-US" altLang="zh-CN"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88BA411-2BC6-4861-96B8-A462CFADE572}" type="slidenum">
              <a:rPr lang="en-US" altLang="zh-CN" smtClean="0"/>
              <a:pPr/>
              <a:t>98</a:t>
            </a:fld>
            <a:endParaRPr lang="en-US" altLang="zh-CN"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6A4004E-0008-41AF-ADCD-FE900F8708E2}" type="slidenum">
              <a:rPr lang="en-US" altLang="zh-CN" smtClean="0"/>
              <a:pPr/>
              <a:t>8</a:t>
            </a:fld>
            <a:endParaRPr lang="en-US" altLang="zh-CN"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17DA65B0-5D42-4654-91FB-BD6EBEF41723}" type="slidenum">
              <a:rPr lang="en-US" altLang="zh-CN" smtClean="0"/>
              <a:pPr/>
              <a:t>10</a:t>
            </a:fld>
            <a:endParaRPr lang="en-US" altLang="zh-CN"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B6B51FED-FB35-4308-B79F-3D77C9726D30}" type="slidenum">
              <a:rPr lang="en-US" altLang="zh-CN" smtClean="0"/>
              <a:pPr/>
              <a:t>11</a:t>
            </a:fld>
            <a:endParaRPr lang="en-US" altLang="zh-CN"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B949041-2854-4AE5-AD0A-CAB54F0C2AC7}" type="slidenum">
              <a:rPr lang="en-US" altLang="zh-CN" smtClean="0"/>
              <a:pPr/>
              <a:t>12</a:t>
            </a:fld>
            <a:endParaRPr lang="en-US" altLang="zh-CN"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02130B43-99D6-43E2-953D-774448A019D6}" type="slidenum">
              <a:rPr lang="en-US" altLang="zh-CN"/>
              <a:pPr/>
              <a:t>14</a:t>
            </a:fld>
            <a:endParaRPr lang="en-US" altLang="zh-CN"/>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zh-CN"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spcBef>
                  <a:spcPct val="0"/>
                </a:spcBef>
                <a:defRPr/>
              </a:pPr>
              <a:endParaRPr lang="zh-CN" altLang="en-US" sz="2400">
                <a:solidFill>
                  <a:schemeClr val="tx1"/>
                </a:solidFill>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spcBef>
                  <a:spcPct val="0"/>
                </a:spcBef>
                <a:defRPr/>
              </a:pPr>
              <a:endParaRPr lang="zh-CN" altLang="en-US" sz="2400">
                <a:solidFill>
                  <a:schemeClr val="tx1"/>
                </a:solidFill>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zh-CN" altLang="en-US"/>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zh-CN" altLang="en-US"/>
            </a:p>
          </p:txBody>
        </p:sp>
      </p:grpSp>
      <p:sp>
        <p:nvSpPr>
          <p:cNvPr id="248840" name="Rectangle 8"/>
          <p:cNvSpPr>
            <a:spLocks noGrp="1" noChangeArrowheads="1"/>
          </p:cNvSpPr>
          <p:nvPr>
            <p:ph type="subTitle" idx="1"/>
          </p:nvPr>
        </p:nvSpPr>
        <p:spPr>
          <a:xfrm>
            <a:off x="4673600" y="2927350"/>
            <a:ext cx="4013200" cy="1822450"/>
          </a:xfrm>
        </p:spPr>
        <p:txBody>
          <a:bodyPr anchor="b"/>
          <a:lstStyle>
            <a:lvl1pPr marL="0" indent="0">
              <a:buFont typeface="Wingdings" pitchFamily="2" charset="2"/>
              <a:buNone/>
              <a:defRPr>
                <a:solidFill>
                  <a:schemeClr val="tx2"/>
                </a:solidFill>
              </a:defRPr>
            </a:lvl1pPr>
          </a:lstStyle>
          <a:p>
            <a:r>
              <a:rPr lang="zh-CN" altLang="en-US" smtClean="0"/>
              <a:t>单击此处编辑母版副标题样式</a:t>
            </a:r>
            <a:endParaRPr lang="zh-CN" altLang="en-US"/>
          </a:p>
        </p:txBody>
      </p:sp>
      <p:sp>
        <p:nvSpPr>
          <p:cNvPr id="248844"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zh-CN" altLang="en-US" smtClean="0"/>
              <a:t>单击此处编辑母版标题样式</a:t>
            </a:r>
            <a:endParaRPr lang="zh-CN" altLang="en-US"/>
          </a:p>
        </p:txBody>
      </p:sp>
      <p:grpSp>
        <p:nvGrpSpPr>
          <p:cNvPr id="13" name="组合 12"/>
          <p:cNvGrpSpPr/>
          <p:nvPr userDrawn="1"/>
        </p:nvGrpSpPr>
        <p:grpSpPr>
          <a:xfrm>
            <a:off x="0" y="2924175"/>
            <a:ext cx="4716016" cy="3933825"/>
            <a:chOff x="0" y="2924175"/>
            <a:chExt cx="4572000" cy="3417254"/>
          </a:xfrm>
        </p:grpSpPr>
        <p:pic>
          <p:nvPicPr>
            <p:cNvPr id="14" name="Picture 22"/>
            <p:cNvPicPr>
              <a:picLocks noChangeAspect="1" noChangeArrowheads="1"/>
            </p:cNvPicPr>
            <p:nvPr/>
          </p:nvPicPr>
          <p:blipFill>
            <a:blip r:embed="rId2" cstate="print">
              <a:clrChange>
                <a:clrFrom>
                  <a:srgbClr val="FFFFFF"/>
                </a:clrFrom>
                <a:clrTo>
                  <a:srgbClr val="FFFFFF">
                    <a:alpha val="0"/>
                  </a:srgbClr>
                </a:clrTo>
              </a:clrChange>
            </a:blip>
            <a:srcRect b="20512"/>
            <a:stretch>
              <a:fillRect/>
            </a:stretch>
          </p:blipFill>
          <p:spPr bwMode="auto">
            <a:xfrm>
              <a:off x="0" y="2924175"/>
              <a:ext cx="4572000" cy="2665065"/>
            </a:xfrm>
            <a:prstGeom prst="rect">
              <a:avLst/>
            </a:prstGeom>
            <a:noFill/>
            <a:ln w="9525">
              <a:noFill/>
              <a:miter lim="800000"/>
              <a:headEnd/>
              <a:tailEnd/>
            </a:ln>
          </p:spPr>
        </p:pic>
        <p:pic>
          <p:nvPicPr>
            <p:cNvPr id="15" name="Picture 3" descr="D:\Backup\我的文档\My Pictures\055554c522f05e25.jpg"/>
            <p:cNvPicPr>
              <a:picLocks noChangeAspect="1" noChangeArrowheads="1"/>
            </p:cNvPicPr>
            <p:nvPr/>
          </p:nvPicPr>
          <p:blipFill>
            <a:blip r:embed="rId3" cstate="print"/>
            <a:srcRect/>
            <a:stretch>
              <a:fillRect/>
            </a:stretch>
          </p:blipFill>
          <p:spPr bwMode="auto">
            <a:xfrm>
              <a:off x="2915816" y="5589240"/>
              <a:ext cx="1512168" cy="752189"/>
            </a:xfrm>
            <a:prstGeom prst="rect">
              <a:avLst/>
            </a:prstGeom>
            <a:noFill/>
          </p:spPr>
        </p:pic>
      </p:grpSp>
      <p:pic>
        <p:nvPicPr>
          <p:cNvPr id="16" name="Picture 13" descr="logo-r"/>
          <p:cNvPicPr>
            <a:picLocks noChangeAspect="1" noChangeArrowheads="1"/>
          </p:cNvPicPr>
          <p:nvPr userDrawn="1"/>
        </p:nvPicPr>
        <p:blipFill>
          <a:blip r:embed="rId4" cstate="print"/>
          <a:srcRect/>
          <a:stretch>
            <a:fillRect/>
          </a:stretch>
        </p:blipFill>
        <p:spPr bwMode="auto">
          <a:xfrm>
            <a:off x="179512" y="116632"/>
            <a:ext cx="3009900" cy="733425"/>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4FA00565-CBCA-4D57-9389-0573E5D82BFF}"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762000"/>
            <a:ext cx="1981200" cy="53244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62000" y="762000"/>
            <a:ext cx="5791200" cy="53244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42C0D102-2103-43AE-8F86-6CA83945EE07}"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7953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2362200"/>
            <a:ext cx="7693025" cy="3724275"/>
          </a:xfrm>
        </p:spPr>
        <p:txBody>
          <a:bodyPr/>
          <a:lstStyle/>
          <a:p>
            <a:pPr lvl="0"/>
            <a:r>
              <a:rPr lang="zh-CN" altLang="en-US" noProof="0" smtClean="0"/>
              <a:t>单击图标添加表格</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24FE6CEA-4BBC-4D7C-8D95-0F141085E81B}"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62000" y="762000"/>
            <a:ext cx="7924800" cy="53244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2"/>
          <p:cNvSpPr>
            <a:spLocks noGrp="1" noChangeArrowheads="1"/>
          </p:cNvSpPr>
          <p:nvPr>
            <p:ph type="sldNum" sz="quarter" idx="12"/>
          </p:nvPr>
        </p:nvSpPr>
        <p:spPr>
          <a:ln/>
        </p:spPr>
        <p:txBody>
          <a:bodyPr/>
          <a:lstStyle>
            <a:lvl1pPr>
              <a:defRPr/>
            </a:lvl1pPr>
          </a:lstStyle>
          <a:p>
            <a:pPr>
              <a:defRPr/>
            </a:pPr>
            <a:fld id="{37407763-71FB-4497-8C67-2F821A87D305}"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5867400" cy="6858000"/>
            <a:chOff x="0" y="0"/>
            <a:chExt cx="3696" cy="4320"/>
          </a:xfrm>
        </p:grpSpPr>
        <p:sp>
          <p:nvSpPr>
            <p:cNvPr id="4"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defRPr/>
              </a:pPr>
              <a:endParaRPr lang="zh-CN" altLang="en-US" sz="2400">
                <a:solidFill>
                  <a:schemeClr val="tx1"/>
                </a:solidFill>
              </a:endParaRPr>
            </a:p>
          </p:txBody>
        </p:sp>
        <p:sp>
          <p:nvSpPr>
            <p:cNvPr id="5"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defRPr/>
              </a:pPr>
              <a:endParaRPr lang="zh-CN" altLang="en-US" sz="2400">
                <a:solidFill>
                  <a:schemeClr val="tx1"/>
                </a:solidFill>
              </a:endParaRPr>
            </a:p>
          </p:txBody>
        </p:sp>
      </p:grpSp>
      <p:pic>
        <p:nvPicPr>
          <p:cNvPr id="6" name="Picture 13" descr="logo-r"/>
          <p:cNvPicPr>
            <a:picLocks noChangeAspect="1" noChangeArrowheads="1"/>
          </p:cNvPicPr>
          <p:nvPr userDrawn="1"/>
        </p:nvPicPr>
        <p:blipFill>
          <a:blip r:embed="rId2" cstate="print"/>
          <a:srcRect/>
          <a:stretch>
            <a:fillRect/>
          </a:stretch>
        </p:blipFill>
        <p:spPr bwMode="auto">
          <a:xfrm>
            <a:off x="179388" y="115888"/>
            <a:ext cx="3009900" cy="733425"/>
          </a:xfrm>
          <a:prstGeom prst="rect">
            <a:avLst/>
          </a:prstGeom>
          <a:noFill/>
          <a:ln w="9525">
            <a:noFill/>
            <a:miter lim="800000"/>
            <a:headEnd/>
            <a:tailEnd/>
          </a:ln>
        </p:spPr>
      </p:pic>
      <p:pic>
        <p:nvPicPr>
          <p:cNvPr id="7" name="Picture 19" descr="EM_Master_Page1_final"/>
          <p:cNvPicPr>
            <a:picLocks noChangeAspect="1" noChangeArrowheads="1"/>
          </p:cNvPicPr>
          <p:nvPr userDrawn="1"/>
        </p:nvPicPr>
        <p:blipFill>
          <a:blip r:embed="rId3" cstate="print"/>
          <a:srcRect l="2963" t="54694" r="59978" b="3801"/>
          <a:stretch>
            <a:fillRect/>
          </a:stretch>
        </p:blipFill>
        <p:spPr bwMode="auto">
          <a:xfrm>
            <a:off x="755650" y="3573463"/>
            <a:ext cx="3086100" cy="2592387"/>
          </a:xfrm>
          <a:prstGeom prst="rect">
            <a:avLst/>
          </a:prstGeom>
          <a:noFill/>
          <a:ln w="9525">
            <a:noFill/>
            <a:miter lim="800000"/>
            <a:headEnd/>
            <a:tailEnd/>
          </a:ln>
        </p:spPr>
      </p:pic>
      <p:grpSp>
        <p:nvGrpSpPr>
          <p:cNvPr id="3" name="Group 5"/>
          <p:cNvGrpSpPr>
            <a:grpSpLocks/>
          </p:cNvGrpSpPr>
          <p:nvPr userDrawn="1"/>
        </p:nvGrpSpPr>
        <p:grpSpPr bwMode="auto">
          <a:xfrm>
            <a:off x="3635375" y="4076700"/>
            <a:ext cx="4876800" cy="319088"/>
            <a:chOff x="2288" y="3080"/>
            <a:chExt cx="3072" cy="201"/>
          </a:xfrm>
        </p:grpSpPr>
        <p:sp>
          <p:nvSpPr>
            <p:cNvPr id="9"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zh-CN" altLang="en-US">
                <a:latin typeface="Arial" charset="0"/>
              </a:endParaRPr>
            </a:p>
          </p:txBody>
        </p:sp>
        <p:sp>
          <p:nvSpPr>
            <p:cNvPr id="10"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zh-CN" altLang="en-US">
                <a:latin typeface="Arial" charset="0"/>
              </a:endParaRPr>
            </a:p>
          </p:txBody>
        </p:sp>
      </p:grpSp>
      <p:sp>
        <p:nvSpPr>
          <p:cNvPr id="248844"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CB010D27-1E72-4218-967E-CB9D4177B00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C28407EB-917F-49E6-8C99-B34AF8919D3E}"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2627B724-D3D7-44C9-BB1D-87B2D765C688}"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2"/>
          <p:cNvSpPr>
            <a:spLocks noGrp="1" noChangeArrowheads="1"/>
          </p:cNvSpPr>
          <p:nvPr>
            <p:ph type="sldNum" sz="quarter" idx="12"/>
          </p:nvPr>
        </p:nvSpPr>
        <p:spPr>
          <a:ln/>
        </p:spPr>
        <p:txBody>
          <a:bodyPr/>
          <a:lstStyle>
            <a:lvl1pPr>
              <a:defRPr/>
            </a:lvl1pPr>
          </a:lstStyle>
          <a:p>
            <a:pPr>
              <a:defRPr/>
            </a:pPr>
            <a:fld id="{C21CE73E-906A-45F4-A514-8B73B52D5900}"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2"/>
          <p:cNvSpPr>
            <a:spLocks noGrp="1" noChangeArrowheads="1"/>
          </p:cNvSpPr>
          <p:nvPr>
            <p:ph type="sldNum" sz="quarter" idx="12"/>
          </p:nvPr>
        </p:nvSpPr>
        <p:spPr>
          <a:ln/>
        </p:spPr>
        <p:txBody>
          <a:bodyPr/>
          <a:lstStyle>
            <a:lvl1pPr>
              <a:defRPr/>
            </a:lvl1pPr>
          </a:lstStyle>
          <a:p>
            <a:pPr>
              <a:defRPr/>
            </a:pPr>
            <a:fld id="{4252D3E7-8863-4166-B263-7D483458D424}"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2"/>
          <p:cNvSpPr>
            <a:spLocks noGrp="1" noChangeArrowheads="1"/>
          </p:cNvSpPr>
          <p:nvPr>
            <p:ph type="sldNum" sz="quarter" idx="12"/>
          </p:nvPr>
        </p:nvSpPr>
        <p:spPr>
          <a:ln/>
        </p:spPr>
        <p:txBody>
          <a:bodyPr/>
          <a:lstStyle>
            <a:lvl1pPr>
              <a:defRPr/>
            </a:lvl1pPr>
          </a:lstStyle>
          <a:p>
            <a:pPr>
              <a:defRPr/>
            </a:pPr>
            <a:fld id="{87458E82-6D57-4698-A43B-C99271D81649}"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BC1C283D-6993-4D47-8863-8A1D874EA739}"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BEA069E0-6A9D-4610-9679-83F0F16A4110}"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458" name="Group 2"/>
          <p:cNvGrpSpPr>
            <a:grpSpLocks/>
          </p:cNvGrpSpPr>
          <p:nvPr/>
        </p:nvGrpSpPr>
        <p:grpSpPr bwMode="auto">
          <a:xfrm>
            <a:off x="0" y="0"/>
            <a:ext cx="3200400" cy="6858000"/>
            <a:chOff x="0" y="0"/>
            <a:chExt cx="2016" cy="4320"/>
          </a:xfrm>
        </p:grpSpPr>
        <p:sp>
          <p:nvSpPr>
            <p:cNvPr id="247811" name="Rectangle 3"/>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247812" name="Freeform 4"/>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zh-CN" altLang="en-US"/>
            </a:p>
          </p:txBody>
        </p:sp>
      </p:grpSp>
      <p:grpSp>
        <p:nvGrpSpPr>
          <p:cNvPr id="19459" name="Group 5"/>
          <p:cNvGrpSpPr>
            <a:grpSpLocks/>
          </p:cNvGrpSpPr>
          <p:nvPr/>
        </p:nvGrpSpPr>
        <p:grpSpPr bwMode="auto">
          <a:xfrm>
            <a:off x="395288" y="1557338"/>
            <a:ext cx="7391400" cy="71437"/>
            <a:chOff x="144" y="1248"/>
            <a:chExt cx="4656" cy="201"/>
          </a:xfrm>
        </p:grpSpPr>
        <p:sp>
          <p:nvSpPr>
            <p:cNvPr id="247814" name="AutoShape 6"/>
            <p:cNvSpPr>
              <a:spLocks noChangeArrowheads="1"/>
            </p:cNvSpPr>
            <p:nvPr userDrawn="1"/>
          </p:nvSpPr>
          <p:spPr bwMode="auto">
            <a:xfrm>
              <a:off x="384" y="1248"/>
              <a:ext cx="4416" cy="201"/>
            </a:xfrm>
            <a:prstGeom prst="roundRect">
              <a:avLst>
                <a:gd name="adj" fmla="val 0"/>
              </a:avLst>
            </a:prstGeom>
            <a:solidFill>
              <a:srgbClr val="808080"/>
            </a:solidFill>
            <a:ln w="9525">
              <a:noFill/>
              <a:round/>
              <a:headEnd/>
              <a:tailEnd/>
            </a:ln>
            <a:effectLst/>
          </p:spPr>
          <p:txBody>
            <a:bodyPr wrap="none" anchor="ctr"/>
            <a:lstStyle/>
            <a:p>
              <a:pPr>
                <a:defRPr/>
              </a:pPr>
              <a:endParaRPr lang="zh-CN" altLang="en-US"/>
            </a:p>
          </p:txBody>
        </p:sp>
        <p:sp>
          <p:nvSpPr>
            <p:cNvPr id="247815" name="AutoShape 7"/>
            <p:cNvSpPr>
              <a:spLocks noChangeArrowheads="1"/>
            </p:cNvSpPr>
            <p:nvPr userDrawn="1"/>
          </p:nvSpPr>
          <p:spPr bwMode="auto">
            <a:xfrm flipH="1">
              <a:off x="144" y="1248"/>
              <a:ext cx="248" cy="201"/>
            </a:xfrm>
            <a:prstGeom prst="flowChartDelay">
              <a:avLst/>
            </a:prstGeom>
            <a:solidFill>
              <a:srgbClr val="808080"/>
            </a:solidFill>
            <a:ln w="9525">
              <a:noFill/>
              <a:miter lim="800000"/>
              <a:headEnd/>
              <a:tailEnd/>
            </a:ln>
            <a:effectLst/>
          </p:spPr>
          <p:txBody>
            <a:bodyPr wrap="none" anchor="ctr"/>
            <a:lstStyle/>
            <a:p>
              <a:pPr>
                <a:defRPr/>
              </a:pPr>
              <a:endParaRPr lang="zh-CN" altLang="en-US"/>
            </a:p>
          </p:txBody>
        </p:sp>
      </p:grpSp>
      <p:sp>
        <p:nvSpPr>
          <p:cNvPr id="19460" name="AutoShape 8"/>
          <p:cNvSpPr>
            <a:spLocks noGrp="1" noChangeArrowheads="1"/>
          </p:cNvSpPr>
          <p:nvPr>
            <p:ph type="title"/>
          </p:nvPr>
        </p:nvSpPr>
        <p:spPr bwMode="auto">
          <a:xfrm>
            <a:off x="762000" y="762000"/>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9461" name="Rectangle 9"/>
          <p:cNvSpPr>
            <a:spLocks noGrp="1" noChangeArrowheads="1"/>
          </p:cNvSpPr>
          <p:nvPr>
            <p:ph type="body" idx="1"/>
          </p:nvPr>
        </p:nvSpPr>
        <p:spPr bwMode="auto">
          <a:xfrm>
            <a:off x="838200" y="2362200"/>
            <a:ext cx="7693025" cy="3724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7818" name="Rectangle 10"/>
          <p:cNvSpPr>
            <a:spLocks noGrp="1" noChangeArrowheads="1"/>
          </p:cNvSpPr>
          <p:nvPr>
            <p:ph type="dt" sz="half" idx="2"/>
          </p:nvPr>
        </p:nvSpPr>
        <p:spPr bwMode="auto">
          <a:xfrm>
            <a:off x="2438400" y="6248400"/>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0" sz="1400">
                <a:solidFill>
                  <a:schemeClr val="tx1"/>
                </a:solidFill>
                <a:latin typeface="+mn-lt"/>
              </a:defRPr>
            </a:lvl1pPr>
          </a:lstStyle>
          <a:p>
            <a:pPr>
              <a:defRPr/>
            </a:pPr>
            <a:endParaRPr lang="en-US" altLang="zh-CN"/>
          </a:p>
        </p:txBody>
      </p:sp>
      <p:sp>
        <p:nvSpPr>
          <p:cNvPr id="247819" name="Rectangle 11"/>
          <p:cNvSpPr>
            <a:spLocks noGrp="1" noChangeArrowheads="1"/>
          </p:cNvSpPr>
          <p:nvPr>
            <p:ph type="ftr" sz="quarter" idx="3"/>
          </p:nvPr>
        </p:nvSpPr>
        <p:spPr bwMode="auto">
          <a:xfrm>
            <a:off x="5791200" y="6248400"/>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kumimoji="0" sz="1400">
                <a:solidFill>
                  <a:schemeClr val="tx1"/>
                </a:solidFill>
                <a:latin typeface="+mn-lt"/>
              </a:defRPr>
            </a:lvl1pPr>
          </a:lstStyle>
          <a:p>
            <a:pPr>
              <a:defRPr/>
            </a:pPr>
            <a:endParaRPr lang="en-US" altLang="zh-CN"/>
          </a:p>
        </p:txBody>
      </p:sp>
      <p:sp>
        <p:nvSpPr>
          <p:cNvPr id="247820" name="Rectangle 12"/>
          <p:cNvSpPr>
            <a:spLocks noGrp="1" noChangeArrowheads="1"/>
          </p:cNvSpPr>
          <p:nvPr>
            <p:ph type="sldNum" sz="quarter" idx="4"/>
          </p:nvPr>
        </p:nvSpPr>
        <p:spPr bwMode="auto">
          <a:xfrm>
            <a:off x="84138"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l">
              <a:spcBef>
                <a:spcPct val="0"/>
              </a:spcBef>
              <a:defRPr kumimoji="0" sz="2600" b="1">
                <a:latin typeface="+mn-lt"/>
              </a:defRPr>
            </a:lvl1pPr>
          </a:lstStyle>
          <a:p>
            <a:pPr>
              <a:defRPr/>
            </a:pPr>
            <a:fld id="{E18AB01B-F4C8-4B33-B649-ED0CE8C29BCE}" type="slidenum">
              <a:rPr lang="zh-CN" altLang="en-US"/>
              <a:pPr>
                <a:defRPr/>
              </a:pPr>
              <a:t>‹#›</a:t>
            </a:fld>
            <a:endParaRPr lang="en-US" altLang="zh-CN"/>
          </a:p>
        </p:txBody>
      </p:sp>
      <p:pic>
        <p:nvPicPr>
          <p:cNvPr id="19465" name="Picture 13" descr="logo-r"/>
          <p:cNvPicPr>
            <a:picLocks noChangeAspect="1" noChangeArrowheads="1"/>
          </p:cNvPicPr>
          <p:nvPr/>
        </p:nvPicPr>
        <p:blipFill>
          <a:blip r:embed="rId16" cstate="print"/>
          <a:srcRect/>
          <a:stretch>
            <a:fillRect/>
          </a:stretch>
        </p:blipFill>
        <p:spPr bwMode="auto">
          <a:xfrm>
            <a:off x="179388" y="188913"/>
            <a:ext cx="3009900" cy="7334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5"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6" r:id="rId14"/>
  </p:sldLayoutIdLst>
  <p:txStyles>
    <p:titleStyle>
      <a:lvl1pPr algn="l" rtl="0" eaLnBrk="1" fontAlgn="base" hangingPunct="1">
        <a:lnSpc>
          <a:spcPct val="90000"/>
        </a:lnSpc>
        <a:spcBef>
          <a:spcPct val="0"/>
        </a:spcBef>
        <a:spcAft>
          <a:spcPct val="0"/>
        </a:spcAft>
        <a:defRPr sz="3600" b="1">
          <a:solidFill>
            <a:schemeClr val="tx2"/>
          </a:solidFill>
          <a:latin typeface="+mj-lt"/>
          <a:ea typeface="+mj-ea"/>
          <a:cs typeface="+mj-cs"/>
        </a:defRPr>
      </a:lvl1pPr>
      <a:lvl2pPr algn="l" rtl="0" eaLnBrk="1" fontAlgn="base" hangingPunct="1">
        <a:lnSpc>
          <a:spcPct val="90000"/>
        </a:lnSpc>
        <a:spcBef>
          <a:spcPct val="0"/>
        </a:spcBef>
        <a:spcAft>
          <a:spcPct val="0"/>
        </a:spcAft>
        <a:defRPr sz="3600" b="1">
          <a:solidFill>
            <a:schemeClr val="tx2"/>
          </a:solidFill>
          <a:latin typeface="Arial" pitchFamily="34" charset="0"/>
          <a:ea typeface="宋体" pitchFamily="2" charset="-122"/>
        </a:defRPr>
      </a:lvl2pPr>
      <a:lvl3pPr algn="l" rtl="0" eaLnBrk="1" fontAlgn="base" hangingPunct="1">
        <a:lnSpc>
          <a:spcPct val="90000"/>
        </a:lnSpc>
        <a:spcBef>
          <a:spcPct val="0"/>
        </a:spcBef>
        <a:spcAft>
          <a:spcPct val="0"/>
        </a:spcAft>
        <a:defRPr sz="3600" b="1">
          <a:solidFill>
            <a:schemeClr val="tx2"/>
          </a:solidFill>
          <a:latin typeface="Arial" pitchFamily="34" charset="0"/>
          <a:ea typeface="宋体" pitchFamily="2" charset="-122"/>
        </a:defRPr>
      </a:lvl3pPr>
      <a:lvl4pPr algn="l" rtl="0" eaLnBrk="1" fontAlgn="base" hangingPunct="1">
        <a:lnSpc>
          <a:spcPct val="90000"/>
        </a:lnSpc>
        <a:spcBef>
          <a:spcPct val="0"/>
        </a:spcBef>
        <a:spcAft>
          <a:spcPct val="0"/>
        </a:spcAft>
        <a:defRPr sz="3600" b="1">
          <a:solidFill>
            <a:schemeClr val="tx2"/>
          </a:solidFill>
          <a:latin typeface="Arial" pitchFamily="34" charset="0"/>
          <a:ea typeface="宋体" pitchFamily="2" charset="-122"/>
        </a:defRPr>
      </a:lvl4pPr>
      <a:lvl5pPr algn="l" rtl="0" eaLnBrk="1" fontAlgn="base" hangingPunct="1">
        <a:lnSpc>
          <a:spcPct val="90000"/>
        </a:lnSpc>
        <a:spcBef>
          <a:spcPct val="0"/>
        </a:spcBef>
        <a:spcAft>
          <a:spcPct val="0"/>
        </a:spcAft>
        <a:defRPr sz="3600" b="1">
          <a:solidFill>
            <a:schemeClr val="tx2"/>
          </a:solidFill>
          <a:latin typeface="Arial" pitchFamily="34" charset="0"/>
          <a:ea typeface="宋体" pitchFamily="2" charset="-122"/>
        </a:defRPr>
      </a:lvl5pPr>
      <a:lvl6pPr marL="457200" algn="l" rtl="0" eaLnBrk="1" fontAlgn="base" hangingPunct="1">
        <a:lnSpc>
          <a:spcPct val="90000"/>
        </a:lnSpc>
        <a:spcBef>
          <a:spcPct val="0"/>
        </a:spcBef>
        <a:spcAft>
          <a:spcPct val="0"/>
        </a:spcAft>
        <a:defRPr sz="3600" b="1">
          <a:solidFill>
            <a:schemeClr val="tx2"/>
          </a:solidFill>
          <a:latin typeface="Arial" pitchFamily="34" charset="0"/>
          <a:ea typeface="宋体" pitchFamily="2" charset="-122"/>
        </a:defRPr>
      </a:lvl6pPr>
      <a:lvl7pPr marL="914400" algn="l" rtl="0" eaLnBrk="1" fontAlgn="base" hangingPunct="1">
        <a:lnSpc>
          <a:spcPct val="90000"/>
        </a:lnSpc>
        <a:spcBef>
          <a:spcPct val="0"/>
        </a:spcBef>
        <a:spcAft>
          <a:spcPct val="0"/>
        </a:spcAft>
        <a:defRPr sz="3600" b="1">
          <a:solidFill>
            <a:schemeClr val="tx2"/>
          </a:solidFill>
          <a:latin typeface="Arial" pitchFamily="34" charset="0"/>
          <a:ea typeface="宋体" pitchFamily="2" charset="-122"/>
        </a:defRPr>
      </a:lvl7pPr>
      <a:lvl8pPr marL="1371600" algn="l" rtl="0" eaLnBrk="1" fontAlgn="base" hangingPunct="1">
        <a:lnSpc>
          <a:spcPct val="90000"/>
        </a:lnSpc>
        <a:spcBef>
          <a:spcPct val="0"/>
        </a:spcBef>
        <a:spcAft>
          <a:spcPct val="0"/>
        </a:spcAft>
        <a:defRPr sz="3600" b="1">
          <a:solidFill>
            <a:schemeClr val="tx2"/>
          </a:solidFill>
          <a:latin typeface="Arial" pitchFamily="34" charset="0"/>
          <a:ea typeface="宋体" pitchFamily="2" charset="-122"/>
        </a:defRPr>
      </a:lvl8pPr>
      <a:lvl9pPr marL="1828800" algn="l" rtl="0" eaLnBrk="1" fontAlgn="base" hangingPunct="1">
        <a:lnSpc>
          <a:spcPct val="90000"/>
        </a:lnSpc>
        <a:spcBef>
          <a:spcPct val="0"/>
        </a:spcBef>
        <a:spcAft>
          <a:spcPct val="0"/>
        </a:spcAft>
        <a:defRPr sz="3600" b="1">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75000"/>
        <a:buChar char="–"/>
        <a:defRPr sz="24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latin typeface="+mn-lt"/>
          <a:ea typeface="+mn-ea"/>
        </a:defRPr>
      </a:lvl3pPr>
      <a:lvl4pPr marL="1600200" indent="-228600" algn="l" rtl="0" eaLnBrk="1" fontAlgn="base" hangingPunct="1">
        <a:spcBef>
          <a:spcPct val="20000"/>
        </a:spcBef>
        <a:spcAft>
          <a:spcPct val="0"/>
        </a:spcAft>
        <a:buClr>
          <a:schemeClr val="tx1"/>
        </a:buClr>
        <a:buSzPct val="80000"/>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sz="2000">
          <a:solidFill>
            <a:schemeClr val="tx1"/>
          </a:solidFill>
          <a:latin typeface="+mn-lt"/>
          <a:ea typeface="+mn-ea"/>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684213" y="981075"/>
            <a:ext cx="8459787" cy="1905000"/>
          </a:xfrm>
          <a:prstGeom prst="rect">
            <a:avLst/>
          </a:prstGeom>
          <a:noFill/>
          <a:ln w="9525">
            <a:noFill/>
            <a:miter lim="800000"/>
            <a:headEnd/>
            <a:tailEnd/>
          </a:ln>
          <a:effectLst>
            <a:outerShdw dist="45791" dir="2021404" algn="ctr" rotWithShape="0">
              <a:schemeClr val="bg1"/>
            </a:outerShdw>
          </a:effectLst>
        </p:spPr>
        <p:txBody>
          <a:bodyPr anchor="ctr"/>
          <a:lstStyle/>
          <a:p>
            <a:pPr algn="ctr">
              <a:lnSpc>
                <a:spcPct val="150000"/>
              </a:lnSpc>
              <a:spcBef>
                <a:spcPts val="0"/>
              </a:spcBef>
              <a:defRPr/>
            </a:pPr>
            <a:r>
              <a:rPr lang="zh-CN" altLang="en-US" sz="4400" b="1" dirty="0">
                <a:solidFill>
                  <a:schemeClr val="tx1"/>
                </a:solidFill>
                <a:effectLst>
                  <a:outerShdw blurRad="38100" dist="38100" dir="2700000" algn="tl">
                    <a:srgbClr val="C0C0C0"/>
                  </a:outerShdw>
                </a:effectLst>
                <a:latin typeface="微软雅黑" pitchFamily="34" charset="-122"/>
                <a:ea typeface="微软雅黑" pitchFamily="34" charset="-122"/>
              </a:rPr>
              <a:t>微电子制造原理与技术</a:t>
            </a:r>
            <a:endParaRPr lang="en-US" altLang="zh-CN" sz="4400" b="1" dirty="0">
              <a:solidFill>
                <a:schemeClr val="tx1"/>
              </a:solidFill>
              <a:effectLst>
                <a:outerShdw blurRad="38100" dist="38100" dir="2700000" algn="tl">
                  <a:srgbClr val="C0C0C0"/>
                </a:outerShdw>
              </a:effectLst>
              <a:latin typeface="微软雅黑" pitchFamily="34" charset="-122"/>
              <a:ea typeface="微软雅黑" pitchFamily="34" charset="-122"/>
            </a:endParaRPr>
          </a:p>
          <a:p>
            <a:pPr algn="ctr">
              <a:lnSpc>
                <a:spcPct val="150000"/>
              </a:lnSpc>
              <a:spcBef>
                <a:spcPts val="0"/>
              </a:spcBef>
              <a:defRPr/>
            </a:pPr>
            <a:r>
              <a:rPr lang="zh-CN" altLang="en-US" sz="2800" b="1" dirty="0">
                <a:solidFill>
                  <a:srgbClr val="C00000"/>
                </a:solidFill>
                <a:effectLst>
                  <a:outerShdw blurRad="38100" dist="38100" dir="2700000" algn="tl">
                    <a:srgbClr val="C0C0C0"/>
                  </a:outerShdw>
                </a:effectLst>
                <a:latin typeface="微软雅黑" pitchFamily="34" charset="-122"/>
                <a:ea typeface="微软雅黑" pitchFamily="34" charset="-122"/>
              </a:rPr>
              <a:t>第二部分  芯片制造原理与技术</a:t>
            </a:r>
            <a:endParaRPr lang="ja-JP" altLang="en-US" sz="2800" b="1" dirty="0">
              <a:solidFill>
                <a:srgbClr val="C00000"/>
              </a:solidFill>
              <a:effectLst>
                <a:outerShdw blurRad="38100" dist="38100" dir="2700000" algn="tl">
                  <a:srgbClr val="C0C0C0"/>
                </a:outerShdw>
              </a:effectLst>
              <a:latin typeface="微软雅黑" pitchFamily="34" charset="-122"/>
              <a:ea typeface="微软雅黑" pitchFamily="34" charset="-122"/>
            </a:endParaRPr>
          </a:p>
        </p:txBody>
      </p:sp>
      <p:sp>
        <p:nvSpPr>
          <p:cNvPr id="7" name="Text Box 6"/>
          <p:cNvSpPr txBox="1">
            <a:spLocks noChangeArrowheads="1"/>
          </p:cNvSpPr>
          <p:nvPr/>
        </p:nvSpPr>
        <p:spPr bwMode="auto">
          <a:xfrm>
            <a:off x="4643438" y="2852738"/>
            <a:ext cx="3816350" cy="523875"/>
          </a:xfrm>
          <a:prstGeom prst="rect">
            <a:avLst/>
          </a:prstGeom>
          <a:noFill/>
          <a:ln w="9525">
            <a:noFill/>
            <a:miter lim="800000"/>
            <a:headEnd/>
            <a:tailEnd/>
          </a:ln>
        </p:spPr>
        <p:txBody>
          <a:bodyPr>
            <a:spAutoFit/>
          </a:bodyPr>
          <a:lstStyle/>
          <a:p>
            <a:pPr algn="ctr">
              <a:defRPr/>
            </a:pPr>
            <a:r>
              <a:rPr lang="zh-CN" altLang="en-US" sz="2800" b="1" spc="-150" dirty="0">
                <a:solidFill>
                  <a:schemeClr val="accent2">
                    <a:lumMod val="50000"/>
                  </a:schemeClr>
                </a:solidFill>
                <a:latin typeface="微软雅黑" pitchFamily="34" charset="-122"/>
                <a:ea typeface="微软雅黑" pitchFamily="34" charset="-122"/>
              </a:rPr>
              <a:t>李   明</a:t>
            </a:r>
            <a:endParaRPr lang="ja-JP" altLang="en-US" sz="2800" b="1" spc="-150" dirty="0">
              <a:solidFill>
                <a:schemeClr val="accent2">
                  <a:lumMod val="50000"/>
                </a:schemeClr>
              </a:solidFill>
              <a:latin typeface="微软雅黑" pitchFamily="34" charset="-122"/>
              <a:ea typeface="微软雅黑" pitchFamily="34" charset="-122"/>
            </a:endParaRPr>
          </a:p>
        </p:txBody>
      </p:sp>
      <p:sp>
        <p:nvSpPr>
          <p:cNvPr id="8" name="矩形 7"/>
          <p:cNvSpPr>
            <a:spLocks noChangeArrowheads="1"/>
          </p:cNvSpPr>
          <p:nvPr/>
        </p:nvSpPr>
        <p:spPr bwMode="auto">
          <a:xfrm>
            <a:off x="4572000" y="3543300"/>
            <a:ext cx="3959225" cy="461963"/>
          </a:xfrm>
          <a:prstGeom prst="rect">
            <a:avLst/>
          </a:prstGeom>
          <a:noFill/>
          <a:ln w="9525">
            <a:noFill/>
            <a:miter lim="800000"/>
            <a:headEnd/>
            <a:tailEnd/>
          </a:ln>
        </p:spPr>
        <p:txBody>
          <a:bodyPr>
            <a:spAutoFit/>
          </a:bodyPr>
          <a:lstStyle/>
          <a:p>
            <a:pPr algn="ctr">
              <a:spcBef>
                <a:spcPts val="0"/>
              </a:spcBef>
              <a:defRPr/>
            </a:pPr>
            <a:r>
              <a:rPr lang="zh-CN" altLang="en-US" sz="2400" b="1" u="sng" dirty="0">
                <a:solidFill>
                  <a:schemeClr val="accent2">
                    <a:lumMod val="50000"/>
                  </a:schemeClr>
                </a:solidFill>
                <a:latin typeface="微软雅黑" pitchFamily="34" charset="-122"/>
                <a:ea typeface="微软雅黑" pitchFamily="34" charset="-122"/>
                <a:cs typeface="Times New Roman" pitchFamily="18" charset="0"/>
              </a:rPr>
              <a:t>材料科学与工程学院</a:t>
            </a:r>
            <a:endParaRPr lang="en-US" altLang="ja-JP" sz="2400" b="1" u="sng" dirty="0">
              <a:solidFill>
                <a:schemeClr val="accent2">
                  <a:lumMod val="50000"/>
                </a:schemeClr>
              </a:solidFill>
              <a:latin typeface="微软雅黑" pitchFamily="34" charset="-122"/>
              <a:ea typeface="微软雅黑" pitchFamily="34" charset="-122"/>
              <a:cs typeface="Times New Roman" pitchFamily="18" charset="0"/>
            </a:endParaRPr>
          </a:p>
        </p:txBody>
      </p:sp>
      <p:sp>
        <p:nvSpPr>
          <p:cNvPr id="3077" name="Text Box 3"/>
          <p:cNvSpPr txBox="1">
            <a:spLocks noChangeArrowheads="1"/>
          </p:cNvSpPr>
          <p:nvPr/>
        </p:nvSpPr>
        <p:spPr bwMode="auto">
          <a:xfrm>
            <a:off x="4284663" y="4437063"/>
            <a:ext cx="4486275" cy="1169551"/>
          </a:xfrm>
          <a:prstGeom prst="rect">
            <a:avLst/>
          </a:prstGeom>
          <a:noFill/>
          <a:ln w="9525">
            <a:noFill/>
            <a:miter lim="800000"/>
            <a:headEnd/>
            <a:tailEnd/>
          </a:ln>
        </p:spPr>
        <p:txBody>
          <a:bodyPr>
            <a:spAutoFit/>
          </a:bodyPr>
          <a:lstStyle/>
          <a:p>
            <a:pPr lvl="1" algn="l">
              <a:spcBef>
                <a:spcPts val="600"/>
              </a:spcBef>
              <a:buFont typeface="Wingdings" pitchFamily="2" charset="2"/>
              <a:buChar char="Ø"/>
            </a:pPr>
            <a:r>
              <a:rPr lang="zh-CN" altLang="en-US" sz="2000" dirty="0">
                <a:solidFill>
                  <a:schemeClr val="tx1"/>
                </a:solidFill>
                <a:ea typeface="微软雅黑" pitchFamily="34" charset="-122"/>
                <a:cs typeface="Times New Roman" pitchFamily="18" charset="0"/>
              </a:rPr>
              <a:t>芯片发展历程与莫尔定律</a:t>
            </a:r>
          </a:p>
          <a:p>
            <a:pPr lvl="1" algn="l">
              <a:spcBef>
                <a:spcPts val="600"/>
              </a:spcBef>
              <a:buFont typeface="Wingdings" pitchFamily="2" charset="2"/>
              <a:buChar char="Ø"/>
            </a:pPr>
            <a:r>
              <a:rPr lang="zh-CN" altLang="en-US" sz="2000" dirty="0" smtClean="0">
                <a:solidFill>
                  <a:schemeClr val="tx1"/>
                </a:solidFill>
                <a:ea typeface="微软雅黑" pitchFamily="34" charset="-122"/>
                <a:cs typeface="Times New Roman" pitchFamily="18" charset="0"/>
              </a:rPr>
              <a:t>晶体管结构与作用</a:t>
            </a:r>
            <a:endParaRPr lang="en-US" altLang="zh-CN" sz="2000" dirty="0">
              <a:solidFill>
                <a:schemeClr val="tx1"/>
              </a:solidFill>
              <a:ea typeface="微软雅黑" pitchFamily="34" charset="-122"/>
              <a:cs typeface="Times New Roman" pitchFamily="18" charset="0"/>
            </a:endParaRPr>
          </a:p>
          <a:p>
            <a:pPr lvl="1" algn="l">
              <a:spcBef>
                <a:spcPts val="600"/>
              </a:spcBef>
              <a:buFont typeface="Wingdings" pitchFamily="2" charset="2"/>
              <a:buChar char="Ø"/>
            </a:pPr>
            <a:r>
              <a:rPr lang="zh-CN" altLang="en-US" sz="2000" b="1" dirty="0" smtClean="0">
                <a:solidFill>
                  <a:srgbClr val="C00000"/>
                </a:solidFill>
                <a:ea typeface="微软雅黑" pitchFamily="34" charset="-122"/>
                <a:cs typeface="Times New Roman" pitchFamily="18" charset="0"/>
              </a:rPr>
              <a:t>芯片微纳制造</a:t>
            </a:r>
            <a:r>
              <a:rPr lang="zh-CN" altLang="en-US" sz="2000" b="1" dirty="0" smtClean="0">
                <a:solidFill>
                  <a:srgbClr val="C00000"/>
                </a:solidFill>
                <a:ea typeface="微软雅黑" pitchFamily="34" charset="-122"/>
                <a:cs typeface="Times New Roman" pitchFamily="18" charset="0"/>
              </a:rPr>
              <a:t>技术</a:t>
            </a:r>
            <a:endParaRPr lang="en-US" altLang="zh-CN" sz="2000" dirty="0">
              <a:solidFill>
                <a:schemeClr val="tx1"/>
              </a:solidFill>
              <a:ea typeface="微软雅黑" pitchFamily="34" charset="-122"/>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99592" y="1628800"/>
            <a:ext cx="4752528" cy="579314"/>
          </a:xfrm>
        </p:spPr>
        <p:txBody>
          <a:bodyPr/>
          <a:lstStyle/>
          <a:p>
            <a:pPr eaLnBrk="1" hangingPunct="1"/>
            <a:r>
              <a:rPr kumimoji="1" lang="zh-CN" altLang="en-US" sz="2400" u="sng" kern="1200" dirty="0" smtClean="0">
                <a:solidFill>
                  <a:srgbClr val="006600"/>
                </a:solidFill>
                <a:latin typeface="微软雅黑" pitchFamily="34" charset="-122"/>
                <a:ea typeface="微软雅黑" pitchFamily="34" charset="-122"/>
                <a:cs typeface="+mn-cs"/>
              </a:rPr>
              <a:t>物理气相沉积</a:t>
            </a:r>
            <a:r>
              <a:rPr kumimoji="1" lang="en-US" altLang="zh-CN" sz="2400" u="sng" kern="1200" dirty="0" smtClean="0">
                <a:solidFill>
                  <a:srgbClr val="006600"/>
                </a:solidFill>
                <a:latin typeface="微软雅黑" pitchFamily="34" charset="-122"/>
                <a:ea typeface="微软雅黑" pitchFamily="34" charset="-122"/>
                <a:cs typeface="+mn-cs"/>
              </a:rPr>
              <a:t>PVD</a:t>
            </a:r>
            <a:r>
              <a:rPr kumimoji="1" lang="en-US" altLang="zh-CN" sz="2400" kern="1200" dirty="0" smtClean="0">
                <a:solidFill>
                  <a:srgbClr val="006600"/>
                </a:solidFill>
                <a:latin typeface="微软雅黑" pitchFamily="34" charset="-122"/>
                <a:ea typeface="微软雅黑" pitchFamily="34" charset="-122"/>
                <a:cs typeface="+mn-cs"/>
              </a:rPr>
              <a:t>——</a:t>
            </a:r>
            <a:r>
              <a:rPr kumimoji="1" lang="zh-CN" altLang="en-US" sz="2400" kern="1200" dirty="0" smtClean="0">
                <a:solidFill>
                  <a:srgbClr val="C00000"/>
                </a:solidFill>
                <a:latin typeface="微软雅黑" pitchFamily="34" charset="-122"/>
                <a:ea typeface="微软雅黑" pitchFamily="34" charset="-122"/>
                <a:cs typeface="+mn-cs"/>
              </a:rPr>
              <a:t>蒸发法</a:t>
            </a:r>
          </a:p>
        </p:txBody>
      </p:sp>
      <p:sp>
        <p:nvSpPr>
          <p:cNvPr id="14339" name="Rectangle 3"/>
          <p:cNvSpPr>
            <a:spLocks noGrp="1" noChangeArrowheads="1"/>
          </p:cNvSpPr>
          <p:nvPr>
            <p:ph type="body" idx="1"/>
          </p:nvPr>
        </p:nvSpPr>
        <p:spPr>
          <a:xfrm>
            <a:off x="1115616" y="2276872"/>
            <a:ext cx="4176464" cy="2232248"/>
          </a:xfrm>
        </p:spPr>
        <p:txBody>
          <a:bodyPr/>
          <a:lstStyle/>
          <a:p>
            <a:pPr eaLnBrk="1" hangingPunct="1">
              <a:lnSpc>
                <a:spcPct val="150000"/>
              </a:lnSpc>
              <a:spcBef>
                <a:spcPts val="0"/>
              </a:spcBef>
            </a:pPr>
            <a:r>
              <a:rPr lang="zh-CN" altLang="en-US" sz="1800" dirty="0" smtClean="0">
                <a:solidFill>
                  <a:srgbClr val="000000"/>
                </a:solidFill>
                <a:latin typeface="微软雅黑" pitchFamily="34" charset="-122"/>
                <a:ea typeface="微软雅黑" pitchFamily="34" charset="-122"/>
              </a:rPr>
              <a:t>早期金属层全由蒸发法制备</a:t>
            </a:r>
          </a:p>
          <a:p>
            <a:pPr eaLnBrk="1" hangingPunct="1">
              <a:lnSpc>
                <a:spcPct val="150000"/>
              </a:lnSpc>
              <a:spcBef>
                <a:spcPts val="0"/>
              </a:spcBef>
            </a:pPr>
            <a:r>
              <a:rPr lang="zh-CN" altLang="en-US" sz="1800" dirty="0" smtClean="0">
                <a:solidFill>
                  <a:srgbClr val="000000"/>
                </a:solidFill>
                <a:latin typeface="微软雅黑" pitchFamily="34" charset="-122"/>
                <a:ea typeface="微软雅黑" pitchFamily="34" charset="-122"/>
              </a:rPr>
              <a:t>现已逐渐被溅射法取代</a:t>
            </a:r>
          </a:p>
          <a:p>
            <a:pPr eaLnBrk="1" hangingPunct="1">
              <a:lnSpc>
                <a:spcPct val="150000"/>
              </a:lnSpc>
              <a:spcBef>
                <a:spcPts val="0"/>
              </a:spcBef>
            </a:pPr>
            <a:r>
              <a:rPr lang="zh-CN" altLang="en-US" sz="1800" dirty="0" smtClean="0">
                <a:solidFill>
                  <a:srgbClr val="000000"/>
                </a:solidFill>
                <a:latin typeface="微软雅黑" pitchFamily="34" charset="-122"/>
                <a:ea typeface="微软雅黑" pitchFamily="34" charset="-122"/>
              </a:rPr>
              <a:t>无化学反应</a:t>
            </a:r>
          </a:p>
          <a:p>
            <a:pPr eaLnBrk="1" hangingPunct="1">
              <a:lnSpc>
                <a:spcPct val="150000"/>
              </a:lnSpc>
              <a:spcBef>
                <a:spcPts val="0"/>
              </a:spcBef>
            </a:pPr>
            <a:r>
              <a:rPr lang="en-US" altLang="zh-CN" sz="1800" i="1" dirty="0" smtClean="0">
                <a:solidFill>
                  <a:srgbClr val="000000"/>
                </a:solidFill>
                <a:latin typeface="微软雅黑" pitchFamily="34" charset="-122"/>
                <a:ea typeface="微软雅黑" pitchFamily="34" charset="-122"/>
              </a:rPr>
              <a:t>p</a:t>
            </a:r>
            <a:r>
              <a:rPr lang="en-US" altLang="zh-CN" sz="1800" baseline="-25000" dirty="0" smtClean="0">
                <a:solidFill>
                  <a:srgbClr val="000000"/>
                </a:solidFill>
                <a:latin typeface="微软雅黑" pitchFamily="34" charset="-122"/>
                <a:ea typeface="微软雅黑" pitchFamily="34" charset="-122"/>
              </a:rPr>
              <a:t>eq.vap</a:t>
            </a:r>
            <a:r>
              <a:rPr lang="en-US" altLang="zh-CN" sz="1800" dirty="0" smtClean="0">
                <a:solidFill>
                  <a:srgbClr val="000000"/>
                </a:solidFill>
                <a:latin typeface="微软雅黑" pitchFamily="34" charset="-122"/>
                <a:ea typeface="微软雅黑" pitchFamily="34" charset="-122"/>
              </a:rPr>
              <a:t>. =~ 10</a:t>
            </a:r>
            <a:r>
              <a:rPr lang="en-US" altLang="zh-CN" sz="1800" baseline="30000" dirty="0" smtClean="0">
                <a:solidFill>
                  <a:srgbClr val="000000"/>
                </a:solidFill>
                <a:latin typeface="微软雅黑" pitchFamily="34" charset="-122"/>
                <a:ea typeface="微软雅黑" pitchFamily="34" charset="-122"/>
              </a:rPr>
              <a:t>-3</a:t>
            </a:r>
            <a:r>
              <a:rPr lang="en-US" altLang="zh-CN" sz="1800" dirty="0" smtClean="0">
                <a:solidFill>
                  <a:srgbClr val="000000"/>
                </a:solidFill>
                <a:latin typeface="微软雅黑" pitchFamily="34" charset="-122"/>
                <a:ea typeface="微软雅黑" pitchFamily="34" charset="-122"/>
              </a:rPr>
              <a:t> </a:t>
            </a:r>
            <a:r>
              <a:rPr lang="en-US" altLang="zh-CN" sz="1800" dirty="0" err="1" smtClean="0">
                <a:solidFill>
                  <a:srgbClr val="000000"/>
                </a:solidFill>
                <a:latin typeface="微软雅黑" pitchFamily="34" charset="-122"/>
                <a:ea typeface="微软雅黑" pitchFamily="34" charset="-122"/>
              </a:rPr>
              <a:t>Torr</a:t>
            </a:r>
            <a:r>
              <a:rPr lang="en-US" altLang="zh-CN" sz="1800" dirty="0" smtClean="0">
                <a:solidFill>
                  <a:srgbClr val="000000"/>
                </a:solidFill>
                <a:latin typeface="微软雅黑" pitchFamily="34" charset="-122"/>
                <a:ea typeface="微软雅黑" pitchFamily="34" charset="-122"/>
              </a:rPr>
              <a:t>,</a:t>
            </a:r>
          </a:p>
          <a:p>
            <a:pPr eaLnBrk="1" hangingPunct="1">
              <a:lnSpc>
                <a:spcPct val="150000"/>
              </a:lnSpc>
              <a:spcBef>
                <a:spcPts val="0"/>
              </a:spcBef>
            </a:pPr>
            <a:r>
              <a:rPr lang="zh-CN" altLang="en-US" sz="1800" dirty="0" smtClean="0">
                <a:solidFill>
                  <a:srgbClr val="000000"/>
                </a:solidFill>
                <a:latin typeface="微软雅黑" pitchFamily="34" charset="-122"/>
                <a:ea typeface="微软雅黑" pitchFamily="34" charset="-122"/>
              </a:rPr>
              <a:t>台阶覆盖能力差</a:t>
            </a:r>
          </a:p>
          <a:p>
            <a:pPr eaLnBrk="1" hangingPunct="1">
              <a:lnSpc>
                <a:spcPct val="150000"/>
              </a:lnSpc>
              <a:spcBef>
                <a:spcPts val="0"/>
              </a:spcBef>
            </a:pPr>
            <a:r>
              <a:rPr lang="zh-CN" altLang="en-US" sz="1800" dirty="0" smtClean="0">
                <a:solidFill>
                  <a:srgbClr val="000000"/>
                </a:solidFill>
                <a:latin typeface="微软雅黑" pitchFamily="34" charset="-122"/>
                <a:ea typeface="微软雅黑" pitchFamily="34" charset="-122"/>
              </a:rPr>
              <a:t>合金金属成分难以控制</a:t>
            </a:r>
          </a:p>
          <a:p>
            <a:pPr eaLnBrk="1" hangingPunct="1">
              <a:lnSpc>
                <a:spcPct val="150000"/>
              </a:lnSpc>
              <a:spcBef>
                <a:spcPts val="0"/>
              </a:spcBef>
            </a:pPr>
            <a:endParaRPr lang="en-US" altLang="zh-CN" sz="1800" dirty="0" smtClean="0">
              <a:solidFill>
                <a:srgbClr val="000000"/>
              </a:solidFill>
              <a:latin typeface="微软雅黑" pitchFamily="34" charset="-122"/>
              <a:ea typeface="微软雅黑" pitchFamily="34" charset="-122"/>
            </a:endParaRPr>
          </a:p>
        </p:txBody>
      </p:sp>
      <p:sp>
        <p:nvSpPr>
          <p:cNvPr id="42" name="Text Box 5"/>
          <p:cNvSpPr txBox="1">
            <a:spLocks noChangeArrowheads="1"/>
          </p:cNvSpPr>
          <p:nvPr/>
        </p:nvSpPr>
        <p:spPr bwMode="auto">
          <a:xfrm>
            <a:off x="5436096" y="4869160"/>
            <a:ext cx="3168352" cy="923330"/>
          </a:xfrm>
          <a:prstGeom prst="rect">
            <a:avLst/>
          </a:prstGeom>
          <a:noFill/>
          <a:ln w="9525">
            <a:noFill/>
            <a:miter lim="800000"/>
            <a:headEnd/>
            <a:tailEnd/>
          </a:ln>
        </p:spPr>
        <p:txBody>
          <a:bodyPr wrap="square">
            <a:spAutoFit/>
          </a:bodyPr>
          <a:lstStyle/>
          <a:p>
            <a:pPr algn="just">
              <a:lnSpc>
                <a:spcPct val="150000"/>
              </a:lnSpc>
              <a:spcBef>
                <a:spcPts val="0"/>
              </a:spcBef>
            </a:pPr>
            <a:r>
              <a:rPr lang="zh-CN" altLang="en-US" dirty="0">
                <a:solidFill>
                  <a:schemeClr val="tx1"/>
                </a:solidFill>
                <a:latin typeface="微软雅黑" pitchFamily="34" charset="-122"/>
                <a:ea typeface="微软雅黑" pitchFamily="34" charset="-122"/>
              </a:rPr>
              <a:t>扩散泵、冷</a:t>
            </a:r>
            <a:r>
              <a:rPr lang="zh-CN" altLang="en-US" dirty="0" smtClean="0">
                <a:solidFill>
                  <a:schemeClr val="tx1"/>
                </a:solidFill>
                <a:latin typeface="微软雅黑" pitchFamily="34" charset="-122"/>
                <a:ea typeface="微软雅黑" pitchFamily="34" charset="-122"/>
              </a:rPr>
              <a:t>泵</a:t>
            </a:r>
            <a:r>
              <a:rPr lang="en-US" altLang="zh-CN" dirty="0" smtClean="0">
                <a:solidFill>
                  <a:schemeClr val="tx1"/>
                </a:solidFill>
                <a:latin typeface="微软雅黑" pitchFamily="34" charset="-122"/>
                <a:ea typeface="微软雅黑" pitchFamily="34" charset="-122"/>
              </a:rPr>
              <a:t>P</a:t>
            </a:r>
            <a:r>
              <a:rPr lang="en-US" altLang="zh-CN" dirty="0">
                <a:solidFill>
                  <a:schemeClr val="tx1"/>
                </a:solidFill>
                <a:latin typeface="微软雅黑" pitchFamily="34" charset="-122"/>
                <a:ea typeface="微软雅黑" pitchFamily="34" charset="-122"/>
              </a:rPr>
              <a:t>&lt; 1mTorr</a:t>
            </a:r>
          </a:p>
          <a:p>
            <a:pPr algn="just">
              <a:lnSpc>
                <a:spcPct val="150000"/>
              </a:lnSpc>
              <a:spcBef>
                <a:spcPts val="0"/>
              </a:spcBef>
            </a:pPr>
            <a:r>
              <a:rPr lang="zh-CN" altLang="en-US" dirty="0">
                <a:solidFill>
                  <a:schemeClr val="tx1"/>
                </a:solidFill>
                <a:latin typeface="微软雅黑" pitchFamily="34" charset="-122"/>
                <a:ea typeface="微软雅黑" pitchFamily="34" charset="-122"/>
              </a:rPr>
              <a:t>可有</a:t>
            </a:r>
            <a:r>
              <a:rPr lang="en-US" altLang="zh-CN" dirty="0">
                <a:solidFill>
                  <a:schemeClr val="tx1"/>
                </a:solidFill>
                <a:latin typeface="微软雅黑" pitchFamily="34" charset="-122"/>
                <a:ea typeface="微软雅黑" pitchFamily="34" charset="-122"/>
              </a:rPr>
              <a:t>4</a:t>
            </a:r>
            <a:r>
              <a:rPr lang="zh-CN" altLang="en-US" dirty="0">
                <a:solidFill>
                  <a:schemeClr val="tx1"/>
                </a:solidFill>
                <a:latin typeface="微软雅黑" pitchFamily="34" charset="-122"/>
                <a:ea typeface="微软雅黑" pitchFamily="34" charset="-122"/>
              </a:rPr>
              <a:t>个坩</a:t>
            </a:r>
            <a:r>
              <a:rPr lang="zh-CN" altLang="en-US" dirty="0" smtClean="0">
                <a:solidFill>
                  <a:schemeClr val="tx1"/>
                </a:solidFill>
                <a:latin typeface="微软雅黑" pitchFamily="34" charset="-122"/>
                <a:ea typeface="微软雅黑" pitchFamily="34" charset="-122"/>
              </a:rPr>
              <a:t>锅，装入</a:t>
            </a:r>
            <a:r>
              <a:rPr lang="en-US" altLang="zh-CN" dirty="0">
                <a:solidFill>
                  <a:schemeClr val="tx1"/>
                </a:solidFill>
                <a:latin typeface="微软雅黑" pitchFamily="34" charset="-122"/>
                <a:ea typeface="微软雅黑" pitchFamily="34" charset="-122"/>
              </a:rPr>
              <a:t>24</a:t>
            </a:r>
            <a:r>
              <a:rPr lang="zh-CN" altLang="en-US" dirty="0">
                <a:solidFill>
                  <a:schemeClr val="tx1"/>
                </a:solidFill>
                <a:latin typeface="微软雅黑" pitchFamily="34" charset="-122"/>
                <a:ea typeface="微软雅黑" pitchFamily="34" charset="-122"/>
              </a:rPr>
              <a:t>片圆</a:t>
            </a:r>
            <a:r>
              <a:rPr lang="zh-CN" altLang="en-US" dirty="0" smtClean="0">
                <a:solidFill>
                  <a:schemeClr val="tx1"/>
                </a:solidFill>
                <a:latin typeface="微软雅黑" pitchFamily="34" charset="-122"/>
                <a:ea typeface="微软雅黑" pitchFamily="34" charset="-122"/>
              </a:rPr>
              <a:t>片</a:t>
            </a:r>
            <a:endParaRPr lang="zh-CN" altLang="en-US" dirty="0">
              <a:solidFill>
                <a:schemeClr val="tx1"/>
              </a:solidFill>
              <a:latin typeface="微软雅黑" pitchFamily="34" charset="-122"/>
              <a:ea typeface="微软雅黑" pitchFamily="34" charset="-122"/>
            </a:endParaRPr>
          </a:p>
        </p:txBody>
      </p:sp>
      <p:sp>
        <p:nvSpPr>
          <p:cNvPr id="43" name="标题 1"/>
          <p:cNvSpPr txBox="1">
            <a:spLocks/>
          </p:cNvSpPr>
          <p:nvPr/>
        </p:nvSpPr>
        <p:spPr bwMode="auto">
          <a:xfrm>
            <a:off x="762000" y="762000"/>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pic>
        <p:nvPicPr>
          <p:cNvPr id="47513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716016" y="1772817"/>
            <a:ext cx="4104456" cy="3096344"/>
          </a:xfrm>
          <a:prstGeom prst="rect">
            <a:avLst/>
          </a:prstGeom>
          <a:noFill/>
          <a:ln w="9525">
            <a:noFill/>
            <a:miter lim="800000"/>
            <a:headEnd/>
            <a:tailEnd/>
          </a:ln>
        </p:spPr>
      </p:pic>
      <p:pic>
        <p:nvPicPr>
          <p:cNvPr id="47" name="Picture 4"/>
          <p:cNvPicPr>
            <a:picLocks noChangeAspect="1" noChangeArrowheads="1"/>
          </p:cNvPicPr>
          <p:nvPr/>
        </p:nvPicPr>
        <p:blipFill>
          <a:blip r:embed="rId4" cstate="print">
            <a:clrChange>
              <a:clrFrom>
                <a:srgbClr val="FFFFFF"/>
              </a:clrFrom>
              <a:clrTo>
                <a:srgbClr val="FFFFFF">
                  <a:alpha val="0"/>
                </a:srgbClr>
              </a:clrTo>
            </a:clrChange>
          </a:blip>
          <a:srcRect r="2762"/>
          <a:stretch>
            <a:fillRect/>
          </a:stretch>
        </p:blipFill>
        <p:spPr bwMode="auto">
          <a:xfrm>
            <a:off x="2467076" y="4725144"/>
            <a:ext cx="3041028" cy="19573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755650" y="908050"/>
            <a:ext cx="6911975" cy="646331"/>
          </a:xfrm>
          <a:prstGeom prst="rect">
            <a:avLst/>
          </a:prstGeom>
          <a:noFill/>
          <a:ln w="9525">
            <a:noFill/>
            <a:miter lim="800000"/>
            <a:headEnd/>
            <a:tailEnd/>
          </a:ln>
        </p:spPr>
        <p:txBody>
          <a:bodyPr>
            <a:spAutoFit/>
          </a:bodyPr>
          <a:lstStyle/>
          <a:p>
            <a:pPr algn="l">
              <a:spcBef>
                <a:spcPct val="50000"/>
              </a:spcBef>
            </a:pPr>
            <a:r>
              <a:rPr kumimoji="1" lang="zh-CN" altLang="en-US" sz="3600" b="1" dirty="0" smtClean="0">
                <a:solidFill>
                  <a:schemeClr val="tx1">
                    <a:lumMod val="50000"/>
                  </a:schemeClr>
                </a:solidFill>
                <a:latin typeface="微软雅黑" pitchFamily="34" charset="-122"/>
                <a:ea typeface="微软雅黑" pitchFamily="34" charset="-122"/>
                <a:cs typeface="+mj-cs"/>
              </a:rPr>
              <a:t>小结</a:t>
            </a:r>
            <a:endParaRPr kumimoji="1" lang="ja-JP" altLang="en-US" sz="3600" b="1" dirty="0">
              <a:solidFill>
                <a:schemeClr val="tx1">
                  <a:lumMod val="50000"/>
                </a:schemeClr>
              </a:solidFill>
              <a:latin typeface="微软雅黑" pitchFamily="34" charset="-122"/>
              <a:ea typeface="微软雅黑" pitchFamily="34" charset="-122"/>
              <a:cs typeface="+mj-cs"/>
            </a:endParaRPr>
          </a:p>
        </p:txBody>
      </p:sp>
      <p:sp>
        <p:nvSpPr>
          <p:cNvPr id="5" name="内容占位符 2"/>
          <p:cNvSpPr txBox="1">
            <a:spLocks/>
          </p:cNvSpPr>
          <p:nvPr/>
        </p:nvSpPr>
        <p:spPr>
          <a:xfrm>
            <a:off x="1835696" y="2060848"/>
            <a:ext cx="4752528" cy="2664296"/>
          </a:xfrm>
          <a:prstGeom prst="rect">
            <a:avLst/>
          </a:prstGeom>
        </p:spPr>
        <p:txBody>
          <a:bodyPr/>
          <a:lstStyle/>
          <a:p>
            <a:pPr marL="514350" marR="0" lvl="0" indent="-514350" algn="l" defTabSz="914400" rtl="0" eaLnBrk="1" fontAlgn="base" latinLnBrk="0" hangingPunct="1">
              <a:lnSpc>
                <a:spcPct val="150000"/>
              </a:lnSpc>
              <a:spcBef>
                <a:spcPct val="20000"/>
              </a:spcBef>
              <a:spcAft>
                <a:spcPct val="0"/>
              </a:spcAft>
              <a:buClr>
                <a:schemeClr val="tx1"/>
              </a:buClr>
              <a:buSzPct val="101000"/>
              <a:buFont typeface="Wingdings" pitchFamily="2" charset="2"/>
              <a:buChar char="Ø"/>
              <a:tabLst/>
              <a:defRPr/>
            </a:pPr>
            <a:r>
              <a:rPr kumimoji="0" lang="zh-CN" altLang="en-US" sz="2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0" lang="en-US" altLang="zh-CN" sz="2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endParaRPr>
          </a:p>
          <a:p>
            <a:pPr marL="514350" marR="0" lvl="0" indent="-514350" algn="l" defTabSz="914400" rtl="0" eaLnBrk="1" fontAlgn="base" latinLnBrk="0" hangingPunct="1">
              <a:lnSpc>
                <a:spcPct val="150000"/>
              </a:lnSpc>
              <a:spcBef>
                <a:spcPct val="20000"/>
              </a:spcBef>
              <a:spcAft>
                <a:spcPct val="0"/>
              </a:spcAft>
              <a:buClr>
                <a:schemeClr val="tx1"/>
              </a:buClr>
              <a:buSzPct val="101000"/>
              <a:buFont typeface="Wingdings" pitchFamily="2" charset="2"/>
              <a:buChar char="Ø"/>
              <a:tabLst/>
              <a:defRPr/>
            </a:pPr>
            <a:r>
              <a:rPr kumimoji="0" lang="zh-CN" altLang="en-US" sz="2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endParaRPr kumimoji="0" lang="en-US" altLang="zh-CN" sz="2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endParaRPr>
          </a:p>
          <a:p>
            <a:pPr marL="514350" marR="0" lvl="0" indent="-514350" algn="l" defTabSz="914400" rtl="0" eaLnBrk="1" fontAlgn="base" latinLnBrk="0" hangingPunct="1">
              <a:lnSpc>
                <a:spcPct val="150000"/>
              </a:lnSpc>
              <a:spcBef>
                <a:spcPct val="20000"/>
              </a:spcBef>
              <a:spcAft>
                <a:spcPct val="0"/>
              </a:spcAft>
              <a:buClr>
                <a:schemeClr val="tx1"/>
              </a:buClr>
              <a:buSzPct val="101000"/>
              <a:buFont typeface="Wingdings" pitchFamily="2" charset="2"/>
              <a:buChar char="Ø"/>
              <a:tabLst/>
              <a:defRPr/>
            </a:pPr>
            <a:r>
              <a:rPr kumimoji="0" lang="zh-CN" altLang="en-US" sz="2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endParaRPr kumimoji="0" lang="en-US" altLang="zh-CN" sz="2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endParaRPr>
          </a:p>
          <a:p>
            <a:pPr marL="514350" marR="0" lvl="0" indent="-514350" algn="l" defTabSz="914400" rtl="0" eaLnBrk="1" fontAlgn="base" latinLnBrk="0" hangingPunct="1">
              <a:lnSpc>
                <a:spcPct val="150000"/>
              </a:lnSpc>
              <a:spcBef>
                <a:spcPct val="20000"/>
              </a:spcBef>
              <a:spcAft>
                <a:spcPct val="0"/>
              </a:spcAft>
              <a:buClr>
                <a:schemeClr val="tx1"/>
              </a:buClr>
              <a:buSzPct val="101000"/>
              <a:buFont typeface="Wingdings" pitchFamily="2" charset="2"/>
              <a:buChar char="Ø"/>
              <a:tabLst/>
              <a:defRPr/>
            </a:pPr>
            <a:r>
              <a:rPr kumimoji="0" lang="zh-CN" altLang="en-US" sz="2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氧化与掺杂技术</a:t>
            </a:r>
            <a:endParaRPr kumimoji="0" lang="en-US" altLang="zh-CN" sz="2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endParaRPr>
          </a:p>
          <a:p>
            <a:pPr marL="514350" marR="0" lvl="0" indent="-514350" algn="l" defTabSz="914400" rtl="0" eaLnBrk="1" fontAlgn="base" latinLnBrk="0" hangingPunct="1">
              <a:lnSpc>
                <a:spcPct val="150000"/>
              </a:lnSpc>
              <a:spcBef>
                <a:spcPct val="20000"/>
              </a:spcBef>
              <a:spcAft>
                <a:spcPct val="0"/>
              </a:spcAft>
              <a:buClr>
                <a:schemeClr val="tx1"/>
              </a:buClr>
              <a:buSzPct val="101000"/>
              <a:buFont typeface="Wingdings" pitchFamily="2" charset="2"/>
              <a:buChar char="Ø"/>
              <a:tabLst/>
              <a:defRPr/>
            </a:pPr>
            <a:endParaRPr kumimoji="0" lang="zh-CN" altLang="en-US" sz="28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971600" y="3140968"/>
            <a:ext cx="4176464" cy="2095475"/>
          </a:xfrm>
        </p:spPr>
        <p:txBody>
          <a:bodyPr/>
          <a:lstStyle/>
          <a:p>
            <a:pPr>
              <a:lnSpc>
                <a:spcPct val="150000"/>
              </a:lnSpc>
            </a:pPr>
            <a:r>
              <a:rPr lang="en-US" altLang="zh-CN" sz="1800" dirty="0" smtClean="0">
                <a:latin typeface="微软雅黑" pitchFamily="34" charset="-122"/>
                <a:ea typeface="微软雅黑" pitchFamily="34" charset="-122"/>
              </a:rPr>
              <a:t>1852</a:t>
            </a:r>
            <a:r>
              <a:rPr lang="zh-CN" altLang="en-US" sz="1800" dirty="0" smtClean="0">
                <a:latin typeface="微软雅黑" pitchFamily="34" charset="-122"/>
                <a:ea typeface="微软雅黑" pitchFamily="34" charset="-122"/>
              </a:rPr>
              <a:t>年第</a:t>
            </a:r>
            <a:r>
              <a:rPr lang="en-US" altLang="zh-CN" sz="1800" dirty="0" smtClean="0">
                <a:latin typeface="微软雅黑" pitchFamily="34" charset="-122"/>
                <a:ea typeface="微软雅黑" pitchFamily="34" charset="-122"/>
              </a:rPr>
              <a:t>1</a:t>
            </a:r>
            <a:r>
              <a:rPr lang="zh-CN" altLang="en-US" sz="1800" dirty="0" smtClean="0">
                <a:latin typeface="微软雅黑" pitchFamily="34" charset="-122"/>
                <a:ea typeface="微软雅黑" pitchFamily="34" charset="-122"/>
              </a:rPr>
              <a:t>次发现溅射现象</a:t>
            </a:r>
          </a:p>
          <a:p>
            <a:pPr eaLnBrk="1" hangingPunct="1">
              <a:lnSpc>
                <a:spcPct val="150000"/>
              </a:lnSpc>
            </a:pPr>
            <a:r>
              <a:rPr lang="zh-CN" altLang="en-US" sz="1800" dirty="0" smtClean="0">
                <a:latin typeface="微软雅黑" pitchFamily="34" charset="-122"/>
                <a:ea typeface="微软雅黑" pitchFamily="34" charset="-122"/>
              </a:rPr>
              <a:t>溅射的台阶覆盖比蒸发好</a:t>
            </a:r>
          </a:p>
          <a:p>
            <a:pPr eaLnBrk="1" hangingPunct="1">
              <a:lnSpc>
                <a:spcPct val="150000"/>
              </a:lnSpc>
            </a:pPr>
            <a:r>
              <a:rPr lang="zh-CN" altLang="en-US" sz="1800" dirty="0" smtClean="0">
                <a:latin typeface="微软雅黑" pitchFamily="34" charset="-122"/>
                <a:ea typeface="微软雅黑" pitchFamily="34" charset="-122"/>
              </a:rPr>
              <a:t>辐射缺陷远少于电子束蒸发</a:t>
            </a:r>
          </a:p>
          <a:p>
            <a:pPr>
              <a:lnSpc>
                <a:spcPct val="150000"/>
              </a:lnSpc>
            </a:pPr>
            <a:r>
              <a:rPr lang="zh-CN" altLang="en-US" sz="1800" dirty="0" smtClean="0">
                <a:latin typeface="微软雅黑" pitchFamily="34" charset="-122"/>
                <a:ea typeface="微软雅黑" pitchFamily="34" charset="-122"/>
              </a:rPr>
              <a:t>制作复合膜和合金时性能更好</a:t>
            </a:r>
            <a:endParaRPr lang="en-US" altLang="zh-CN" sz="1800" dirty="0" smtClean="0">
              <a:latin typeface="微软雅黑" pitchFamily="34" charset="-122"/>
              <a:ea typeface="微软雅黑" pitchFamily="34" charset="-122"/>
            </a:endParaRPr>
          </a:p>
          <a:p>
            <a:pPr>
              <a:lnSpc>
                <a:spcPct val="150000"/>
              </a:lnSpc>
            </a:pPr>
            <a:r>
              <a:rPr lang="zh-CN" altLang="en-US" sz="1800" dirty="0" smtClean="0">
                <a:latin typeface="微软雅黑" pitchFamily="34" charset="-122"/>
                <a:ea typeface="微软雅黑" pitchFamily="34" charset="-122"/>
              </a:rPr>
              <a:t>是目前金属膜沉积的主要方法</a:t>
            </a:r>
          </a:p>
        </p:txBody>
      </p:sp>
      <p:sp>
        <p:nvSpPr>
          <p:cNvPr id="4" name="Rectangle 2"/>
          <p:cNvSpPr txBox="1">
            <a:spLocks noChangeArrowheads="1"/>
          </p:cNvSpPr>
          <p:nvPr/>
        </p:nvSpPr>
        <p:spPr bwMode="auto">
          <a:xfrm>
            <a:off x="827584" y="1628800"/>
            <a:ext cx="5040560" cy="579314"/>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lgn="l">
              <a:lnSpc>
                <a:spcPct val="90000"/>
              </a:lnSpc>
              <a:spcBef>
                <a:spcPct val="0"/>
              </a:spcBef>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物理气相沉积</a:t>
            </a:r>
            <a:r>
              <a:rPr lang="en-US" altLang="zh-CN" sz="2400" b="1" u="sng" dirty="0" smtClean="0">
                <a:solidFill>
                  <a:srgbClr val="006600"/>
                </a:solidFill>
                <a:latin typeface="微软雅黑" pitchFamily="34" charset="-122"/>
                <a:ea typeface="微软雅黑" pitchFamily="34" charset="-122"/>
              </a:rPr>
              <a:t>PVD</a:t>
            </a:r>
            <a:r>
              <a:rPr kumimoji="1" lang="en-US" altLang="zh-CN" sz="2400" b="1" i="0" u="none"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a:t>
            </a:r>
            <a:r>
              <a:rPr lang="zh-CN" altLang="en-US" sz="2400" b="1" dirty="0" smtClean="0">
                <a:solidFill>
                  <a:srgbClr val="C00000"/>
                </a:solidFill>
                <a:latin typeface="微软雅黑" pitchFamily="34" charset="-122"/>
                <a:ea typeface="微软雅黑" pitchFamily="34" charset="-122"/>
              </a:rPr>
              <a:t>溅射法</a:t>
            </a:r>
          </a:p>
        </p:txBody>
      </p:sp>
      <p:sp>
        <p:nvSpPr>
          <p:cNvPr id="6"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7" name="矩形 6"/>
          <p:cNvSpPr/>
          <p:nvPr/>
        </p:nvSpPr>
        <p:spPr>
          <a:xfrm>
            <a:off x="1115616" y="2132856"/>
            <a:ext cx="7200800" cy="707886"/>
          </a:xfrm>
          <a:prstGeom prst="rect">
            <a:avLst/>
          </a:prstGeom>
        </p:spPr>
        <p:txBody>
          <a:bodyPr wrap="square">
            <a:spAutoFit/>
          </a:bodyPr>
          <a:lstStyle/>
          <a:p>
            <a:pPr algn="just"/>
            <a:r>
              <a:rPr kumimoji="0" lang="zh-CN" altLang="en-US" sz="2000" kern="0" dirty="0" smtClean="0">
                <a:solidFill>
                  <a:srgbClr val="000000"/>
                </a:solidFill>
                <a:latin typeface="微软雅黑" pitchFamily="34" charset="-122"/>
                <a:ea typeface="微软雅黑" pitchFamily="34" charset="-122"/>
              </a:rPr>
              <a:t>高能粒子（</a:t>
            </a:r>
            <a:r>
              <a:rPr lang="en-US" altLang="zh-CN" sz="2000" b="1" dirty="0" err="1" smtClean="0">
                <a:solidFill>
                  <a:srgbClr val="000000"/>
                </a:solidFill>
              </a:rPr>
              <a:t>Ar</a:t>
            </a:r>
            <a:r>
              <a:rPr lang="zh-CN" altLang="en-US" sz="2000" b="1" dirty="0" smtClean="0">
                <a:solidFill>
                  <a:srgbClr val="000000"/>
                </a:solidFill>
              </a:rPr>
              <a:t>离子）</a:t>
            </a:r>
            <a:r>
              <a:rPr kumimoji="0" lang="zh-CN" altLang="en-US" sz="2000" kern="0" dirty="0" smtClean="0">
                <a:solidFill>
                  <a:srgbClr val="000000"/>
                </a:solidFill>
                <a:latin typeface="微软雅黑" pitchFamily="34" charset="-122"/>
                <a:ea typeface="微软雅黑" pitchFamily="34" charset="-122"/>
              </a:rPr>
              <a:t>撞击具有高纯度的靶材料固体平板，撞击出原子。这些原子再穿过真空，淀积在硅片上凝聚形成薄膜。</a:t>
            </a:r>
            <a:endParaRPr lang="zh-CN" altLang="en-US" dirty="0"/>
          </a:p>
        </p:txBody>
      </p:sp>
      <p:pic>
        <p:nvPicPr>
          <p:cNvPr id="8" name="Picture 9"/>
          <p:cNvPicPr>
            <a:picLocks noChangeAspect="1" noChangeArrowheads="1"/>
          </p:cNvPicPr>
          <p:nvPr/>
        </p:nvPicPr>
        <p:blipFill>
          <a:blip r:embed="rId3" cstate="print"/>
          <a:srcRect l="8163"/>
          <a:stretch>
            <a:fillRect/>
          </a:stretch>
        </p:blipFill>
        <p:spPr bwMode="auto">
          <a:xfrm>
            <a:off x="4860032" y="2924944"/>
            <a:ext cx="3888432" cy="3384376"/>
          </a:xfrm>
          <a:prstGeom prst="rect">
            <a:avLst/>
          </a:prstGeom>
          <a:noFill/>
          <a:ln w="9525">
            <a:noFill/>
            <a:miter lim="800000"/>
            <a:headEnd/>
            <a:tailEnd/>
          </a:ln>
        </p:spPr>
      </p:pic>
      <p:sp>
        <p:nvSpPr>
          <p:cNvPr id="9" name="Text Box 11"/>
          <p:cNvSpPr txBox="1">
            <a:spLocks noChangeArrowheads="1"/>
          </p:cNvSpPr>
          <p:nvPr/>
        </p:nvSpPr>
        <p:spPr bwMode="auto">
          <a:xfrm>
            <a:off x="4211960" y="3933056"/>
            <a:ext cx="1080120" cy="784830"/>
          </a:xfrm>
          <a:prstGeom prst="rect">
            <a:avLst/>
          </a:prstGeom>
          <a:noFill/>
          <a:ln w="9525">
            <a:noFill/>
            <a:miter lim="800000"/>
            <a:headEnd/>
            <a:tailEnd/>
          </a:ln>
        </p:spPr>
        <p:txBody>
          <a:bodyPr wrap="square">
            <a:spAutoFit/>
          </a:bodyPr>
          <a:lstStyle/>
          <a:p>
            <a:r>
              <a:rPr lang="zh-CN" altLang="en-US" b="1" dirty="0" smtClean="0">
                <a:solidFill>
                  <a:schemeClr val="tx1"/>
                </a:solidFill>
                <a:latin typeface="仿宋_GB2312" pitchFamily="49" charset="-122"/>
                <a:ea typeface="仿宋_GB2312" pitchFamily="49" charset="-122"/>
              </a:rPr>
              <a:t>阴极</a:t>
            </a:r>
            <a:endParaRPr lang="en-US" altLang="zh-CN" b="1" dirty="0" smtClean="0">
              <a:solidFill>
                <a:schemeClr val="tx1"/>
              </a:solidFill>
              <a:latin typeface="仿宋_GB2312" pitchFamily="49" charset="-122"/>
              <a:ea typeface="仿宋_GB2312" pitchFamily="49" charset="-122"/>
            </a:endParaRPr>
          </a:p>
          <a:p>
            <a:r>
              <a:rPr lang="zh-CN" altLang="en-US" b="1" dirty="0" smtClean="0">
                <a:solidFill>
                  <a:schemeClr val="tx1"/>
                </a:solidFill>
                <a:latin typeface="仿宋_GB2312" pitchFamily="49" charset="-122"/>
                <a:ea typeface="仿宋_GB2312" pitchFamily="49" charset="-122"/>
              </a:rPr>
              <a:t>靶材</a:t>
            </a:r>
            <a:endParaRPr lang="zh-CN" altLang="en-US" b="1" dirty="0">
              <a:solidFill>
                <a:schemeClr val="tx1"/>
              </a:solidFill>
              <a:latin typeface="仿宋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55576" y="2060848"/>
            <a:ext cx="2232248" cy="795338"/>
          </a:xfrm>
        </p:spPr>
        <p:txBody>
          <a:bodyPr/>
          <a:lstStyle/>
          <a:p>
            <a:pPr eaLnBrk="1" hangingPunct="1"/>
            <a:r>
              <a:rPr lang="zh-CN" altLang="en-US" sz="2400" b="1" dirty="0" smtClean="0">
                <a:solidFill>
                  <a:schemeClr val="tx1"/>
                </a:solidFill>
              </a:rPr>
              <a:t>优点</a:t>
            </a:r>
            <a:r>
              <a:rPr lang="zh-CN" altLang="en-US" sz="3200" b="1" dirty="0" smtClean="0"/>
              <a:t>：</a:t>
            </a:r>
          </a:p>
        </p:txBody>
      </p:sp>
      <p:sp>
        <p:nvSpPr>
          <p:cNvPr id="26627" name="Rectangle 3"/>
          <p:cNvSpPr>
            <a:spLocks noGrp="1" noChangeArrowheads="1"/>
          </p:cNvSpPr>
          <p:nvPr>
            <p:ph type="body" idx="1"/>
          </p:nvPr>
        </p:nvSpPr>
        <p:spPr>
          <a:xfrm>
            <a:off x="1043609" y="2708920"/>
            <a:ext cx="2376263" cy="3724275"/>
          </a:xfrm>
        </p:spPr>
        <p:txBody>
          <a:bodyPr/>
          <a:lstStyle/>
          <a:p>
            <a:pPr algn="just" eaLnBrk="1" hangingPunct="1">
              <a:buClr>
                <a:schemeClr val="accent2"/>
              </a:buClr>
              <a:buSzPct val="125000"/>
              <a:buFont typeface="Wingdings" pitchFamily="2" charset="2"/>
              <a:buChar char="§"/>
            </a:pPr>
            <a:r>
              <a:rPr lang="zh-CN" altLang="en-US" sz="1800" dirty="0" smtClean="0">
                <a:latin typeface="微软雅黑" pitchFamily="34" charset="-122"/>
                <a:ea typeface="微软雅黑" pitchFamily="34" charset="-122"/>
              </a:rPr>
              <a:t> 具有保持复杂合金原组分的能力  </a:t>
            </a:r>
          </a:p>
          <a:p>
            <a:pPr algn="just" eaLnBrk="1" hangingPunct="1">
              <a:buClr>
                <a:schemeClr val="accent2"/>
              </a:buClr>
              <a:buSzPct val="125000"/>
              <a:buFont typeface="Wingdings" pitchFamily="2" charset="2"/>
              <a:buChar char="§"/>
            </a:pPr>
            <a:r>
              <a:rPr lang="zh-CN" altLang="en-US" sz="1800" dirty="0" smtClean="0">
                <a:latin typeface="微软雅黑" pitchFamily="34" charset="-122"/>
                <a:ea typeface="微软雅黑" pitchFamily="34" charset="-122"/>
                <a:cs typeface="Times New Roman" pitchFamily="18" charset="0"/>
              </a:rPr>
              <a:t> </a:t>
            </a:r>
            <a:r>
              <a:rPr lang="zh-CN" altLang="en-US" sz="1800" dirty="0" smtClean="0">
                <a:latin typeface="微软雅黑" pitchFamily="34" charset="-122"/>
                <a:ea typeface="微软雅黑" pitchFamily="34" charset="-122"/>
              </a:rPr>
              <a:t>能够沉积难熔金属；</a:t>
            </a:r>
          </a:p>
          <a:p>
            <a:pPr algn="just" eaLnBrk="1" hangingPunct="1">
              <a:buClr>
                <a:schemeClr val="accent2"/>
              </a:buClr>
              <a:buSzPct val="125000"/>
              <a:buFont typeface="Wingdings" pitchFamily="2" charset="2"/>
              <a:buChar char="§"/>
            </a:pPr>
            <a:r>
              <a:rPr lang="zh-CN" altLang="en-US" sz="1800" dirty="0" smtClean="0">
                <a:latin typeface="微软雅黑" pitchFamily="34" charset="-122"/>
                <a:ea typeface="微软雅黑" pitchFamily="34" charset="-122"/>
              </a:rPr>
              <a:t>能够在大尺寸硅片上形成均匀薄膜；</a:t>
            </a:r>
          </a:p>
          <a:p>
            <a:pPr algn="just" eaLnBrk="1" hangingPunct="1">
              <a:buClr>
                <a:schemeClr val="accent2"/>
              </a:buClr>
              <a:buSzPct val="125000"/>
              <a:buFont typeface="Wingdings" pitchFamily="2" charset="2"/>
              <a:buChar char="§"/>
            </a:pPr>
            <a:r>
              <a:rPr lang="zh-CN" altLang="en-US" sz="1800" dirty="0" smtClean="0">
                <a:latin typeface="微软雅黑" pitchFamily="34" charset="-122"/>
                <a:ea typeface="微软雅黑" pitchFamily="34" charset="-122"/>
              </a:rPr>
              <a:t>可多腔集成，有清除表面与氧化层能力；</a:t>
            </a:r>
          </a:p>
          <a:p>
            <a:pPr algn="just" eaLnBrk="1" hangingPunct="1">
              <a:buClr>
                <a:schemeClr val="accent2"/>
              </a:buClr>
              <a:buSzPct val="125000"/>
              <a:buFont typeface="Wingdings" pitchFamily="2" charset="2"/>
              <a:buChar char="§"/>
            </a:pPr>
            <a:r>
              <a:rPr lang="zh-CN" altLang="en-US" sz="1800" dirty="0" smtClean="0">
                <a:latin typeface="微软雅黑" pitchFamily="34" charset="-122"/>
                <a:ea typeface="微软雅黑" pitchFamily="34" charset="-122"/>
              </a:rPr>
              <a:t>有良好台阶覆盖和间隙填充能力 。</a:t>
            </a:r>
          </a:p>
          <a:p>
            <a:pPr eaLnBrk="1" hangingPunct="1"/>
            <a:endParaRPr lang="en-US" altLang="zh-CN" sz="1800" dirty="0" smtClean="0">
              <a:latin typeface="微软雅黑" pitchFamily="34" charset="-122"/>
              <a:ea typeface="微软雅黑" pitchFamily="34" charset="-122"/>
            </a:endParaRPr>
          </a:p>
        </p:txBody>
      </p:sp>
      <p:sp>
        <p:nvSpPr>
          <p:cNvPr id="5"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pic>
        <p:nvPicPr>
          <p:cNvPr id="6" name="Picture 11"/>
          <p:cNvPicPr>
            <a:picLocks noChangeAspect="1" noChangeArrowheads="1"/>
          </p:cNvPicPr>
          <p:nvPr/>
        </p:nvPicPr>
        <p:blipFill>
          <a:blip r:embed="rId3" cstate="print"/>
          <a:srcRect/>
          <a:stretch>
            <a:fillRect/>
          </a:stretch>
        </p:blipFill>
        <p:spPr bwMode="auto">
          <a:xfrm>
            <a:off x="3491880" y="2276872"/>
            <a:ext cx="5237163" cy="4181475"/>
          </a:xfrm>
          <a:prstGeom prst="rect">
            <a:avLst/>
          </a:prstGeom>
          <a:noFill/>
          <a:ln w="9525">
            <a:noFill/>
            <a:miter lim="800000"/>
            <a:headEnd/>
            <a:tailEnd/>
          </a:ln>
        </p:spPr>
      </p:pic>
      <p:sp>
        <p:nvSpPr>
          <p:cNvPr id="7" name="Rectangle 2"/>
          <p:cNvSpPr txBox="1">
            <a:spLocks noChangeArrowheads="1"/>
          </p:cNvSpPr>
          <p:nvPr/>
        </p:nvSpPr>
        <p:spPr bwMode="auto">
          <a:xfrm>
            <a:off x="755576" y="1628800"/>
            <a:ext cx="5040560" cy="579314"/>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lgn="l">
              <a:lnSpc>
                <a:spcPct val="90000"/>
              </a:lnSpc>
              <a:spcBef>
                <a:spcPct val="0"/>
              </a:spcBef>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物理气相沉积</a:t>
            </a:r>
            <a:r>
              <a:rPr lang="en-US" altLang="zh-CN" sz="2400" b="1" u="sng" dirty="0" smtClean="0">
                <a:solidFill>
                  <a:srgbClr val="006600"/>
                </a:solidFill>
                <a:latin typeface="微软雅黑" pitchFamily="34" charset="-122"/>
                <a:ea typeface="微软雅黑" pitchFamily="34" charset="-122"/>
              </a:rPr>
              <a:t>PVD</a:t>
            </a:r>
            <a:r>
              <a:rPr kumimoji="1" lang="en-US" altLang="zh-CN" sz="2400" b="1" i="0" u="none"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a:t>
            </a:r>
            <a:r>
              <a:rPr lang="zh-CN" altLang="en-US" sz="2400" b="1" dirty="0" smtClean="0">
                <a:solidFill>
                  <a:srgbClr val="C00000"/>
                </a:solidFill>
                <a:latin typeface="微软雅黑" pitchFamily="34" charset="-122"/>
                <a:ea typeface="微软雅黑" pitchFamily="34" charset="-122"/>
              </a:rPr>
              <a:t>溅射法</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772816"/>
            <a:ext cx="3312368" cy="504056"/>
          </a:xfrm>
        </p:spPr>
        <p:txBody>
          <a:bodyPr/>
          <a:lstStyle/>
          <a:p>
            <a:r>
              <a:rPr kumimoji="1" lang="zh-CN" altLang="en-US" sz="2400" u="sng" kern="1200" dirty="0" smtClean="0">
                <a:solidFill>
                  <a:srgbClr val="006600"/>
                </a:solidFill>
                <a:latin typeface="微软雅黑" pitchFamily="34" charset="-122"/>
                <a:ea typeface="微软雅黑" pitchFamily="34" charset="-122"/>
                <a:cs typeface="+mn-cs"/>
              </a:rPr>
              <a:t>化学气相沉积</a:t>
            </a:r>
            <a:r>
              <a:rPr kumimoji="1" lang="en-US" altLang="zh-CN" sz="2400" u="sng" kern="1200" dirty="0" smtClean="0">
                <a:solidFill>
                  <a:srgbClr val="006600"/>
                </a:solidFill>
                <a:latin typeface="微软雅黑" pitchFamily="34" charset="-122"/>
                <a:ea typeface="微软雅黑" pitchFamily="34" charset="-122"/>
                <a:cs typeface="+mn-cs"/>
              </a:rPr>
              <a:t>CVD</a:t>
            </a:r>
            <a:endParaRPr kumimoji="1" lang="zh-CN" altLang="en-US" sz="2400" u="sng" kern="1200" dirty="0">
              <a:solidFill>
                <a:srgbClr val="006600"/>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755576" y="2348880"/>
            <a:ext cx="7632848" cy="504056"/>
          </a:xfrm>
        </p:spPr>
        <p:txBody>
          <a:bodyPr/>
          <a:lstStyle/>
          <a:p>
            <a:pPr lvl="1">
              <a:buNone/>
            </a:pPr>
            <a:r>
              <a:rPr lang="zh-CN" altLang="en-US" sz="2000" b="1" dirty="0" smtClean="0">
                <a:latin typeface="微软雅黑" pitchFamily="34" charset="-122"/>
                <a:ea typeface="微软雅黑" pitchFamily="34" charset="-122"/>
              </a:rPr>
              <a:t>通过化学气相反应形成薄膜的一种方法</a:t>
            </a:r>
          </a:p>
        </p:txBody>
      </p:sp>
      <p:sp>
        <p:nvSpPr>
          <p:cNvPr id="4"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pic>
        <p:nvPicPr>
          <p:cNvPr id="5" name="Picture 2"/>
          <p:cNvPicPr>
            <a:picLocks noChangeAspect="1" noChangeArrowheads="1"/>
          </p:cNvPicPr>
          <p:nvPr/>
        </p:nvPicPr>
        <p:blipFill>
          <a:blip r:embed="rId2" cstate="print">
            <a:clrChange>
              <a:clrFrom>
                <a:srgbClr val="FFFFFF"/>
              </a:clrFrom>
              <a:clrTo>
                <a:srgbClr val="FFFFFF">
                  <a:alpha val="0"/>
                </a:srgbClr>
              </a:clrTo>
            </a:clrChange>
          </a:blip>
          <a:srcRect b="4431"/>
          <a:stretch>
            <a:fillRect/>
          </a:stretch>
        </p:blipFill>
        <p:spPr bwMode="auto">
          <a:xfrm>
            <a:off x="1187624" y="2744341"/>
            <a:ext cx="7370763" cy="406903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4"/>
          <p:cNvPicPr>
            <a:picLocks noChangeAspect="1" noChangeArrowheads="1"/>
          </p:cNvPicPr>
          <p:nvPr/>
        </p:nvPicPr>
        <p:blipFill>
          <a:blip r:embed="rId3" cstate="print">
            <a:lum contrast="20000"/>
          </a:blip>
          <a:srcRect/>
          <a:stretch>
            <a:fillRect/>
          </a:stretch>
        </p:blipFill>
        <p:spPr bwMode="auto">
          <a:xfrm>
            <a:off x="1115616" y="2852936"/>
            <a:ext cx="7278960" cy="3831031"/>
          </a:xfrm>
          <a:prstGeom prst="rect">
            <a:avLst/>
          </a:prstGeom>
          <a:noFill/>
          <a:ln w="9525">
            <a:noFill/>
            <a:miter lim="800000"/>
            <a:headEnd/>
            <a:tailEnd/>
          </a:ln>
        </p:spPr>
      </p:pic>
      <p:sp>
        <p:nvSpPr>
          <p:cNvPr id="15365" name="Rectangle 6"/>
          <p:cNvSpPr>
            <a:spLocks noChangeArrowheads="1"/>
          </p:cNvSpPr>
          <p:nvPr/>
        </p:nvSpPr>
        <p:spPr bwMode="auto">
          <a:xfrm>
            <a:off x="1219200" y="685800"/>
            <a:ext cx="1981200" cy="990600"/>
          </a:xfrm>
          <a:prstGeom prst="rect">
            <a:avLst/>
          </a:prstGeom>
          <a:noFill/>
          <a:ln w="9525">
            <a:noFill/>
            <a:miter lim="800000"/>
            <a:headEnd/>
            <a:tailEnd/>
          </a:ln>
        </p:spPr>
        <p:txBody>
          <a:bodyPr wrap="none" anchor="ctr"/>
          <a:lstStyle/>
          <a:p>
            <a:endParaRPr lang="zh-CN" altLang="en-US"/>
          </a:p>
        </p:txBody>
      </p:sp>
      <p:sp>
        <p:nvSpPr>
          <p:cNvPr id="9"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10" name="标题 1"/>
          <p:cNvSpPr>
            <a:spLocks noGrp="1"/>
          </p:cNvSpPr>
          <p:nvPr>
            <p:ph type="title"/>
          </p:nvPr>
        </p:nvSpPr>
        <p:spPr>
          <a:xfrm>
            <a:off x="1043608" y="2204864"/>
            <a:ext cx="3784848" cy="504056"/>
          </a:xfrm>
        </p:spPr>
        <p:txBody>
          <a:bodyPr/>
          <a:lstStyle/>
          <a:p>
            <a:pPr lvl="1"/>
            <a:r>
              <a:rPr lang="zh-CN" altLang="en-US" sz="2000" dirty="0" smtClean="0">
                <a:solidFill>
                  <a:srgbClr val="000000"/>
                </a:solidFill>
                <a:latin typeface="微软雅黑" pitchFamily="34" charset="-122"/>
                <a:ea typeface="微软雅黑" pitchFamily="34" charset="-122"/>
              </a:rPr>
              <a:t>例：外延硅、多晶硅、非晶硅</a:t>
            </a:r>
            <a:endParaRPr lang="zh-CN" altLang="en-US" sz="2400" dirty="0">
              <a:solidFill>
                <a:srgbClr val="000000"/>
              </a:solidFill>
              <a:latin typeface="微软雅黑" pitchFamily="34" charset="-122"/>
              <a:ea typeface="微软雅黑" pitchFamily="34" charset="-122"/>
            </a:endParaRPr>
          </a:p>
        </p:txBody>
      </p:sp>
      <p:sp>
        <p:nvSpPr>
          <p:cNvPr id="11" name="标题 1"/>
          <p:cNvSpPr txBox="1">
            <a:spLocks/>
          </p:cNvSpPr>
          <p:nvPr/>
        </p:nvSpPr>
        <p:spPr bwMode="auto">
          <a:xfrm>
            <a:off x="827584" y="1772816"/>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smtClean="0">
                <a:ln>
                  <a:noFill/>
                </a:ln>
                <a:solidFill>
                  <a:srgbClr val="006600"/>
                </a:solidFill>
                <a:effectLst/>
                <a:uLnTx/>
                <a:uFillTx/>
                <a:latin typeface="微软雅黑" pitchFamily="34" charset="-122"/>
                <a:ea typeface="微软雅黑" pitchFamily="34" charset="-122"/>
                <a:cs typeface="+mn-cs"/>
              </a:rPr>
              <a:t>CVD</a:t>
            </a:r>
            <a:endParaRPr kumimoji="1" lang="zh-CN" altLang="en-US" sz="2400" b="1" i="0" u="sng" strike="noStrike" kern="1200" cap="none" spc="0" normalizeH="0" baseline="0" noProof="0" dirty="0">
              <a:ln>
                <a:noFill/>
              </a:ln>
              <a:solidFill>
                <a:srgbClr val="006600"/>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59632" y="2276872"/>
            <a:ext cx="2232248" cy="576063"/>
          </a:xfrm>
        </p:spPr>
        <p:txBody>
          <a:bodyPr/>
          <a:lstStyle/>
          <a:p>
            <a:r>
              <a:rPr lang="en-US" altLang="zh-CN" sz="2400" b="1" dirty="0" err="1" smtClean="0">
                <a:latin typeface="微软雅黑" pitchFamily="34" charset="-122"/>
                <a:ea typeface="微软雅黑" pitchFamily="34" charset="-122"/>
              </a:rPr>
              <a:t>TiN</a:t>
            </a:r>
            <a:endParaRPr lang="zh-CN" altLang="en-US" sz="2400" b="1" dirty="0">
              <a:latin typeface="微软雅黑" pitchFamily="34" charset="-122"/>
              <a:ea typeface="微软雅黑" pitchFamily="34" charset="-122"/>
            </a:endParaRPr>
          </a:p>
        </p:txBody>
      </p:sp>
      <p:pic>
        <p:nvPicPr>
          <p:cNvPr id="117762" name="Picture 2"/>
          <p:cNvPicPr>
            <a:picLocks noChangeAspect="1" noChangeArrowheads="1"/>
          </p:cNvPicPr>
          <p:nvPr/>
        </p:nvPicPr>
        <p:blipFill>
          <a:blip r:embed="rId2" cstate="print">
            <a:clrChange>
              <a:clrFrom>
                <a:srgbClr val="FFFFFF"/>
              </a:clrFrom>
              <a:clrTo>
                <a:srgbClr val="FFFFFF">
                  <a:alpha val="0"/>
                </a:srgbClr>
              </a:clrTo>
            </a:clrChange>
          </a:blip>
          <a:srcRect t="73810"/>
          <a:stretch>
            <a:fillRect/>
          </a:stretch>
        </p:blipFill>
        <p:spPr bwMode="auto">
          <a:xfrm>
            <a:off x="1331640" y="3501008"/>
            <a:ext cx="5800068" cy="1080120"/>
          </a:xfrm>
          <a:prstGeom prst="rect">
            <a:avLst/>
          </a:prstGeom>
          <a:noFill/>
          <a:ln w="9525">
            <a:noFill/>
            <a:miter lim="800000"/>
            <a:headEnd/>
            <a:tailEnd/>
          </a:ln>
        </p:spPr>
      </p:pic>
      <p:sp>
        <p:nvSpPr>
          <p:cNvPr id="6" name="标题 1"/>
          <p:cNvSpPr txBox="1">
            <a:spLocks/>
          </p:cNvSpPr>
          <p:nvPr/>
        </p:nvSpPr>
        <p:spPr bwMode="auto">
          <a:xfrm>
            <a:off x="827584" y="1772816"/>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CVD</a:t>
            </a:r>
            <a:endParaRPr kumimoji="1" lang="zh-CN" altLang="en-US" sz="2400" b="1" i="0" u="sng" strike="noStrike" kern="1200" cap="none" spc="0" normalizeH="0" baseline="0" noProof="0" dirty="0">
              <a:ln>
                <a:noFill/>
              </a:ln>
              <a:solidFill>
                <a:srgbClr val="006600"/>
              </a:solidFill>
              <a:effectLst/>
              <a:uLnTx/>
              <a:uFillTx/>
              <a:latin typeface="微软雅黑" pitchFamily="34" charset="-122"/>
              <a:ea typeface="微软雅黑" pitchFamily="34" charset="-122"/>
              <a:cs typeface="+mn-cs"/>
            </a:endParaRPr>
          </a:p>
        </p:txBody>
      </p:sp>
      <p:sp>
        <p:nvSpPr>
          <p:cNvPr id="8" name="标题 1"/>
          <p:cNvSpPr txBox="1">
            <a:spLocks/>
          </p:cNvSpPr>
          <p:nvPr/>
        </p:nvSpPr>
        <p:spPr bwMode="auto">
          <a:xfrm>
            <a:off x="762000" y="764704"/>
            <a:ext cx="3449960" cy="792634"/>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pic>
        <p:nvPicPr>
          <p:cNvPr id="9" name="Picture 2"/>
          <p:cNvPicPr>
            <a:picLocks noChangeAspect="1" noChangeArrowheads="1"/>
          </p:cNvPicPr>
          <p:nvPr/>
        </p:nvPicPr>
        <p:blipFill>
          <a:blip r:embed="rId2" cstate="print">
            <a:clrChange>
              <a:clrFrom>
                <a:srgbClr val="FFFFFF"/>
              </a:clrFrom>
              <a:clrTo>
                <a:srgbClr val="FFFFFF">
                  <a:alpha val="0"/>
                </a:srgbClr>
              </a:clrTo>
            </a:clrChange>
          </a:blip>
          <a:srcRect b="79333"/>
          <a:stretch>
            <a:fillRect/>
          </a:stretch>
        </p:blipFill>
        <p:spPr bwMode="auto">
          <a:xfrm>
            <a:off x="1547664" y="2564904"/>
            <a:ext cx="5328592" cy="864096"/>
          </a:xfrm>
          <a:prstGeom prst="rect">
            <a:avLst/>
          </a:prstGeom>
          <a:noFill/>
          <a:ln w="9525">
            <a:noFill/>
            <a:miter lim="800000"/>
            <a:headEnd/>
            <a:tailEnd/>
          </a:ln>
        </p:spPr>
      </p:pic>
      <p:sp>
        <p:nvSpPr>
          <p:cNvPr id="10" name="内容占位符 2"/>
          <p:cNvSpPr txBox="1">
            <a:spLocks/>
          </p:cNvSpPr>
          <p:nvPr/>
        </p:nvSpPr>
        <p:spPr bwMode="auto">
          <a:xfrm>
            <a:off x="1259632" y="3284984"/>
            <a:ext cx="2232248" cy="576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l"/>
              <a:tabLst/>
              <a:defRPr/>
            </a:pPr>
            <a:r>
              <a:rPr kumimoji="0" lang="en-US" altLang="zh-CN" sz="24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Ti</a:t>
            </a:r>
            <a:endParaRPr kumimoji="0" lang="zh-CN" altLang="en-US" sz="2400" b="1"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75656" y="2852936"/>
            <a:ext cx="3960440" cy="3436243"/>
          </a:xfrm>
        </p:spPr>
        <p:txBody>
          <a:bodyPr/>
          <a:lstStyle/>
          <a:p>
            <a:r>
              <a:rPr lang="zh-CN" altLang="en-US" sz="2000" b="1" dirty="0" smtClean="0">
                <a:solidFill>
                  <a:srgbClr val="000000"/>
                </a:solidFill>
                <a:latin typeface="微软雅黑" pitchFamily="34" charset="-122"/>
                <a:ea typeface="微软雅黑" pitchFamily="34" charset="-122"/>
              </a:rPr>
              <a:t>硅膜</a:t>
            </a:r>
            <a:endParaRPr lang="en-US" altLang="zh-CN" sz="2000" b="1" dirty="0" smtClean="0">
              <a:solidFill>
                <a:srgbClr val="000000"/>
              </a:solidFill>
              <a:latin typeface="微软雅黑" pitchFamily="34" charset="-122"/>
              <a:ea typeface="微软雅黑" pitchFamily="34" charset="-122"/>
            </a:endParaRPr>
          </a:p>
          <a:p>
            <a:pPr lvl="1"/>
            <a:r>
              <a:rPr lang="zh-CN" altLang="en-US" sz="2000" b="1" dirty="0" smtClean="0">
                <a:solidFill>
                  <a:srgbClr val="000000"/>
                </a:solidFill>
                <a:latin typeface="微软雅黑" pitchFamily="34" charset="-122"/>
                <a:ea typeface="微软雅黑" pitchFamily="34" charset="-122"/>
              </a:rPr>
              <a:t>外延硅、多晶硅、非晶硅</a:t>
            </a:r>
            <a:endParaRPr lang="en-US" altLang="zh-CN" sz="2000" b="1" dirty="0" smtClean="0">
              <a:solidFill>
                <a:srgbClr val="000000"/>
              </a:solidFill>
              <a:latin typeface="微软雅黑" pitchFamily="34" charset="-122"/>
              <a:ea typeface="微软雅黑" pitchFamily="34" charset="-122"/>
            </a:endParaRPr>
          </a:p>
          <a:p>
            <a:r>
              <a:rPr lang="zh-CN" altLang="en-US" sz="2000" b="1" dirty="0" smtClean="0">
                <a:solidFill>
                  <a:srgbClr val="000000"/>
                </a:solidFill>
                <a:latin typeface="微软雅黑" pitchFamily="34" charset="-122"/>
                <a:ea typeface="微软雅黑" pitchFamily="34" charset="-122"/>
              </a:rPr>
              <a:t>介质膜</a:t>
            </a:r>
            <a:endParaRPr lang="en-US" altLang="zh-CN" sz="2000" b="1" dirty="0" smtClean="0">
              <a:solidFill>
                <a:srgbClr val="000000"/>
              </a:solidFill>
              <a:latin typeface="微软雅黑" pitchFamily="34" charset="-122"/>
              <a:ea typeface="微软雅黑" pitchFamily="34" charset="-122"/>
            </a:endParaRPr>
          </a:p>
          <a:p>
            <a:pPr lvl="1"/>
            <a:r>
              <a:rPr lang="zh-CN" altLang="en-US" sz="2000" b="1" dirty="0" smtClean="0">
                <a:solidFill>
                  <a:srgbClr val="000000"/>
                </a:solidFill>
                <a:latin typeface="微软雅黑" pitchFamily="34" charset="-122"/>
                <a:ea typeface="微软雅黑" pitchFamily="34" charset="-122"/>
              </a:rPr>
              <a:t>氧化硅</a:t>
            </a:r>
            <a:endParaRPr lang="en-US" altLang="zh-CN" sz="2000" b="1" dirty="0" smtClean="0">
              <a:solidFill>
                <a:srgbClr val="000000"/>
              </a:solidFill>
              <a:latin typeface="微软雅黑" pitchFamily="34" charset="-122"/>
              <a:ea typeface="微软雅黑" pitchFamily="34" charset="-122"/>
            </a:endParaRPr>
          </a:p>
          <a:p>
            <a:pPr lvl="1"/>
            <a:r>
              <a:rPr lang="zh-CN" altLang="en-US" sz="2000" b="1" dirty="0" smtClean="0">
                <a:solidFill>
                  <a:srgbClr val="000000"/>
                </a:solidFill>
                <a:latin typeface="微软雅黑" pitchFamily="34" charset="-122"/>
                <a:ea typeface="微软雅黑" pitchFamily="34" charset="-122"/>
              </a:rPr>
              <a:t>氮化硅</a:t>
            </a:r>
            <a:endParaRPr lang="en-US" altLang="zh-CN" sz="2000" b="1" dirty="0" smtClean="0">
              <a:solidFill>
                <a:srgbClr val="000000"/>
              </a:solidFill>
              <a:latin typeface="微软雅黑" pitchFamily="34" charset="-122"/>
              <a:ea typeface="微软雅黑" pitchFamily="34" charset="-122"/>
            </a:endParaRPr>
          </a:p>
          <a:p>
            <a:pPr lvl="1"/>
            <a:r>
              <a:rPr lang="zh-CN" altLang="en-US" sz="2000" b="1" dirty="0" smtClean="0">
                <a:solidFill>
                  <a:srgbClr val="000000"/>
                </a:solidFill>
                <a:latin typeface="微软雅黑" pitchFamily="34" charset="-122"/>
                <a:ea typeface="微软雅黑" pitchFamily="34" charset="-122"/>
              </a:rPr>
              <a:t>氮氧化硅</a:t>
            </a:r>
            <a:endParaRPr lang="en-US" altLang="zh-CN" sz="2000" b="1" dirty="0" smtClean="0">
              <a:solidFill>
                <a:srgbClr val="000000"/>
              </a:solidFill>
              <a:latin typeface="微软雅黑" pitchFamily="34" charset="-122"/>
              <a:ea typeface="微软雅黑" pitchFamily="34" charset="-122"/>
            </a:endParaRPr>
          </a:p>
          <a:p>
            <a:pPr lvl="1"/>
            <a:r>
              <a:rPr lang="zh-CN" altLang="en-US" sz="2000" b="1" dirty="0" smtClean="0">
                <a:solidFill>
                  <a:srgbClr val="000000"/>
                </a:solidFill>
                <a:latin typeface="微软雅黑" pitchFamily="34" charset="-122"/>
                <a:ea typeface="微软雅黑" pitchFamily="34" charset="-122"/>
              </a:rPr>
              <a:t>磷硅玻璃</a:t>
            </a:r>
            <a:r>
              <a:rPr lang="en-US" altLang="zh-CN" sz="2000" b="1" dirty="0" smtClean="0">
                <a:solidFill>
                  <a:srgbClr val="000000"/>
                </a:solidFill>
                <a:latin typeface="微软雅黑" pitchFamily="34" charset="-122"/>
                <a:ea typeface="微软雅黑" pitchFamily="34" charset="-122"/>
              </a:rPr>
              <a:t>PSG</a:t>
            </a:r>
            <a:r>
              <a:rPr lang="zh-CN" altLang="en-US" sz="2000" b="1" dirty="0" smtClean="0">
                <a:solidFill>
                  <a:srgbClr val="000000"/>
                </a:solidFill>
                <a:latin typeface="微软雅黑" pitchFamily="34" charset="-122"/>
                <a:ea typeface="微软雅黑" pitchFamily="34" charset="-122"/>
              </a:rPr>
              <a:t>、</a:t>
            </a:r>
            <a:r>
              <a:rPr lang="en-US" altLang="zh-CN" sz="2000" b="1" dirty="0" smtClean="0">
                <a:solidFill>
                  <a:srgbClr val="000000"/>
                </a:solidFill>
                <a:latin typeface="微软雅黑" pitchFamily="34" charset="-122"/>
                <a:ea typeface="微软雅黑" pitchFamily="34" charset="-122"/>
              </a:rPr>
              <a:t>BPSG</a:t>
            </a:r>
          </a:p>
          <a:p>
            <a:r>
              <a:rPr lang="zh-CN" altLang="en-US" sz="2000" b="1" dirty="0" smtClean="0">
                <a:solidFill>
                  <a:srgbClr val="000000"/>
                </a:solidFill>
                <a:latin typeface="微软雅黑" pitchFamily="34" charset="-122"/>
                <a:ea typeface="微软雅黑" pitchFamily="34" charset="-122"/>
              </a:rPr>
              <a:t>金属膜</a:t>
            </a:r>
            <a:endParaRPr lang="en-US" altLang="zh-CN" sz="2000" b="1" dirty="0" smtClean="0">
              <a:solidFill>
                <a:srgbClr val="000000"/>
              </a:solidFill>
              <a:latin typeface="微软雅黑" pitchFamily="34" charset="-122"/>
              <a:ea typeface="微软雅黑" pitchFamily="34" charset="-122"/>
            </a:endParaRPr>
          </a:p>
          <a:p>
            <a:pPr lvl="1"/>
            <a:r>
              <a:rPr lang="en-US" altLang="zh-CN" sz="2000" b="1" dirty="0" smtClean="0">
                <a:solidFill>
                  <a:srgbClr val="000000"/>
                </a:solidFill>
                <a:latin typeface="微软雅黑" pitchFamily="34" charset="-122"/>
                <a:ea typeface="微软雅黑" pitchFamily="34" charset="-122"/>
              </a:rPr>
              <a:t>W</a:t>
            </a:r>
            <a:r>
              <a:rPr lang="zh-CN" altLang="en-US" sz="2000" b="1" dirty="0" smtClean="0">
                <a:solidFill>
                  <a:srgbClr val="000000"/>
                </a:solidFill>
                <a:latin typeface="微软雅黑" pitchFamily="34" charset="-122"/>
                <a:ea typeface="微软雅黑" pitchFamily="34" charset="-122"/>
              </a:rPr>
              <a:t>、</a:t>
            </a:r>
            <a:r>
              <a:rPr lang="en-US" altLang="zh-CN" sz="2000" b="1" dirty="0" smtClean="0">
                <a:solidFill>
                  <a:srgbClr val="000000"/>
                </a:solidFill>
                <a:latin typeface="微软雅黑" pitchFamily="34" charset="-122"/>
                <a:ea typeface="微软雅黑" pitchFamily="34" charset="-122"/>
              </a:rPr>
              <a:t>Cu</a:t>
            </a:r>
            <a:r>
              <a:rPr lang="zh-CN" altLang="en-US" sz="2000" b="1" dirty="0" smtClean="0">
                <a:solidFill>
                  <a:srgbClr val="000000"/>
                </a:solidFill>
                <a:latin typeface="微软雅黑" pitchFamily="34" charset="-122"/>
                <a:ea typeface="微软雅黑" pitchFamily="34" charset="-122"/>
              </a:rPr>
              <a:t>、</a:t>
            </a:r>
            <a:r>
              <a:rPr lang="en-US" altLang="zh-CN" sz="2000" b="1" dirty="0" smtClean="0">
                <a:solidFill>
                  <a:srgbClr val="000000"/>
                </a:solidFill>
                <a:latin typeface="微软雅黑" pitchFamily="34" charset="-122"/>
                <a:ea typeface="微软雅黑" pitchFamily="34" charset="-122"/>
              </a:rPr>
              <a:t>Ti</a:t>
            </a:r>
            <a:r>
              <a:rPr lang="zh-CN" altLang="en-US" sz="2000" b="1" dirty="0" smtClean="0">
                <a:solidFill>
                  <a:srgbClr val="000000"/>
                </a:solidFill>
                <a:latin typeface="微软雅黑" pitchFamily="34" charset="-122"/>
                <a:ea typeface="微软雅黑" pitchFamily="34" charset="-122"/>
              </a:rPr>
              <a:t>、</a:t>
            </a:r>
            <a:r>
              <a:rPr lang="en-US" altLang="zh-CN" sz="2000" b="1" dirty="0" err="1" smtClean="0">
                <a:solidFill>
                  <a:srgbClr val="000000"/>
                </a:solidFill>
                <a:latin typeface="微软雅黑" pitchFamily="34" charset="-122"/>
                <a:ea typeface="微软雅黑" pitchFamily="34" charset="-122"/>
              </a:rPr>
              <a:t>TiN</a:t>
            </a:r>
            <a:endParaRPr lang="zh-CN" altLang="en-US" sz="2000" b="1" dirty="0">
              <a:solidFill>
                <a:srgbClr val="000000"/>
              </a:solidFill>
              <a:latin typeface="微软雅黑" pitchFamily="34" charset="-122"/>
              <a:ea typeface="微软雅黑" pitchFamily="34" charset="-122"/>
            </a:endParaRPr>
          </a:p>
        </p:txBody>
      </p:sp>
      <p:sp>
        <p:nvSpPr>
          <p:cNvPr id="4" name="标题 1"/>
          <p:cNvSpPr txBox="1">
            <a:spLocks/>
          </p:cNvSpPr>
          <p:nvPr/>
        </p:nvSpPr>
        <p:spPr bwMode="auto">
          <a:xfrm>
            <a:off x="827584" y="1772816"/>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smtClean="0">
                <a:ln>
                  <a:noFill/>
                </a:ln>
                <a:solidFill>
                  <a:srgbClr val="006600"/>
                </a:solidFill>
                <a:effectLst/>
                <a:uLnTx/>
                <a:uFillTx/>
                <a:latin typeface="微软雅黑" pitchFamily="34" charset="-122"/>
                <a:ea typeface="微软雅黑" pitchFamily="34" charset="-122"/>
                <a:cs typeface="+mn-cs"/>
              </a:rPr>
              <a:t>CVD</a:t>
            </a:r>
            <a:endParaRPr kumimoji="1" lang="zh-CN" altLang="en-US" sz="2400" b="1" i="0" u="sng" strike="noStrike" kern="1200" cap="none" spc="0" normalizeH="0" baseline="0" noProof="0" dirty="0">
              <a:ln>
                <a:noFill/>
              </a:ln>
              <a:solidFill>
                <a:srgbClr val="006600"/>
              </a:solidFill>
              <a:effectLst/>
              <a:uLnTx/>
              <a:uFillTx/>
              <a:latin typeface="微软雅黑" pitchFamily="34" charset="-122"/>
              <a:ea typeface="微软雅黑" pitchFamily="34" charset="-122"/>
              <a:cs typeface="+mn-cs"/>
            </a:endParaRPr>
          </a:p>
        </p:txBody>
      </p:sp>
      <p:sp>
        <p:nvSpPr>
          <p:cNvPr id="5"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6" name="矩形 5"/>
          <p:cNvSpPr/>
          <p:nvPr/>
        </p:nvSpPr>
        <p:spPr>
          <a:xfrm>
            <a:off x="899592" y="2276872"/>
            <a:ext cx="7272808" cy="400110"/>
          </a:xfrm>
          <a:prstGeom prst="rect">
            <a:avLst/>
          </a:prstGeom>
        </p:spPr>
        <p:txBody>
          <a:bodyPr wrap="square">
            <a:spAutoFit/>
          </a:bodyPr>
          <a:lstStyle/>
          <a:p>
            <a:r>
              <a:rPr kumimoji="0" lang="zh-CN" altLang="en-US" sz="2000" b="1" kern="0" dirty="0" smtClean="0">
                <a:solidFill>
                  <a:srgbClr val="003366"/>
                </a:solidFill>
                <a:latin typeface="微软雅黑" pitchFamily="34" charset="-122"/>
                <a:ea typeface="微软雅黑" pitchFamily="34" charset="-122"/>
              </a:rPr>
              <a:t>适用范围广泛（绝缘膜、半导体膜等），是外延生长的基础</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204864"/>
            <a:ext cx="7564760" cy="579314"/>
          </a:xfrm>
        </p:spPr>
        <p:txBody>
          <a:bodyPr/>
          <a:lstStyle/>
          <a:p>
            <a:r>
              <a:rPr lang="en-US" altLang="zh-CN" sz="2000" dirty="0" smtClean="0">
                <a:solidFill>
                  <a:srgbClr val="000000"/>
                </a:solidFill>
                <a:latin typeface="微软雅黑" pitchFamily="34" charset="-122"/>
                <a:ea typeface="微软雅黑" pitchFamily="34" charset="-122"/>
              </a:rPr>
              <a:t>CVD</a:t>
            </a:r>
            <a:r>
              <a:rPr lang="zh-CN" altLang="en-US" sz="2000" dirty="0" smtClean="0">
                <a:solidFill>
                  <a:srgbClr val="000000"/>
                </a:solidFill>
                <a:latin typeface="微软雅黑" pitchFamily="34" charset="-122"/>
                <a:ea typeface="微软雅黑" pitchFamily="34" charset="-122"/>
              </a:rPr>
              <a:t>制备的薄膜及采用的前驱体</a:t>
            </a:r>
            <a:endParaRPr lang="zh-CN" altLang="en-US" sz="2000" dirty="0">
              <a:solidFill>
                <a:srgbClr val="000000"/>
              </a:solidFill>
              <a:latin typeface="微软雅黑" pitchFamily="34" charset="-122"/>
              <a:ea typeface="微软雅黑" pitchFamily="34" charset="-122"/>
            </a:endParaRPr>
          </a:p>
        </p:txBody>
      </p:sp>
      <p:pic>
        <p:nvPicPr>
          <p:cNvPr id="112643" name="Picture 3"/>
          <p:cNvPicPr>
            <a:picLocks noChangeAspect="1" noChangeArrowheads="1"/>
          </p:cNvPicPr>
          <p:nvPr/>
        </p:nvPicPr>
        <p:blipFill>
          <a:blip r:embed="rId2" cstate="print"/>
          <a:srcRect/>
          <a:stretch>
            <a:fillRect/>
          </a:stretch>
        </p:blipFill>
        <p:spPr bwMode="auto">
          <a:xfrm>
            <a:off x="971600" y="2708920"/>
            <a:ext cx="6696744" cy="3944888"/>
          </a:xfrm>
          <a:prstGeom prst="rect">
            <a:avLst/>
          </a:prstGeom>
          <a:noFill/>
          <a:ln w="9525">
            <a:noFill/>
            <a:miter lim="800000"/>
            <a:headEnd/>
            <a:tailEnd/>
          </a:ln>
        </p:spPr>
      </p:pic>
      <p:sp>
        <p:nvSpPr>
          <p:cNvPr id="5" name="标题 1"/>
          <p:cNvSpPr txBox="1">
            <a:spLocks/>
          </p:cNvSpPr>
          <p:nvPr/>
        </p:nvSpPr>
        <p:spPr bwMode="auto">
          <a:xfrm>
            <a:off x="762000" y="764704"/>
            <a:ext cx="3449960" cy="792634"/>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6" name="标题 1"/>
          <p:cNvSpPr txBox="1">
            <a:spLocks/>
          </p:cNvSpPr>
          <p:nvPr/>
        </p:nvSpPr>
        <p:spPr bwMode="auto">
          <a:xfrm>
            <a:off x="827584" y="1772816"/>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CVD</a:t>
            </a:r>
            <a:endParaRPr kumimoji="1" lang="zh-CN" altLang="en-US" sz="2400" b="1" i="0" u="sng" strike="noStrike" kern="1200" cap="none" spc="0" normalizeH="0" baseline="0" noProof="0" dirty="0">
              <a:ln>
                <a:noFill/>
              </a:ln>
              <a:solidFill>
                <a:srgbClr val="006600"/>
              </a:solidFill>
              <a:effectLst/>
              <a:uLnTx/>
              <a:uFillTx/>
              <a:latin typeface="微软雅黑" pitchFamily="34" charset="-122"/>
              <a:ea typeface="微软雅黑" pitchFamily="34"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body" idx="1"/>
          </p:nvPr>
        </p:nvSpPr>
        <p:spPr>
          <a:xfrm>
            <a:off x="1331640" y="2564904"/>
            <a:ext cx="7272808" cy="1584176"/>
          </a:xfrm>
        </p:spPr>
        <p:txBody>
          <a:bodyPr/>
          <a:lstStyle/>
          <a:p>
            <a:pPr algn="just">
              <a:buClr>
                <a:schemeClr val="hlink"/>
              </a:buClr>
              <a:buSzPct val="150000"/>
              <a:buFont typeface="Wingdings" pitchFamily="2" charset="2"/>
              <a:buChar char="§"/>
            </a:pPr>
            <a:r>
              <a:rPr lang="zh-CN" altLang="en-US" sz="2000" dirty="0" smtClean="0">
                <a:latin typeface="微软雅黑" pitchFamily="34" charset="-122"/>
                <a:ea typeface="微软雅黑" pitchFamily="34" charset="-122"/>
              </a:rPr>
              <a:t>最早的</a:t>
            </a:r>
            <a:r>
              <a:rPr lang="en-US" altLang="zh-CN" sz="2000" dirty="0" smtClean="0">
                <a:latin typeface="微软雅黑" pitchFamily="34" charset="-122"/>
                <a:ea typeface="微软雅黑" pitchFamily="34" charset="-122"/>
              </a:rPr>
              <a:t>CVD</a:t>
            </a:r>
            <a:r>
              <a:rPr lang="zh-CN" altLang="en-US" sz="2000" dirty="0" smtClean="0">
                <a:latin typeface="微软雅黑" pitchFamily="34" charset="-122"/>
                <a:ea typeface="微软雅黑" pitchFamily="34" charset="-122"/>
              </a:rPr>
              <a:t>工艺、反应器设计简单</a:t>
            </a:r>
          </a:p>
          <a:p>
            <a:pPr algn="just" eaLnBrk="1" hangingPunct="1">
              <a:buClr>
                <a:schemeClr val="hlink"/>
              </a:buClr>
              <a:buSzPct val="150000"/>
              <a:buFont typeface="Wingdings" pitchFamily="2" charset="2"/>
              <a:buChar char="§"/>
            </a:pPr>
            <a:r>
              <a:rPr lang="en-US" altLang="zh-CN" sz="2000" dirty="0" smtClean="0">
                <a:latin typeface="微软雅黑" pitchFamily="34" charset="-122"/>
                <a:ea typeface="微软雅黑" pitchFamily="34" charset="-122"/>
              </a:rPr>
              <a:t>APCVD</a:t>
            </a:r>
            <a:r>
              <a:rPr lang="zh-CN" altLang="en-US" sz="2000" dirty="0" smtClean="0">
                <a:latin typeface="微软雅黑" pitchFamily="34" charset="-122"/>
                <a:ea typeface="微软雅黑" pitchFamily="34" charset="-122"/>
              </a:rPr>
              <a:t>发生在质量输运限制区域</a:t>
            </a:r>
          </a:p>
          <a:p>
            <a:pPr algn="just">
              <a:buClr>
                <a:schemeClr val="hlink"/>
              </a:buClr>
              <a:buSzPct val="150000"/>
              <a:buFont typeface="Wingdings" pitchFamily="2" charset="2"/>
              <a:buChar char="§"/>
            </a:pPr>
            <a:r>
              <a:rPr lang="zh-CN" altLang="en-US" sz="2000" dirty="0" smtClean="0">
                <a:latin typeface="微软雅黑" pitchFamily="34" charset="-122"/>
                <a:ea typeface="微软雅黑" pitchFamily="34" charset="-122"/>
              </a:rPr>
              <a:t>允许高的淀积速度</a:t>
            </a:r>
            <a:r>
              <a:rPr lang="en-US" altLang="zh-CN" sz="2000" dirty="0" smtClean="0">
                <a:latin typeface="微软雅黑" pitchFamily="34" charset="-122"/>
                <a:ea typeface="微软雅黑" pitchFamily="34" charset="-122"/>
              </a:rPr>
              <a:t>, 1000A</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min</a:t>
            </a:r>
            <a:r>
              <a:rPr lang="zh-CN" altLang="en-US" sz="2000" dirty="0" smtClean="0">
                <a:latin typeface="微软雅黑" pitchFamily="34" charset="-122"/>
                <a:ea typeface="微软雅黑" pitchFamily="34" charset="-122"/>
              </a:rPr>
              <a:t>，一般用于厚膜沉积</a:t>
            </a:r>
            <a:endParaRPr lang="en-US" altLang="zh-CN" sz="2000" dirty="0" smtClean="0">
              <a:latin typeface="微软雅黑" pitchFamily="34" charset="-122"/>
              <a:ea typeface="微软雅黑" pitchFamily="34" charset="-122"/>
            </a:endParaRPr>
          </a:p>
          <a:p>
            <a:pPr algn="just" eaLnBrk="1" hangingPunct="1">
              <a:buClr>
                <a:schemeClr val="hlink"/>
              </a:buClr>
              <a:buSzPct val="150000"/>
              <a:buFont typeface="Wingdings" pitchFamily="2" charset="2"/>
              <a:buChar char="§"/>
            </a:pPr>
            <a:r>
              <a:rPr lang="en-US" altLang="zh-CN" sz="2000" dirty="0" smtClean="0">
                <a:latin typeface="微软雅黑" pitchFamily="34" charset="-122"/>
                <a:ea typeface="微软雅黑" pitchFamily="34" charset="-122"/>
              </a:rPr>
              <a:t>APCVD</a:t>
            </a:r>
            <a:r>
              <a:rPr lang="zh-CN" altLang="en-US" sz="2000" dirty="0" smtClean="0">
                <a:latin typeface="微软雅黑" pitchFamily="34" charset="-122"/>
                <a:ea typeface="微软雅黑" pitchFamily="34" charset="-122"/>
              </a:rPr>
              <a:t>的主要缺点是颗粒的形成</a:t>
            </a:r>
          </a:p>
        </p:txBody>
      </p:sp>
      <p:sp>
        <p:nvSpPr>
          <p:cNvPr id="4" name="标题 1"/>
          <p:cNvSpPr txBox="1">
            <a:spLocks/>
          </p:cNvSpPr>
          <p:nvPr/>
        </p:nvSpPr>
        <p:spPr bwMode="auto">
          <a:xfrm>
            <a:off x="827584" y="1700808"/>
            <a:ext cx="547260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a:t>
            </a:r>
            <a:r>
              <a:rPr kumimoji="1" lang="en-US" altLang="zh-CN"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AP-CVD</a:t>
            </a:r>
            <a:endParaRPr kumimoji="1" lang="zh-CN" altLang="en-US" sz="2400" b="1" i="0" u="sng"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5"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6" name="矩形 5"/>
          <p:cNvSpPr/>
          <p:nvPr/>
        </p:nvSpPr>
        <p:spPr>
          <a:xfrm>
            <a:off x="1076803" y="2132856"/>
            <a:ext cx="7095597" cy="400110"/>
          </a:xfrm>
          <a:prstGeom prst="rect">
            <a:avLst/>
          </a:prstGeom>
        </p:spPr>
        <p:txBody>
          <a:bodyPr wrap="none">
            <a:spAutoFit/>
          </a:bodyPr>
          <a:lstStyle/>
          <a:p>
            <a:r>
              <a:rPr lang="en-US" altLang="zh-CN" sz="2000" b="1" dirty="0" smtClean="0">
                <a:solidFill>
                  <a:srgbClr val="000000"/>
                </a:solidFill>
                <a:ea typeface="微软雅黑" pitchFamily="34" charset="-122"/>
                <a:cs typeface="Times New Roman" pitchFamily="18" charset="0"/>
              </a:rPr>
              <a:t>AP-CVD ：</a:t>
            </a:r>
            <a:r>
              <a:rPr lang="zh-CN" altLang="en-US" sz="2000" b="1" dirty="0" smtClean="0">
                <a:solidFill>
                  <a:srgbClr val="000000"/>
                </a:solidFill>
                <a:ea typeface="微软雅黑" pitchFamily="34" charset="-122"/>
                <a:cs typeface="Times New Roman" pitchFamily="18" charset="0"/>
              </a:rPr>
              <a:t>常压化学气相沉积（</a:t>
            </a:r>
            <a:r>
              <a:rPr lang="en-US" altLang="zh-CN" sz="2000" b="1" dirty="0" smtClean="0">
                <a:solidFill>
                  <a:srgbClr val="000000"/>
                </a:solidFill>
                <a:ea typeface="微软雅黑" pitchFamily="34" charset="-122"/>
                <a:cs typeface="Times New Roman" pitchFamily="18" charset="0"/>
              </a:rPr>
              <a:t>Atmospheric Pressure CVD</a:t>
            </a:r>
            <a:r>
              <a:rPr lang="zh-CN" altLang="en-US" sz="2000" b="1" dirty="0" smtClean="0">
                <a:solidFill>
                  <a:srgbClr val="000000"/>
                </a:solidFill>
                <a:ea typeface="微软雅黑" pitchFamily="34" charset="-122"/>
                <a:cs typeface="Times New Roman" pitchFamily="18" charset="0"/>
              </a:rPr>
              <a:t>）</a:t>
            </a:r>
            <a:endParaRPr lang="zh-CN" altLang="en-US" sz="2000" b="1" dirty="0">
              <a:solidFill>
                <a:srgbClr val="000000"/>
              </a:solidFill>
              <a:ea typeface="微软雅黑" pitchFamily="34" charset="-122"/>
              <a:cs typeface="Times New Roman" pitchFamily="18" charset="0"/>
            </a:endParaRPr>
          </a:p>
        </p:txBody>
      </p:sp>
      <p:pic>
        <p:nvPicPr>
          <p:cNvPr id="8" name="Picture 4"/>
          <p:cNvPicPr>
            <a:picLocks noChangeAspect="1" noChangeArrowheads="1"/>
          </p:cNvPicPr>
          <p:nvPr/>
        </p:nvPicPr>
        <p:blipFill>
          <a:blip r:embed="rId3" cstate="print">
            <a:clrChange>
              <a:clrFrom>
                <a:srgbClr val="FFFFFF"/>
              </a:clrFrom>
              <a:clrTo>
                <a:srgbClr val="FFFFFF">
                  <a:alpha val="0"/>
                </a:srgbClr>
              </a:clrTo>
            </a:clrChange>
          </a:blip>
          <a:srcRect l="1691" t="2298" r="1495" b="6341"/>
          <a:stretch>
            <a:fillRect/>
          </a:stretch>
        </p:blipFill>
        <p:spPr bwMode="auto">
          <a:xfrm>
            <a:off x="755576" y="4139927"/>
            <a:ext cx="8244409" cy="27180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971600" y="2276872"/>
            <a:ext cx="3096344" cy="3970318"/>
          </a:xfrm>
          <a:prstGeom prst="rect">
            <a:avLst/>
          </a:prstGeom>
          <a:noFill/>
          <a:ln w="9525">
            <a:noFill/>
            <a:miter lim="800000"/>
            <a:headEnd/>
            <a:tailEnd/>
          </a:ln>
        </p:spPr>
        <p:txBody>
          <a:bodyPr wrap="square">
            <a:spAutoFit/>
          </a:bodyPr>
          <a:lstStyle/>
          <a:p>
            <a:pPr algn="l">
              <a:lnSpc>
                <a:spcPct val="150000"/>
              </a:lnSpc>
              <a:spcBef>
                <a:spcPct val="20000"/>
              </a:spcBef>
              <a:buFont typeface="Wingdings" pitchFamily="2" charset="2"/>
              <a:buChar char="u"/>
            </a:pPr>
            <a:r>
              <a:rPr lang="zh-CN" altLang="en-US" sz="2000" b="1" dirty="0" smtClean="0">
                <a:solidFill>
                  <a:schemeClr val="tx1"/>
                </a:solidFill>
              </a:rPr>
              <a:t>产量高、均匀性好，可用于大尺寸硅片</a:t>
            </a:r>
            <a:endParaRPr lang="zh-CN" altLang="en-US" sz="2000" b="1" dirty="0">
              <a:solidFill>
                <a:schemeClr val="tx1"/>
              </a:solidFill>
            </a:endParaRPr>
          </a:p>
          <a:p>
            <a:pPr algn="l">
              <a:lnSpc>
                <a:spcPct val="150000"/>
              </a:lnSpc>
              <a:spcBef>
                <a:spcPct val="20000"/>
              </a:spcBef>
              <a:buClrTx/>
              <a:buFont typeface="Wingdings" pitchFamily="2" charset="2"/>
              <a:buChar char="u"/>
            </a:pPr>
            <a:r>
              <a:rPr lang="zh-CN" altLang="en-US" sz="2000" b="1" dirty="0" smtClean="0">
                <a:solidFill>
                  <a:schemeClr val="tx1"/>
                </a:solidFill>
              </a:rPr>
              <a:t>主要用于沉积</a:t>
            </a:r>
            <a:r>
              <a:rPr lang="en-US" altLang="zh-CN" sz="2000" b="1" dirty="0" smtClean="0">
                <a:solidFill>
                  <a:schemeClr val="tx1"/>
                </a:solidFill>
              </a:rPr>
              <a:t>SiO</a:t>
            </a:r>
            <a:r>
              <a:rPr lang="en-US" altLang="zh-CN" sz="2000" b="1" baseline="-30000" dirty="0" smtClean="0">
                <a:solidFill>
                  <a:schemeClr val="tx1"/>
                </a:solidFill>
              </a:rPr>
              <a:t>2</a:t>
            </a:r>
            <a:r>
              <a:rPr lang="zh-CN" altLang="en-US" sz="2000" b="1" dirty="0">
                <a:solidFill>
                  <a:schemeClr val="tx1"/>
                </a:solidFill>
              </a:rPr>
              <a:t>和掺杂</a:t>
            </a:r>
            <a:r>
              <a:rPr lang="zh-CN" altLang="en-US" sz="2000" b="1" dirty="0" smtClean="0">
                <a:solidFill>
                  <a:schemeClr val="tx1"/>
                </a:solidFill>
              </a:rPr>
              <a:t>的</a:t>
            </a:r>
            <a:r>
              <a:rPr lang="en-US" altLang="zh-CN" sz="2000" b="1" dirty="0" smtClean="0">
                <a:solidFill>
                  <a:schemeClr val="tx1"/>
                </a:solidFill>
              </a:rPr>
              <a:t>SiO</a:t>
            </a:r>
            <a:r>
              <a:rPr lang="en-US" altLang="zh-CN" sz="2000" b="1" baseline="-30000" dirty="0" smtClean="0">
                <a:solidFill>
                  <a:schemeClr val="tx1"/>
                </a:solidFill>
              </a:rPr>
              <a:t>2</a:t>
            </a:r>
            <a:endParaRPr lang="zh-CN" altLang="en-US" sz="2000" b="1" dirty="0">
              <a:solidFill>
                <a:schemeClr val="tx1"/>
              </a:solidFill>
            </a:endParaRPr>
          </a:p>
          <a:p>
            <a:pPr algn="l">
              <a:lnSpc>
                <a:spcPct val="150000"/>
              </a:lnSpc>
              <a:spcBef>
                <a:spcPct val="20000"/>
              </a:spcBef>
              <a:buClrTx/>
              <a:buFont typeface="Wingdings" pitchFamily="2" charset="2"/>
              <a:buChar char="u"/>
            </a:pPr>
            <a:r>
              <a:rPr lang="zh-CN" altLang="en-US" sz="2000" b="1" dirty="0" smtClean="0">
                <a:solidFill>
                  <a:schemeClr val="tx1"/>
                </a:solidFill>
              </a:rPr>
              <a:t>气体消耗高，需要</a:t>
            </a:r>
            <a:r>
              <a:rPr lang="zh-CN" altLang="en-US" sz="2000" b="1" dirty="0">
                <a:solidFill>
                  <a:schemeClr val="tx1"/>
                </a:solidFill>
              </a:rPr>
              <a:t>经常清洁反应</a:t>
            </a:r>
            <a:r>
              <a:rPr lang="zh-CN" altLang="en-US" sz="2000" b="1" dirty="0" smtClean="0">
                <a:solidFill>
                  <a:schemeClr val="tx1"/>
                </a:solidFill>
              </a:rPr>
              <a:t>腔</a:t>
            </a:r>
            <a:endParaRPr lang="zh-CN" altLang="en-US" sz="2000" b="1" dirty="0">
              <a:solidFill>
                <a:schemeClr val="tx1"/>
              </a:solidFill>
            </a:endParaRPr>
          </a:p>
          <a:p>
            <a:pPr algn="l">
              <a:lnSpc>
                <a:spcPct val="150000"/>
              </a:lnSpc>
              <a:spcBef>
                <a:spcPct val="20000"/>
              </a:spcBef>
              <a:buClrTx/>
              <a:buFont typeface="Wingdings" pitchFamily="2" charset="2"/>
              <a:buChar char="u"/>
            </a:pPr>
            <a:r>
              <a:rPr lang="zh-CN" altLang="en-US" sz="2000" b="1" dirty="0" smtClean="0">
                <a:solidFill>
                  <a:schemeClr val="tx1"/>
                </a:solidFill>
              </a:rPr>
              <a:t>沉积膜</a:t>
            </a:r>
            <a:r>
              <a:rPr lang="zh-CN" altLang="en-US" sz="2000" b="1" dirty="0">
                <a:solidFill>
                  <a:schemeClr val="tx1"/>
                </a:solidFill>
              </a:rPr>
              <a:t>通常台阶覆盖能力差。 </a:t>
            </a:r>
          </a:p>
        </p:txBody>
      </p:sp>
      <p:pic>
        <p:nvPicPr>
          <p:cNvPr id="4" name="Picture 3" descr="APCVD"/>
          <p:cNvPicPr>
            <a:picLocks noChangeAspect="1" noChangeArrowheads="1"/>
          </p:cNvPicPr>
          <p:nvPr/>
        </p:nvPicPr>
        <p:blipFill>
          <a:blip r:embed="rId3" cstate="print"/>
          <a:srcRect/>
          <a:stretch>
            <a:fillRect/>
          </a:stretch>
        </p:blipFill>
        <p:spPr bwMode="auto">
          <a:xfrm>
            <a:off x="4126265" y="2420888"/>
            <a:ext cx="4046135" cy="3744416"/>
          </a:xfrm>
          <a:prstGeom prst="rect">
            <a:avLst/>
          </a:prstGeom>
          <a:noFill/>
          <a:ln w="9525">
            <a:noFill/>
            <a:miter lim="800000"/>
            <a:headEnd/>
            <a:tailEnd/>
          </a:ln>
        </p:spPr>
      </p:pic>
      <p:sp>
        <p:nvSpPr>
          <p:cNvPr id="5" name="Rectangle 6"/>
          <p:cNvSpPr>
            <a:spLocks noChangeArrowheads="1"/>
          </p:cNvSpPr>
          <p:nvPr/>
        </p:nvSpPr>
        <p:spPr bwMode="auto">
          <a:xfrm>
            <a:off x="4211960" y="6237312"/>
            <a:ext cx="3888432" cy="288032"/>
          </a:xfrm>
          <a:prstGeom prst="rect">
            <a:avLst/>
          </a:prstGeom>
          <a:solidFill>
            <a:schemeClr val="bg1"/>
          </a:solidFill>
          <a:ln w="9525">
            <a:noFill/>
            <a:miter lim="800000"/>
            <a:headEnd/>
            <a:tailEnd/>
          </a:ln>
        </p:spPr>
        <p:txBody>
          <a:bodyPr/>
          <a:lstStyle/>
          <a:p>
            <a:pPr fontAlgn="t">
              <a:spcBef>
                <a:spcPct val="0"/>
              </a:spcBef>
              <a:buClrTx/>
            </a:pPr>
            <a:r>
              <a:rPr lang="en-US" altLang="zh-CN" sz="1600" b="1" dirty="0">
                <a:solidFill>
                  <a:srgbClr val="000000"/>
                </a:solidFill>
                <a:latin typeface="Verdana" pitchFamily="34" charset="0"/>
              </a:rPr>
              <a:t>Canon APT 4800 APCVD tools </a:t>
            </a:r>
            <a:endParaRPr lang="en-US" altLang="zh-CN" sz="1600" dirty="0"/>
          </a:p>
        </p:txBody>
      </p:sp>
      <p:sp>
        <p:nvSpPr>
          <p:cNvPr id="6" name="标题 1"/>
          <p:cNvSpPr txBox="1">
            <a:spLocks/>
          </p:cNvSpPr>
          <p:nvPr/>
        </p:nvSpPr>
        <p:spPr bwMode="auto">
          <a:xfrm>
            <a:off x="827584" y="1700808"/>
            <a:ext cx="547260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a:t>
            </a:r>
            <a:r>
              <a:rPr kumimoji="1" lang="en-US" altLang="zh-CN"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AP-CVD</a:t>
            </a:r>
            <a:endParaRPr kumimoji="1" lang="zh-CN" altLang="en-US" sz="2400" b="1" i="0" u="sng"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7"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200" kern="1200" dirty="0" smtClean="0">
                <a:solidFill>
                  <a:srgbClr val="000000"/>
                </a:solidFill>
                <a:latin typeface="微软雅黑" pitchFamily="34" charset="-122"/>
                <a:ea typeface="微软雅黑" pitchFamily="34" charset="-122"/>
                <a:cs typeface="+mn-cs"/>
              </a:rPr>
              <a:t>主要内容</a:t>
            </a:r>
            <a:endParaRPr kumimoji="1" lang="zh-CN" altLang="en-US" sz="3200" kern="1200" dirty="0">
              <a:solidFill>
                <a:srgbClr val="000000"/>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1979712" y="2132856"/>
            <a:ext cx="4752528" cy="2664296"/>
          </a:xfrm>
        </p:spPr>
        <p:txBody>
          <a:bodyPr/>
          <a:lstStyle/>
          <a:p>
            <a:pPr marL="514350" indent="-514350">
              <a:lnSpc>
                <a:spcPct val="150000"/>
              </a:lnSpc>
              <a:buFont typeface="+mj-lt"/>
              <a:buAutoNum type="arabicPeriod"/>
            </a:pPr>
            <a:r>
              <a:rPr lang="zh-CN" altLang="en-US" sz="2400" b="1" dirty="0" smtClean="0">
                <a:latin typeface="微软雅黑" pitchFamily="34" charset="-122"/>
                <a:ea typeface="微软雅黑" pitchFamily="34" charset="-122"/>
              </a:rPr>
              <a:t>薄膜技术</a:t>
            </a:r>
            <a:endParaRPr lang="en-US" altLang="zh-CN" sz="2400" b="1" dirty="0" smtClean="0">
              <a:latin typeface="微软雅黑" pitchFamily="34" charset="-122"/>
              <a:ea typeface="微软雅黑" pitchFamily="34" charset="-122"/>
            </a:endParaRPr>
          </a:p>
          <a:p>
            <a:pPr marL="514350" indent="-514350">
              <a:lnSpc>
                <a:spcPct val="150000"/>
              </a:lnSpc>
              <a:buFont typeface="+mj-lt"/>
              <a:buAutoNum type="arabicPeriod"/>
            </a:pPr>
            <a:r>
              <a:rPr lang="zh-CN" altLang="en-US" sz="2400" b="1" dirty="0" smtClean="0">
                <a:latin typeface="微软雅黑" pitchFamily="34" charset="-122"/>
                <a:ea typeface="微软雅黑" pitchFamily="34" charset="-122"/>
              </a:rPr>
              <a:t>光刻技术</a:t>
            </a:r>
            <a:endParaRPr lang="en-US" altLang="zh-CN" sz="2400" b="1" dirty="0" smtClean="0">
              <a:latin typeface="微软雅黑" pitchFamily="34" charset="-122"/>
              <a:ea typeface="微软雅黑" pitchFamily="34" charset="-122"/>
            </a:endParaRPr>
          </a:p>
          <a:p>
            <a:pPr marL="514350" indent="-514350">
              <a:lnSpc>
                <a:spcPct val="150000"/>
              </a:lnSpc>
              <a:buFont typeface="+mj-lt"/>
              <a:buAutoNum type="arabicPeriod"/>
            </a:pPr>
            <a:r>
              <a:rPr lang="zh-CN" altLang="en-US" sz="2400" b="1" dirty="0" smtClean="0">
                <a:latin typeface="微软雅黑" pitchFamily="34" charset="-122"/>
                <a:ea typeface="微软雅黑" pitchFamily="34" charset="-122"/>
              </a:rPr>
              <a:t>互连技术</a:t>
            </a:r>
            <a:endParaRPr lang="en-US" altLang="zh-CN" sz="2400" b="1" dirty="0" smtClean="0">
              <a:latin typeface="微软雅黑" pitchFamily="34" charset="-122"/>
              <a:ea typeface="微软雅黑" pitchFamily="34" charset="-122"/>
            </a:endParaRPr>
          </a:p>
          <a:p>
            <a:pPr marL="514350" indent="-514350">
              <a:lnSpc>
                <a:spcPct val="150000"/>
              </a:lnSpc>
              <a:buFont typeface="+mj-lt"/>
              <a:buAutoNum type="arabicPeriod"/>
            </a:pPr>
            <a:r>
              <a:rPr lang="zh-CN" altLang="en-US" sz="2400" b="1" dirty="0" smtClean="0">
                <a:latin typeface="微软雅黑" pitchFamily="34" charset="-122"/>
                <a:ea typeface="微软雅黑" pitchFamily="34" charset="-122"/>
              </a:rPr>
              <a:t>氧化与掺杂技术</a:t>
            </a:r>
            <a:endParaRPr lang="en-US" altLang="zh-CN" sz="2400" b="1" dirty="0" smtClean="0">
              <a:latin typeface="微软雅黑" pitchFamily="34" charset="-122"/>
              <a:ea typeface="微软雅黑" pitchFamily="34" charset="-122"/>
            </a:endParaRPr>
          </a:p>
          <a:p>
            <a:pPr marL="514350" indent="-514350">
              <a:lnSpc>
                <a:spcPct val="150000"/>
              </a:lnSpc>
              <a:buFont typeface="+mj-lt"/>
              <a:buAutoNum type="arabicPeriod"/>
            </a:pPr>
            <a:endParaRPr lang="zh-CN" altLang="en-US" sz="24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2347913" y="1162050"/>
            <a:ext cx="9144000" cy="0"/>
          </a:xfrm>
          <a:prstGeom prst="rect">
            <a:avLst/>
          </a:prstGeom>
          <a:noFill/>
          <a:ln w="9525">
            <a:noFill/>
            <a:miter lim="800000"/>
            <a:headEnd/>
            <a:tailEnd/>
          </a:ln>
        </p:spPr>
        <p:txBody>
          <a:bodyPr>
            <a:spAutoFit/>
          </a:bodyPr>
          <a:lstStyle/>
          <a:p>
            <a:endParaRPr lang="zh-CN" altLang="en-US"/>
          </a:p>
        </p:txBody>
      </p:sp>
      <p:pic>
        <p:nvPicPr>
          <p:cNvPr id="113666" name="Picture 2"/>
          <p:cNvPicPr>
            <a:picLocks noChangeAspect="1" noChangeArrowheads="1"/>
          </p:cNvPicPr>
          <p:nvPr/>
        </p:nvPicPr>
        <p:blipFill>
          <a:blip r:embed="rId3" cstate="print">
            <a:clrChange>
              <a:clrFrom>
                <a:srgbClr val="FFFFFF"/>
              </a:clrFrom>
              <a:clrTo>
                <a:srgbClr val="FFFFFF">
                  <a:alpha val="0"/>
                </a:srgbClr>
              </a:clrTo>
            </a:clrChange>
          </a:blip>
          <a:srcRect l="6316" r="2105"/>
          <a:stretch>
            <a:fillRect/>
          </a:stretch>
        </p:blipFill>
        <p:spPr bwMode="auto">
          <a:xfrm>
            <a:off x="1115615" y="2708920"/>
            <a:ext cx="6781831" cy="4149080"/>
          </a:xfrm>
          <a:prstGeom prst="rect">
            <a:avLst/>
          </a:prstGeom>
          <a:noFill/>
          <a:ln w="9525">
            <a:noFill/>
            <a:miter lim="800000"/>
            <a:headEnd/>
            <a:tailEnd/>
          </a:ln>
        </p:spPr>
      </p:pic>
      <p:sp>
        <p:nvSpPr>
          <p:cNvPr id="6" name="标题 5"/>
          <p:cNvSpPr>
            <a:spLocks noGrp="1"/>
          </p:cNvSpPr>
          <p:nvPr>
            <p:ph type="title"/>
          </p:nvPr>
        </p:nvSpPr>
        <p:spPr>
          <a:xfrm>
            <a:off x="1187624" y="2132856"/>
            <a:ext cx="4104456" cy="576064"/>
          </a:xfrm>
        </p:spPr>
        <p:txBody>
          <a:bodyPr/>
          <a:lstStyle/>
          <a:p>
            <a:r>
              <a:rPr lang="zh-CN" altLang="en-US" sz="2400" dirty="0" smtClean="0">
                <a:solidFill>
                  <a:srgbClr val="000000"/>
                </a:solidFill>
                <a:latin typeface="微软雅黑" pitchFamily="34" charset="-122"/>
                <a:ea typeface="微软雅黑" pitchFamily="34" charset="-122"/>
              </a:rPr>
              <a:t>连续加工的</a:t>
            </a:r>
            <a:r>
              <a:rPr lang="en-US" altLang="zh-CN" sz="2400" dirty="0" smtClean="0">
                <a:solidFill>
                  <a:srgbClr val="000000"/>
                </a:solidFill>
                <a:latin typeface="微软雅黑" pitchFamily="34" charset="-122"/>
                <a:ea typeface="微软雅黑" pitchFamily="34" charset="-122"/>
              </a:rPr>
              <a:t>APCVD</a:t>
            </a:r>
            <a:r>
              <a:rPr lang="zh-CN" altLang="en-US" sz="2400" dirty="0" smtClean="0">
                <a:solidFill>
                  <a:srgbClr val="000000"/>
                </a:solidFill>
                <a:latin typeface="微软雅黑" pitchFamily="34" charset="-122"/>
                <a:ea typeface="微软雅黑" pitchFamily="34" charset="-122"/>
              </a:rPr>
              <a:t>系统</a:t>
            </a:r>
            <a:endParaRPr lang="zh-CN" altLang="en-US" sz="2400" dirty="0">
              <a:solidFill>
                <a:srgbClr val="000000"/>
              </a:solidFill>
              <a:latin typeface="微软雅黑" pitchFamily="34" charset="-122"/>
              <a:ea typeface="微软雅黑" pitchFamily="34" charset="-122"/>
            </a:endParaRPr>
          </a:p>
        </p:txBody>
      </p:sp>
      <p:sp>
        <p:nvSpPr>
          <p:cNvPr id="5" name="标题 1"/>
          <p:cNvSpPr txBox="1">
            <a:spLocks/>
          </p:cNvSpPr>
          <p:nvPr/>
        </p:nvSpPr>
        <p:spPr bwMode="auto">
          <a:xfrm>
            <a:off x="827584" y="1700808"/>
            <a:ext cx="547260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a:t>
            </a:r>
            <a:r>
              <a:rPr kumimoji="1" lang="en-US" altLang="zh-CN"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AP-CVD</a:t>
            </a:r>
            <a:endParaRPr kumimoji="1" lang="zh-CN" altLang="en-US" sz="2400" b="1" i="0" u="sng"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7"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Picture 3"/>
          <p:cNvPicPr>
            <a:picLocks noChangeAspect="1" noChangeArrowheads="1"/>
          </p:cNvPicPr>
          <p:nvPr/>
        </p:nvPicPr>
        <p:blipFill>
          <a:blip r:embed="rId2" cstate="print"/>
          <a:srcRect l="8192" t="16009"/>
          <a:stretch>
            <a:fillRect/>
          </a:stretch>
        </p:blipFill>
        <p:spPr bwMode="auto">
          <a:xfrm>
            <a:off x="1331640" y="2924944"/>
            <a:ext cx="6480720" cy="3400053"/>
          </a:xfrm>
          <a:prstGeom prst="rect">
            <a:avLst/>
          </a:prstGeom>
          <a:noFill/>
          <a:ln w="9525">
            <a:noFill/>
            <a:miter lim="800000"/>
            <a:headEnd/>
            <a:tailEnd/>
          </a:ln>
        </p:spPr>
      </p:pic>
      <p:sp>
        <p:nvSpPr>
          <p:cNvPr id="6" name="标题 1"/>
          <p:cNvSpPr txBox="1">
            <a:spLocks/>
          </p:cNvSpPr>
          <p:nvPr/>
        </p:nvSpPr>
        <p:spPr bwMode="auto">
          <a:xfrm>
            <a:off x="827584" y="1700808"/>
            <a:ext cx="547260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a:t>
            </a:r>
            <a:r>
              <a:rPr kumimoji="1" lang="en-US" altLang="zh-CN"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LP-CVD</a:t>
            </a:r>
            <a:endParaRPr kumimoji="1" lang="zh-CN" altLang="en-US" sz="2400" b="1" i="0" u="sng"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7" name="矩形 6"/>
          <p:cNvSpPr/>
          <p:nvPr/>
        </p:nvSpPr>
        <p:spPr>
          <a:xfrm>
            <a:off x="1044481" y="2276872"/>
            <a:ext cx="7348551" cy="461665"/>
          </a:xfrm>
          <a:prstGeom prst="rect">
            <a:avLst/>
          </a:prstGeom>
        </p:spPr>
        <p:txBody>
          <a:bodyPr wrap="none">
            <a:spAutoFit/>
          </a:bodyPr>
          <a:lstStyle/>
          <a:p>
            <a:r>
              <a:rPr lang="en-US" altLang="zh-CN" sz="2400" b="1" dirty="0" smtClean="0">
                <a:solidFill>
                  <a:srgbClr val="000000"/>
                </a:solidFill>
                <a:ea typeface="微软雅黑" pitchFamily="34" charset="-122"/>
                <a:cs typeface="Times New Roman" pitchFamily="18" charset="0"/>
              </a:rPr>
              <a:t>LP-CVD ：</a:t>
            </a:r>
            <a:r>
              <a:rPr lang="zh-CN" altLang="en-US" sz="2400" b="1" dirty="0" smtClean="0">
                <a:solidFill>
                  <a:srgbClr val="000000"/>
                </a:solidFill>
                <a:ea typeface="微软雅黑" pitchFamily="34" charset="-122"/>
                <a:cs typeface="Times New Roman" pitchFamily="18" charset="0"/>
              </a:rPr>
              <a:t>低压化学气相沉积（</a:t>
            </a:r>
            <a:r>
              <a:rPr lang="en-US" altLang="zh-CN" sz="2400" b="1" dirty="0" smtClean="0">
                <a:solidFill>
                  <a:srgbClr val="000000"/>
                </a:solidFill>
                <a:ea typeface="微软雅黑" pitchFamily="34" charset="-122"/>
                <a:cs typeface="Times New Roman" pitchFamily="18" charset="0"/>
              </a:rPr>
              <a:t>Low Pressure CVD</a:t>
            </a:r>
            <a:r>
              <a:rPr lang="zh-CN" altLang="en-US" sz="2400" b="1" dirty="0" smtClean="0">
                <a:solidFill>
                  <a:srgbClr val="000000"/>
                </a:solidFill>
                <a:ea typeface="微软雅黑" pitchFamily="34" charset="-122"/>
                <a:cs typeface="Times New Roman" pitchFamily="18" charset="0"/>
              </a:rPr>
              <a:t>）</a:t>
            </a:r>
            <a:endParaRPr lang="zh-CN" altLang="en-US" sz="2400" b="1" dirty="0">
              <a:solidFill>
                <a:srgbClr val="000000"/>
              </a:solidFill>
              <a:ea typeface="微软雅黑" pitchFamily="34" charset="-122"/>
              <a:cs typeface="Times New Roman" pitchFamily="18" charset="0"/>
            </a:endParaRPr>
          </a:p>
        </p:txBody>
      </p:sp>
      <p:sp>
        <p:nvSpPr>
          <p:cNvPr id="9"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Grp="1" noChangeArrowheads="1"/>
          </p:cNvSpPr>
          <p:nvPr>
            <p:ph type="body" idx="1"/>
          </p:nvPr>
        </p:nvSpPr>
        <p:spPr>
          <a:xfrm>
            <a:off x="1187624" y="2348880"/>
            <a:ext cx="7046168" cy="3315072"/>
          </a:xfrm>
        </p:spPr>
        <p:txBody>
          <a:bodyPr/>
          <a:lstStyle/>
          <a:p>
            <a:pPr eaLnBrk="1" hangingPunct="1">
              <a:lnSpc>
                <a:spcPct val="150000"/>
              </a:lnSpc>
              <a:buFont typeface="Wingdings" pitchFamily="2" charset="2"/>
              <a:buChar char="u"/>
            </a:pPr>
            <a:r>
              <a:rPr lang="en-US" altLang="zh-CN" sz="2000" dirty="0" smtClean="0">
                <a:latin typeface="微软雅黑" pitchFamily="34" charset="-122"/>
                <a:ea typeface="微软雅黑" pitchFamily="34" charset="-122"/>
              </a:rPr>
              <a:t>SiO</a:t>
            </a:r>
            <a:r>
              <a:rPr lang="en-US" altLang="zh-CN" sz="2000" baseline="-30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：做层间介质、浅槽隔离的填充物和侧墙</a:t>
            </a: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氮化硅：做钝化保护层或掩膜材料</a:t>
            </a: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多晶硅：做栅电极或电阻</a:t>
            </a: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氧化氮化硅：兼有氧化硅和氮化硅的优点，改善了热稳定性、抗断裂能力、降低膜应力</a:t>
            </a:r>
          </a:p>
          <a:p>
            <a:pPr eaLnBrk="1" hangingPunct="1">
              <a:lnSpc>
                <a:spcPct val="150000"/>
              </a:lnSpc>
              <a:buFont typeface="Wingdings" pitchFamily="2" charset="2"/>
              <a:buChar char="u"/>
            </a:pPr>
            <a:endParaRPr lang="en-US" altLang="zh-CN" sz="2000" dirty="0" smtClean="0">
              <a:latin typeface="微软雅黑" pitchFamily="34" charset="-122"/>
              <a:ea typeface="微软雅黑" pitchFamily="34" charset="-122"/>
            </a:endParaRPr>
          </a:p>
        </p:txBody>
      </p:sp>
      <p:sp>
        <p:nvSpPr>
          <p:cNvPr id="4"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6" name="标题 1"/>
          <p:cNvSpPr txBox="1">
            <a:spLocks/>
          </p:cNvSpPr>
          <p:nvPr/>
        </p:nvSpPr>
        <p:spPr bwMode="auto">
          <a:xfrm>
            <a:off x="827584" y="1700808"/>
            <a:ext cx="547260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a:t>
            </a:r>
            <a:r>
              <a:rPr kumimoji="1" lang="en-US" altLang="zh-CN"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LP-CVD</a:t>
            </a:r>
            <a:endParaRPr kumimoji="1" lang="zh-CN" altLang="en-US" sz="2400" b="1" i="0" u="sng"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1547664" y="3068960"/>
            <a:ext cx="6120680" cy="3312368"/>
          </a:xfrm>
        </p:spPr>
        <p:txBody>
          <a:bodyPr/>
          <a:lstStyle/>
          <a:p>
            <a:pPr eaLnBrk="1" hangingPunct="1">
              <a:lnSpc>
                <a:spcPct val="150000"/>
              </a:lnSpc>
            </a:pPr>
            <a:r>
              <a:rPr lang="zh-CN" altLang="en-US" sz="2000" dirty="0" smtClean="0">
                <a:latin typeface="微软雅黑" pitchFamily="34" charset="-122"/>
                <a:ea typeface="微软雅黑" pitchFamily="34" charset="-122"/>
              </a:rPr>
              <a:t>更低的工艺温度（</a:t>
            </a:r>
            <a:r>
              <a:rPr lang="en-US" altLang="zh-CN" sz="2000" dirty="0" smtClean="0">
                <a:latin typeface="微软雅黑" pitchFamily="34" charset="-122"/>
                <a:ea typeface="微软雅黑" pitchFamily="34" charset="-122"/>
              </a:rPr>
              <a:t>250~450℃</a:t>
            </a:r>
            <a:r>
              <a:rPr lang="zh-CN" altLang="en-US" sz="2000" dirty="0" smtClean="0">
                <a:latin typeface="微软雅黑" pitchFamily="34" charset="-122"/>
                <a:ea typeface="微软雅黑" pitchFamily="34" charset="-122"/>
              </a:rPr>
              <a:t>）</a:t>
            </a:r>
          </a:p>
          <a:p>
            <a:pPr eaLnBrk="1" hangingPunct="1">
              <a:lnSpc>
                <a:spcPct val="150000"/>
              </a:lnSpc>
            </a:pPr>
            <a:r>
              <a:rPr lang="zh-CN" altLang="en-US" sz="2000" dirty="0" smtClean="0">
                <a:latin typeface="微软雅黑" pitchFamily="34" charset="-122"/>
                <a:ea typeface="微软雅黑" pitchFamily="34" charset="-122"/>
              </a:rPr>
              <a:t> 对高的深宽比间隙有好的填充能力</a:t>
            </a:r>
          </a:p>
          <a:p>
            <a:pPr eaLnBrk="1" hangingPunct="1">
              <a:lnSpc>
                <a:spcPct val="150000"/>
              </a:lnSpc>
            </a:pPr>
            <a:r>
              <a:rPr lang="zh-CN" altLang="en-US" sz="2000" dirty="0" smtClean="0">
                <a:latin typeface="微软雅黑" pitchFamily="34" charset="-122"/>
                <a:ea typeface="微软雅黑" pitchFamily="34" charset="-122"/>
              </a:rPr>
              <a:t>优良的粘附能力</a:t>
            </a:r>
          </a:p>
          <a:p>
            <a:pPr eaLnBrk="1" hangingPunct="1">
              <a:lnSpc>
                <a:spcPct val="150000"/>
              </a:lnSpc>
            </a:pPr>
            <a:r>
              <a:rPr lang="zh-CN" altLang="en-US" sz="2000" dirty="0" smtClean="0">
                <a:latin typeface="微软雅黑" pitchFamily="34" charset="-122"/>
                <a:ea typeface="微软雅黑" pitchFamily="34" charset="-122"/>
              </a:rPr>
              <a:t> 高的淀积速率</a:t>
            </a:r>
          </a:p>
          <a:p>
            <a:pPr eaLnBrk="1" hangingPunct="1">
              <a:lnSpc>
                <a:spcPct val="150000"/>
              </a:lnSpc>
            </a:pPr>
            <a:r>
              <a:rPr lang="zh-CN" altLang="en-US" sz="2000" dirty="0" smtClean="0">
                <a:latin typeface="微软雅黑" pitchFamily="34" charset="-122"/>
                <a:ea typeface="微软雅黑" pitchFamily="34" charset="-122"/>
              </a:rPr>
              <a:t> 少的针孔和空洞，高的膜密度</a:t>
            </a:r>
            <a:endParaRPr lang="en-US" altLang="zh-CN" sz="2000" dirty="0" smtClean="0">
              <a:latin typeface="微软雅黑" pitchFamily="34" charset="-122"/>
              <a:ea typeface="微软雅黑" pitchFamily="34" charset="-122"/>
            </a:endParaRPr>
          </a:p>
          <a:p>
            <a:pPr>
              <a:lnSpc>
                <a:spcPct val="150000"/>
              </a:lnSpc>
            </a:pPr>
            <a:r>
              <a:rPr lang="zh-CN" altLang="en-US" sz="2000" dirty="0" smtClean="0">
                <a:latin typeface="微软雅黑" pitchFamily="34" charset="-122"/>
                <a:ea typeface="微软雅黑" pitchFamily="34" charset="-122"/>
              </a:rPr>
              <a:t>主要用于淀积绝缘层， </a:t>
            </a:r>
            <a:r>
              <a:rPr lang="en-US" altLang="zh-CN" sz="2000" dirty="0" smtClean="0">
                <a:latin typeface="微软雅黑" pitchFamily="34" charset="-122"/>
                <a:ea typeface="微软雅黑" pitchFamily="34" charset="-122"/>
              </a:rPr>
              <a:t>RF</a:t>
            </a:r>
            <a:r>
              <a:rPr lang="zh-CN" altLang="en-US" sz="2000" dirty="0" smtClean="0">
                <a:latin typeface="微软雅黑" pitchFamily="34" charset="-122"/>
                <a:ea typeface="微软雅黑" pitchFamily="34" charset="-122"/>
              </a:rPr>
              <a:t>频率通常低于</a:t>
            </a:r>
            <a:r>
              <a:rPr lang="en-US" altLang="zh-CN" sz="2000" dirty="0" smtClean="0">
                <a:latin typeface="微软雅黑" pitchFamily="34" charset="-122"/>
                <a:ea typeface="微软雅黑" pitchFamily="34" charset="-122"/>
              </a:rPr>
              <a:t>1MHz</a:t>
            </a:r>
          </a:p>
        </p:txBody>
      </p:sp>
      <p:sp>
        <p:nvSpPr>
          <p:cNvPr id="4"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5" name="标题 1"/>
          <p:cNvSpPr txBox="1">
            <a:spLocks/>
          </p:cNvSpPr>
          <p:nvPr/>
        </p:nvSpPr>
        <p:spPr bwMode="auto">
          <a:xfrm>
            <a:off x="827584" y="1700808"/>
            <a:ext cx="69127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a:t>
            </a:r>
            <a:r>
              <a:rPr kumimoji="1" lang="en-US" altLang="zh-CN"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PE-CVD</a:t>
            </a:r>
            <a:r>
              <a:rPr kumimoji="1" lang="zh-CN" altLang="en-US"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a:t>
            </a:r>
            <a:r>
              <a:rPr kumimoji="1" lang="en-US" altLang="zh-CN"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HDP-CVD</a:t>
            </a:r>
            <a:endParaRPr kumimoji="1" lang="zh-CN" altLang="en-US" sz="2400" b="1" i="0" u="sng"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8" name="Text Box 58"/>
          <p:cNvSpPr txBox="1">
            <a:spLocks noChangeArrowheads="1"/>
          </p:cNvSpPr>
          <p:nvPr/>
        </p:nvSpPr>
        <p:spPr bwMode="auto">
          <a:xfrm>
            <a:off x="1259632" y="2204864"/>
            <a:ext cx="6264696" cy="830997"/>
          </a:xfrm>
          <a:prstGeom prst="rect">
            <a:avLst/>
          </a:prstGeom>
          <a:noFill/>
          <a:ln w="9525">
            <a:noFill/>
            <a:miter lim="800000"/>
            <a:headEnd/>
            <a:tailEnd/>
          </a:ln>
          <a:effectLst/>
        </p:spPr>
        <p:txBody>
          <a:bodyPr wrap="square">
            <a:spAutoFit/>
          </a:bodyPr>
          <a:lstStyle/>
          <a:p>
            <a:pPr algn="l">
              <a:spcBef>
                <a:spcPts val="0"/>
              </a:spcBef>
            </a:pPr>
            <a:r>
              <a:rPr kumimoji="0" lang="en-US" altLang="zh-CN" sz="2400" b="1" kern="0" dirty="0" smtClean="0">
                <a:solidFill>
                  <a:srgbClr val="000000"/>
                </a:solidFill>
                <a:latin typeface="微软雅黑" pitchFamily="34" charset="-122"/>
                <a:ea typeface="微软雅黑" pitchFamily="34" charset="-122"/>
              </a:rPr>
              <a:t>PE-CVD ：</a:t>
            </a:r>
            <a:r>
              <a:rPr kumimoji="0" lang="zh-CN" altLang="en-US" sz="2400" b="1" kern="0" dirty="0" smtClean="0">
                <a:solidFill>
                  <a:srgbClr val="000000"/>
                </a:solidFill>
                <a:latin typeface="微软雅黑" pitchFamily="34" charset="-122"/>
                <a:ea typeface="微软雅黑" pitchFamily="34" charset="-122"/>
              </a:rPr>
              <a:t>等离子体增强</a:t>
            </a:r>
            <a:r>
              <a:rPr kumimoji="0" lang="en-US" altLang="zh-CN" sz="2400" b="1" kern="0" dirty="0" smtClean="0">
                <a:solidFill>
                  <a:srgbClr val="000000"/>
                </a:solidFill>
                <a:latin typeface="微软雅黑" pitchFamily="34" charset="-122"/>
                <a:ea typeface="微软雅黑" pitchFamily="34" charset="-122"/>
              </a:rPr>
              <a:t>CVD</a:t>
            </a:r>
          </a:p>
          <a:p>
            <a:pPr algn="l">
              <a:spcBef>
                <a:spcPts val="0"/>
              </a:spcBef>
            </a:pPr>
            <a:r>
              <a:rPr kumimoji="0" lang="en-US" altLang="zh-CN" sz="2400" b="1" kern="0" dirty="0" smtClean="0">
                <a:solidFill>
                  <a:srgbClr val="000000"/>
                </a:solidFill>
                <a:latin typeface="微软雅黑" pitchFamily="34" charset="-122"/>
                <a:ea typeface="微软雅黑" pitchFamily="34" charset="-122"/>
              </a:rPr>
              <a:t>HDP-CVD ：</a:t>
            </a:r>
            <a:r>
              <a:rPr kumimoji="0" lang="zh-CN" altLang="en-US" sz="2400" b="1" kern="0" dirty="0" smtClean="0">
                <a:solidFill>
                  <a:srgbClr val="000000"/>
                </a:solidFill>
                <a:latin typeface="微软雅黑" pitchFamily="34" charset="-122"/>
                <a:ea typeface="微软雅黑" pitchFamily="34" charset="-122"/>
              </a:rPr>
              <a:t>高密度等离子体</a:t>
            </a:r>
            <a:r>
              <a:rPr kumimoji="0" lang="en-US" altLang="zh-CN" sz="2400" b="1" kern="0" dirty="0" smtClean="0">
                <a:solidFill>
                  <a:srgbClr val="000000"/>
                </a:solidFill>
                <a:latin typeface="微软雅黑" pitchFamily="34" charset="-122"/>
                <a:ea typeface="微软雅黑" pitchFamily="34" charset="-122"/>
              </a:rPr>
              <a:t>CVD</a:t>
            </a:r>
            <a:endParaRPr kumimoji="0" lang="en-US" altLang="ja-JP" sz="2400" b="1" kern="0" dirty="0">
              <a:solidFill>
                <a:srgbClr val="00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403648" y="2636912"/>
            <a:ext cx="6480720" cy="1800200"/>
          </a:xfrm>
        </p:spPr>
        <p:txBody>
          <a:bodyPr/>
          <a:lstStyle/>
          <a:p>
            <a:r>
              <a:rPr lang="zh-CN" altLang="en-US" sz="2000" dirty="0" smtClean="0">
                <a:latin typeface="微软雅黑" pitchFamily="34" charset="-122"/>
                <a:ea typeface="微软雅黑" pitchFamily="34" charset="-122"/>
              </a:rPr>
              <a:t>沉积金属互连间的绝缘层</a:t>
            </a:r>
            <a:r>
              <a:rPr lang="en-US" altLang="zh-CN" sz="2000" dirty="0" smtClean="0">
                <a:latin typeface="微软雅黑" pitchFamily="34" charset="-122"/>
                <a:ea typeface="微软雅黑" pitchFamily="34" charset="-122"/>
              </a:rPr>
              <a:t>SiO</a:t>
            </a:r>
            <a:r>
              <a:rPr lang="en-US" altLang="zh-CN" sz="2000" baseline="-30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：硅烷＋氧化剂</a:t>
            </a:r>
          </a:p>
          <a:p>
            <a:pPr eaLnBrk="1" hangingPunct="1"/>
            <a:r>
              <a:rPr lang="zh-CN" altLang="en-US" sz="2000" dirty="0" smtClean="0">
                <a:latin typeface="微软雅黑" pitchFamily="34" charset="-122"/>
                <a:ea typeface="微软雅黑" pitchFamily="34" charset="-122"/>
              </a:rPr>
              <a:t>沉积金属</a:t>
            </a:r>
            <a:r>
              <a:rPr lang="en-US" altLang="zh-CN" sz="2000" dirty="0" smtClean="0">
                <a:latin typeface="微软雅黑" pitchFamily="34" charset="-122"/>
                <a:ea typeface="微软雅黑" pitchFamily="34" charset="-122"/>
              </a:rPr>
              <a:t>W</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WF</a:t>
            </a:r>
            <a:r>
              <a:rPr lang="en-US" altLang="zh-CN" sz="1600" dirty="0" smtClean="0">
                <a:latin typeface="微软雅黑" pitchFamily="34" charset="-122"/>
                <a:ea typeface="微软雅黑" pitchFamily="34" charset="-122"/>
              </a:rPr>
              <a:t>6</a:t>
            </a:r>
            <a:r>
              <a:rPr lang="en-US" altLang="zh-CN" sz="2000" dirty="0" smtClean="0">
                <a:latin typeface="微软雅黑" pitchFamily="34" charset="-122"/>
                <a:ea typeface="微软雅黑" pitchFamily="34" charset="-122"/>
              </a:rPr>
              <a:t> + 3H</a:t>
            </a:r>
            <a:r>
              <a:rPr lang="en-US" altLang="zh-CN" sz="1600" dirty="0" smtClean="0">
                <a:latin typeface="微软雅黑" pitchFamily="34" charset="-122"/>
                <a:ea typeface="微软雅黑" pitchFamily="34" charset="-122"/>
              </a:rPr>
              <a:t>2</a:t>
            </a:r>
            <a:r>
              <a:rPr lang="en-US" altLang="zh-CN" sz="2000" dirty="0" smtClean="0">
                <a:latin typeface="微软雅黑" pitchFamily="34" charset="-122"/>
                <a:ea typeface="微软雅黑" pitchFamily="34" charset="-122"/>
              </a:rPr>
              <a:t>  =  W + 6HF</a:t>
            </a:r>
          </a:p>
          <a:p>
            <a:r>
              <a:rPr lang="zh-CN" altLang="en-US" sz="2000" dirty="0" smtClean="0">
                <a:latin typeface="微软雅黑" pitchFamily="34" charset="-122"/>
                <a:ea typeface="微软雅黑" pitchFamily="34" charset="-122"/>
              </a:rPr>
              <a:t>沉积铜阻挡层</a:t>
            </a:r>
            <a:r>
              <a:rPr lang="en-US" altLang="zh-CN" sz="2000" dirty="0" err="1" smtClean="0">
                <a:latin typeface="微软雅黑" pitchFamily="34" charset="-122"/>
                <a:ea typeface="微软雅黑" pitchFamily="34" charset="-122"/>
              </a:rPr>
              <a:t>TiN</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6TiCl</a:t>
            </a:r>
            <a:r>
              <a:rPr lang="en-US" altLang="zh-CN" sz="2000" baseline="-25000" dirty="0" smtClean="0">
                <a:latin typeface="微软雅黑" pitchFamily="34" charset="-122"/>
                <a:ea typeface="微软雅黑" pitchFamily="34" charset="-122"/>
              </a:rPr>
              <a:t>4</a:t>
            </a:r>
            <a:r>
              <a:rPr lang="en-US" altLang="zh-CN" sz="2000" dirty="0" smtClean="0">
                <a:latin typeface="微软雅黑" pitchFamily="34" charset="-122"/>
                <a:ea typeface="微软雅黑" pitchFamily="34" charset="-122"/>
              </a:rPr>
              <a:t>+8NH</a:t>
            </a:r>
            <a:r>
              <a:rPr lang="en-US" altLang="zh-CN" sz="2000" baseline="-25000" dirty="0" smtClean="0">
                <a:latin typeface="微软雅黑" pitchFamily="34" charset="-122"/>
                <a:ea typeface="微软雅黑" pitchFamily="34" charset="-122"/>
              </a:rPr>
              <a:t>3</a:t>
            </a:r>
            <a:r>
              <a:rPr lang="en-US" altLang="zh-CN" sz="2000" dirty="0" smtClean="0">
                <a:latin typeface="微软雅黑" pitchFamily="34" charset="-122"/>
                <a:ea typeface="微软雅黑" pitchFamily="34" charset="-122"/>
              </a:rPr>
              <a:t>—6TiN+24HCl</a:t>
            </a:r>
            <a:endParaRPr lang="zh-CN" altLang="en-US" sz="2000" dirty="0" smtClean="0">
              <a:latin typeface="微软雅黑" pitchFamily="34" charset="-122"/>
              <a:ea typeface="微软雅黑" pitchFamily="34" charset="-122"/>
            </a:endParaRPr>
          </a:p>
        </p:txBody>
      </p:sp>
      <p:pic>
        <p:nvPicPr>
          <p:cNvPr id="4" name="Picture 5"/>
          <p:cNvPicPr>
            <a:picLocks noChangeAspect="1" noChangeArrowheads="1"/>
          </p:cNvPicPr>
          <p:nvPr/>
        </p:nvPicPr>
        <p:blipFill>
          <a:blip r:embed="rId3" cstate="print"/>
          <a:srcRect/>
          <a:stretch>
            <a:fillRect/>
          </a:stretch>
        </p:blipFill>
        <p:spPr bwMode="auto">
          <a:xfrm>
            <a:off x="4932040" y="4365104"/>
            <a:ext cx="3413254" cy="1944216"/>
          </a:xfrm>
          <a:prstGeom prst="rect">
            <a:avLst/>
          </a:prstGeom>
          <a:noFill/>
          <a:ln w="9525">
            <a:noFill/>
            <a:miter lim="800000"/>
            <a:headEnd/>
            <a:tailEnd/>
          </a:ln>
        </p:spPr>
      </p:pic>
      <p:sp>
        <p:nvSpPr>
          <p:cNvPr id="9" name="标题 1"/>
          <p:cNvSpPr txBox="1">
            <a:spLocks/>
          </p:cNvSpPr>
          <p:nvPr/>
        </p:nvSpPr>
        <p:spPr bwMode="auto">
          <a:xfrm>
            <a:off x="827584" y="1700808"/>
            <a:ext cx="69127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化学气相沉积</a:t>
            </a:r>
            <a:r>
              <a:rPr kumimoji="1" lang="en-US" altLang="zh-CN"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a:t>
            </a:r>
            <a:r>
              <a:rPr kumimoji="1" lang="en-US" altLang="zh-CN"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PE-CVD</a:t>
            </a:r>
            <a:r>
              <a:rPr kumimoji="1" lang="zh-CN" altLang="en-US"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a:t>
            </a:r>
            <a:r>
              <a:rPr kumimoji="1" lang="en-US" altLang="zh-CN" sz="2400" b="1" i="0" u="sng"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HDP-CVD</a:t>
            </a:r>
            <a:endParaRPr kumimoji="1" lang="zh-CN" altLang="en-US" sz="2400" b="1" i="0" u="sng"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11" name="矩形 10"/>
          <p:cNvSpPr/>
          <p:nvPr/>
        </p:nvSpPr>
        <p:spPr>
          <a:xfrm>
            <a:off x="1115616" y="2204864"/>
            <a:ext cx="1492716" cy="461665"/>
          </a:xfrm>
          <a:prstGeom prst="rect">
            <a:avLst/>
          </a:prstGeom>
        </p:spPr>
        <p:txBody>
          <a:bodyPr wrap="none">
            <a:spAutoFit/>
          </a:bodyPr>
          <a:lstStyle/>
          <a:p>
            <a:r>
              <a:rPr lang="zh-CN" altLang="en-US" sz="2400" b="1" dirty="0" smtClean="0">
                <a:solidFill>
                  <a:srgbClr val="000000"/>
                </a:solidFill>
                <a:ea typeface="微软雅黑" pitchFamily="34" charset="-122"/>
                <a:cs typeface="Times New Roman" pitchFamily="18" charset="0"/>
              </a:rPr>
              <a:t>应用例</a:t>
            </a:r>
            <a:r>
              <a:rPr lang="en-US" altLang="zh-CN" sz="2400" b="1" dirty="0" smtClean="0">
                <a:solidFill>
                  <a:srgbClr val="000000"/>
                </a:solidFill>
                <a:ea typeface="微软雅黑" pitchFamily="34" charset="-122"/>
                <a:cs typeface="Times New Roman" pitchFamily="18" charset="0"/>
              </a:rPr>
              <a:t> ：</a:t>
            </a:r>
            <a:endParaRPr lang="zh-CN" altLang="en-US" sz="2400" b="1" dirty="0">
              <a:solidFill>
                <a:srgbClr val="000000"/>
              </a:solidFill>
              <a:ea typeface="微软雅黑" pitchFamily="34" charset="-122"/>
              <a:cs typeface="Times New Roman" pitchFamily="18" charset="0"/>
            </a:endParaRPr>
          </a:p>
        </p:txBody>
      </p:sp>
      <p:sp>
        <p:nvSpPr>
          <p:cNvPr id="12" name="标题 1"/>
          <p:cNvSpPr txBox="1">
            <a:spLocks/>
          </p:cNvSpPr>
          <p:nvPr/>
        </p:nvSpPr>
        <p:spPr bwMode="auto">
          <a:xfrm>
            <a:off x="762000" y="762000"/>
            <a:ext cx="34499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148" name="TextBox 147"/>
          <p:cNvSpPr txBox="1"/>
          <p:nvPr/>
        </p:nvSpPr>
        <p:spPr>
          <a:xfrm>
            <a:off x="1043608" y="3861048"/>
            <a:ext cx="648072" cy="369332"/>
          </a:xfrm>
          <a:prstGeom prst="rect">
            <a:avLst/>
          </a:prstGeom>
          <a:noFill/>
        </p:spPr>
        <p:txBody>
          <a:bodyPr wrap="square" rtlCol="0">
            <a:spAutoFit/>
          </a:bodyPr>
          <a:lstStyle/>
          <a:p>
            <a:r>
              <a:rPr lang="en-US" altLang="zh-CN" b="1" dirty="0" smtClean="0">
                <a:solidFill>
                  <a:schemeClr val="tx1"/>
                </a:solidFill>
              </a:rPr>
              <a:t>W</a:t>
            </a:r>
            <a:endParaRPr lang="zh-CN" altLang="en-US" b="1" dirty="0">
              <a:solidFill>
                <a:schemeClr val="tx1"/>
              </a:solidFill>
            </a:endParaRPr>
          </a:p>
        </p:txBody>
      </p:sp>
      <p:pic>
        <p:nvPicPr>
          <p:cNvPr id="504834" name="Picture 2"/>
          <p:cNvPicPr>
            <a:picLocks noChangeAspect="1" noChangeArrowheads="1"/>
          </p:cNvPicPr>
          <p:nvPr/>
        </p:nvPicPr>
        <p:blipFill>
          <a:blip r:embed="rId4" cstate="print"/>
          <a:srcRect/>
          <a:stretch>
            <a:fillRect/>
          </a:stretch>
        </p:blipFill>
        <p:spPr bwMode="auto">
          <a:xfrm>
            <a:off x="845245" y="4149080"/>
            <a:ext cx="3870771" cy="2256396"/>
          </a:xfrm>
          <a:prstGeom prst="rect">
            <a:avLst/>
          </a:prstGeom>
          <a:noFill/>
          <a:ln w="9525">
            <a:noFill/>
            <a:miter lim="800000"/>
            <a:headEnd/>
            <a:tailEnd/>
          </a:ln>
        </p:spPr>
      </p:pic>
      <p:cxnSp>
        <p:nvCxnSpPr>
          <p:cNvPr id="146" name="直接箭头连接符 145"/>
          <p:cNvCxnSpPr/>
          <p:nvPr/>
        </p:nvCxnSpPr>
        <p:spPr bwMode="auto">
          <a:xfrm>
            <a:off x="1547664" y="4149080"/>
            <a:ext cx="864096" cy="936104"/>
          </a:xfrm>
          <a:prstGeom prst="straightConnector1">
            <a:avLst/>
          </a:prstGeom>
          <a:solidFill>
            <a:srgbClr val="000080"/>
          </a:solidFill>
          <a:ln w="12700"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755576" y="764704"/>
            <a:ext cx="7924800" cy="795338"/>
          </a:xfrm>
        </p:spPr>
        <p:txBody>
          <a:bodyPr/>
          <a:lstStyle/>
          <a:p>
            <a:r>
              <a:rPr kumimoji="1" lang="en-US" altLang="zh-CN" sz="3200" kern="1200" dirty="0" smtClean="0">
                <a:solidFill>
                  <a:srgbClr val="000000"/>
                </a:solidFill>
                <a:latin typeface="微软雅黑" pitchFamily="34" charset="-122"/>
                <a:ea typeface="微软雅黑" pitchFamily="34" charset="-122"/>
                <a:cs typeface="+mn-cs"/>
              </a:rPr>
              <a:t>2. </a:t>
            </a:r>
            <a:r>
              <a:rPr kumimoji="1" lang="zh-CN" altLang="en-US" sz="3200" kern="1200" dirty="0" smtClean="0">
                <a:solidFill>
                  <a:srgbClr val="000000"/>
                </a:solidFill>
                <a:latin typeface="微软雅黑" pitchFamily="34" charset="-122"/>
                <a:ea typeface="微软雅黑" pitchFamily="34" charset="-122"/>
                <a:cs typeface="+mn-cs"/>
              </a:rPr>
              <a:t>光刻技术</a:t>
            </a:r>
          </a:p>
        </p:txBody>
      </p:sp>
      <p:sp>
        <p:nvSpPr>
          <p:cNvPr id="3" name="Rectangle 5"/>
          <p:cNvSpPr>
            <a:spLocks noChangeArrowheads="1"/>
          </p:cNvSpPr>
          <p:nvPr/>
        </p:nvSpPr>
        <p:spPr bwMode="auto">
          <a:xfrm>
            <a:off x="1259633" y="1700808"/>
            <a:ext cx="5832648" cy="576064"/>
          </a:xfrm>
          <a:prstGeom prst="rect">
            <a:avLst/>
          </a:prstGeom>
          <a:noFill/>
          <a:ln w="9525">
            <a:noFill/>
            <a:miter lim="800000"/>
            <a:headEnd/>
            <a:tailEnd/>
          </a:ln>
          <a:effectLst>
            <a:outerShdw dist="45791" dir="2021404" algn="ctr" rotWithShape="0">
              <a:schemeClr val="bg1"/>
            </a:outerShdw>
          </a:effectLst>
        </p:spPr>
        <p:txBody>
          <a:bodyPr anchor="ctr"/>
          <a:lstStyle/>
          <a:p>
            <a:pPr algn="l">
              <a:spcBef>
                <a:spcPct val="50000"/>
              </a:spcBef>
              <a:defRPr/>
            </a:pPr>
            <a:r>
              <a:rPr lang="zh-CN" altLang="en-US" sz="2400" b="1" dirty="0" smtClean="0">
                <a:solidFill>
                  <a:schemeClr val="tx1"/>
                </a:solidFill>
                <a:latin typeface="微软雅黑" pitchFamily="34" charset="-122"/>
                <a:ea typeface="微软雅黑" pitchFamily="34" charset="-122"/>
              </a:rPr>
              <a:t>是高精密</a:t>
            </a:r>
            <a:r>
              <a:rPr lang="zh-CN" altLang="en-US" sz="2400" b="1" dirty="0" smtClean="0">
                <a:solidFill>
                  <a:srgbClr val="C00000"/>
                </a:solidFill>
                <a:latin typeface="微软雅黑" pitchFamily="34" charset="-122"/>
                <a:ea typeface="微软雅黑" pitchFamily="34" charset="-122"/>
              </a:rPr>
              <a:t>图形转移</a:t>
            </a:r>
            <a:r>
              <a:rPr lang="zh-CN" altLang="en-US" sz="2400" b="1" dirty="0" smtClean="0">
                <a:solidFill>
                  <a:schemeClr val="tx1"/>
                </a:solidFill>
                <a:latin typeface="微软雅黑" pitchFamily="34" charset="-122"/>
                <a:ea typeface="微软雅黑" pitchFamily="34" charset="-122"/>
              </a:rPr>
              <a:t>的有效方法</a:t>
            </a:r>
            <a:endParaRPr lang="ja-JP" altLang="en-US" sz="2400" b="1" dirty="0">
              <a:solidFill>
                <a:schemeClr val="tx1"/>
              </a:solidFill>
              <a:latin typeface="微软雅黑" pitchFamily="34" charset="-122"/>
              <a:ea typeface="微软雅黑" pitchFamily="34" charset="-122"/>
            </a:endParaRPr>
          </a:p>
        </p:txBody>
      </p:sp>
      <p:sp>
        <p:nvSpPr>
          <p:cNvPr id="4" name="内容占位符 2"/>
          <p:cNvSpPr>
            <a:spLocks noGrp="1"/>
          </p:cNvSpPr>
          <p:nvPr>
            <p:ph idx="1"/>
          </p:nvPr>
        </p:nvSpPr>
        <p:spPr>
          <a:xfrm>
            <a:off x="1907704" y="2348880"/>
            <a:ext cx="4680519" cy="4077072"/>
          </a:xfrm>
        </p:spPr>
        <p:txBody>
          <a:bodyPr/>
          <a:lstStyle/>
          <a:p>
            <a:r>
              <a:rPr lang="zh-CN" altLang="en-US" sz="2000" b="1" dirty="0" smtClean="0">
                <a:solidFill>
                  <a:srgbClr val="C00000"/>
                </a:solidFill>
              </a:rPr>
              <a:t>光刻</a:t>
            </a:r>
            <a:endParaRPr lang="en-US" altLang="zh-CN" sz="2000" b="1" dirty="0" smtClean="0">
              <a:solidFill>
                <a:srgbClr val="C00000"/>
              </a:solidFill>
            </a:endParaRPr>
          </a:p>
          <a:p>
            <a:pPr lvl="1"/>
            <a:r>
              <a:rPr lang="zh-CN" altLang="en-US" sz="2000" b="1" dirty="0" smtClean="0">
                <a:solidFill>
                  <a:srgbClr val="000000"/>
                </a:solidFill>
              </a:rPr>
              <a:t>光刻的基本过程</a:t>
            </a:r>
            <a:endParaRPr lang="en-US" altLang="zh-CN" sz="2000" b="1" dirty="0" smtClean="0">
              <a:solidFill>
                <a:srgbClr val="000000"/>
              </a:solidFill>
            </a:endParaRPr>
          </a:p>
          <a:p>
            <a:pPr lvl="1"/>
            <a:r>
              <a:rPr lang="zh-CN" altLang="en-US" sz="2000" b="1" dirty="0" smtClean="0">
                <a:solidFill>
                  <a:srgbClr val="000000"/>
                </a:solidFill>
              </a:rPr>
              <a:t>对准和曝光</a:t>
            </a:r>
            <a:endParaRPr lang="en-US" altLang="zh-CN" sz="2000" b="1" dirty="0" smtClean="0">
              <a:solidFill>
                <a:srgbClr val="000000"/>
              </a:solidFill>
            </a:endParaRPr>
          </a:p>
          <a:p>
            <a:pPr lvl="2"/>
            <a:r>
              <a:rPr lang="zh-CN" altLang="en-US" b="1" dirty="0" smtClean="0">
                <a:solidFill>
                  <a:srgbClr val="000000"/>
                </a:solidFill>
              </a:rPr>
              <a:t>光学基础</a:t>
            </a:r>
            <a:endParaRPr lang="en-US" altLang="zh-CN" b="1" dirty="0" smtClean="0">
              <a:solidFill>
                <a:srgbClr val="000000"/>
              </a:solidFill>
            </a:endParaRPr>
          </a:p>
          <a:p>
            <a:pPr lvl="2"/>
            <a:r>
              <a:rPr lang="zh-CN" altLang="en-US" b="1" dirty="0" smtClean="0">
                <a:solidFill>
                  <a:srgbClr val="000000"/>
                </a:solidFill>
              </a:rPr>
              <a:t>光刻设备</a:t>
            </a:r>
            <a:endParaRPr lang="en-US" altLang="zh-CN" b="1" dirty="0" smtClean="0">
              <a:solidFill>
                <a:srgbClr val="000000"/>
              </a:solidFill>
            </a:endParaRPr>
          </a:p>
          <a:p>
            <a:pPr lvl="2"/>
            <a:r>
              <a:rPr lang="zh-CN" altLang="en-US" b="1" dirty="0" smtClean="0">
                <a:solidFill>
                  <a:srgbClr val="000000"/>
                </a:solidFill>
              </a:rPr>
              <a:t>光学增强技术</a:t>
            </a:r>
            <a:endParaRPr lang="en-US" altLang="zh-CN" b="1" dirty="0" smtClean="0">
              <a:solidFill>
                <a:srgbClr val="000000"/>
              </a:solidFill>
            </a:endParaRPr>
          </a:p>
          <a:p>
            <a:pPr lvl="2"/>
            <a:r>
              <a:rPr lang="zh-CN" altLang="en-US" b="1" dirty="0" smtClean="0">
                <a:solidFill>
                  <a:srgbClr val="000000"/>
                </a:solidFill>
              </a:rPr>
              <a:t>对准</a:t>
            </a:r>
            <a:endParaRPr lang="en-US" altLang="zh-CN" b="1" dirty="0" smtClean="0">
              <a:solidFill>
                <a:srgbClr val="000000"/>
              </a:solidFill>
            </a:endParaRPr>
          </a:p>
          <a:p>
            <a:pPr lvl="1"/>
            <a:r>
              <a:rPr lang="zh-CN" altLang="en-US" sz="2000" b="1" dirty="0" smtClean="0">
                <a:solidFill>
                  <a:srgbClr val="000000"/>
                </a:solidFill>
              </a:rPr>
              <a:t>先进光刻技术</a:t>
            </a:r>
            <a:endParaRPr lang="en-US" altLang="zh-CN" sz="2000" b="1" dirty="0" smtClean="0">
              <a:solidFill>
                <a:srgbClr val="000000"/>
              </a:solidFill>
            </a:endParaRPr>
          </a:p>
          <a:p>
            <a:r>
              <a:rPr lang="zh-CN" altLang="en-US" sz="2000" b="1" dirty="0" smtClean="0">
                <a:solidFill>
                  <a:srgbClr val="C00000"/>
                </a:solidFill>
              </a:rPr>
              <a:t>刻蚀</a:t>
            </a:r>
            <a:endParaRPr lang="en-US" altLang="zh-CN" sz="2000" b="1" dirty="0" smtClean="0">
              <a:solidFill>
                <a:srgbClr val="C00000"/>
              </a:solidFill>
            </a:endParaRPr>
          </a:p>
          <a:p>
            <a:pPr lvl="1"/>
            <a:r>
              <a:rPr lang="zh-CN" altLang="en-US" sz="2000" b="1" dirty="0" smtClean="0">
                <a:solidFill>
                  <a:srgbClr val="000000"/>
                </a:solidFill>
              </a:rPr>
              <a:t>刻蚀工艺</a:t>
            </a:r>
            <a:endParaRPr lang="en-US" altLang="zh-CN" sz="2000" b="1" dirty="0" smtClean="0">
              <a:solidFill>
                <a:srgbClr val="000000"/>
              </a:solidFill>
            </a:endParaRPr>
          </a:p>
          <a:p>
            <a:pPr lvl="1"/>
            <a:r>
              <a:rPr lang="zh-CN" altLang="en-US" sz="2000" b="1" dirty="0" smtClean="0">
                <a:solidFill>
                  <a:srgbClr val="000000"/>
                </a:solidFill>
              </a:rPr>
              <a:t>干法和湿法刻蚀的应用</a:t>
            </a:r>
          </a:p>
          <a:p>
            <a:pPr lvl="2"/>
            <a:endParaRPr lang="en-US" altLang="zh-CN" b="1" dirty="0" smtClean="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755576" y="1556792"/>
            <a:ext cx="6912768" cy="576064"/>
          </a:xfrm>
        </p:spPr>
        <p:txBody>
          <a:bodyPr/>
          <a:lstStyle/>
          <a:p>
            <a:pPr eaLnBrk="1" hangingPunct="1"/>
            <a:r>
              <a:rPr lang="zh-CN" altLang="en-US" sz="2400" dirty="0" smtClean="0">
                <a:latin typeface="微软雅黑" pitchFamily="34" charset="-122"/>
                <a:ea typeface="微软雅黑" pitchFamily="34" charset="-122"/>
              </a:rPr>
              <a:t>通过光刻技术进行图形转移的基本过程</a:t>
            </a:r>
            <a:endParaRPr lang="zh-CN" altLang="zh-CN" sz="2400" dirty="0" smtClean="0">
              <a:latin typeface="微软雅黑" pitchFamily="34" charset="-122"/>
              <a:ea typeface="微软雅黑" pitchFamily="34" charset="-122"/>
            </a:endParaRPr>
          </a:p>
        </p:txBody>
      </p:sp>
      <p:pic>
        <p:nvPicPr>
          <p:cNvPr id="46084" name="Picture 4" descr="photo1"/>
          <p:cNvPicPr>
            <a:picLocks noChangeAspect="1" noChangeArrowheads="1"/>
          </p:cNvPicPr>
          <p:nvPr/>
        </p:nvPicPr>
        <p:blipFill>
          <a:blip r:embed="rId3" cstate="print"/>
          <a:srcRect/>
          <a:stretch>
            <a:fillRect/>
          </a:stretch>
        </p:blipFill>
        <p:spPr bwMode="auto">
          <a:xfrm>
            <a:off x="1043608" y="2132856"/>
            <a:ext cx="6819900" cy="4509120"/>
          </a:xfrm>
          <a:prstGeom prst="rect">
            <a:avLst/>
          </a:prstGeom>
          <a:noFill/>
          <a:ln w="9525">
            <a:noFill/>
            <a:miter lim="800000"/>
            <a:headEnd/>
            <a:tailEnd/>
          </a:ln>
        </p:spPr>
      </p:pic>
      <p:sp>
        <p:nvSpPr>
          <p:cNvPr id="5" name="标题 1"/>
          <p:cNvSpPr txBox="1">
            <a:spLocks/>
          </p:cNvSpPr>
          <p:nvPr/>
        </p:nvSpPr>
        <p:spPr bwMode="auto">
          <a:xfrm>
            <a:off x="755576" y="764704"/>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光刻技术</a:t>
            </a:r>
            <a:endPar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755576" y="764704"/>
            <a:ext cx="7924800" cy="795338"/>
          </a:xfrm>
        </p:spPr>
        <p:txBody>
          <a:bodyPr/>
          <a:lstStyle/>
          <a:p>
            <a:r>
              <a:rPr kumimoji="1" lang="en-US" altLang="zh-CN" sz="3200" kern="1200" dirty="0" smtClean="0">
                <a:solidFill>
                  <a:srgbClr val="000000"/>
                </a:solidFill>
                <a:latin typeface="微软雅黑" pitchFamily="34" charset="-122"/>
                <a:ea typeface="微软雅黑" pitchFamily="34" charset="-122"/>
                <a:cs typeface="+mn-cs"/>
              </a:rPr>
              <a:t>2. </a:t>
            </a:r>
            <a:r>
              <a:rPr kumimoji="1" lang="zh-CN" altLang="en-US" sz="3200" kern="1200" dirty="0" smtClean="0">
                <a:solidFill>
                  <a:srgbClr val="000000"/>
                </a:solidFill>
                <a:latin typeface="微软雅黑" pitchFamily="34" charset="-122"/>
                <a:ea typeface="微软雅黑" pitchFamily="34" charset="-122"/>
                <a:cs typeface="+mn-cs"/>
              </a:rPr>
              <a:t>光刻技术</a:t>
            </a:r>
          </a:p>
        </p:txBody>
      </p:sp>
      <p:pic>
        <p:nvPicPr>
          <p:cNvPr id="6" name="Picture 4"/>
          <p:cNvPicPr>
            <a:picLocks noChangeAspect="1" noChangeArrowheads="1"/>
          </p:cNvPicPr>
          <p:nvPr/>
        </p:nvPicPr>
        <p:blipFill>
          <a:blip r:embed="rId2" cstate="print"/>
          <a:srcRect l="6097" r="929"/>
          <a:stretch>
            <a:fillRect/>
          </a:stretch>
        </p:blipFill>
        <p:spPr bwMode="auto">
          <a:xfrm>
            <a:off x="899593" y="2204864"/>
            <a:ext cx="5544616" cy="3217863"/>
          </a:xfrm>
          <a:prstGeom prst="rect">
            <a:avLst/>
          </a:prstGeom>
          <a:noFill/>
          <a:ln w="9525">
            <a:noFill/>
            <a:miter lim="800000"/>
            <a:headEnd/>
            <a:tailEnd/>
          </a:ln>
        </p:spPr>
      </p:pic>
      <p:sp>
        <p:nvSpPr>
          <p:cNvPr id="7" name="矩形 6"/>
          <p:cNvSpPr/>
          <p:nvPr/>
        </p:nvSpPr>
        <p:spPr>
          <a:xfrm>
            <a:off x="899592" y="1700808"/>
            <a:ext cx="6912768" cy="424732"/>
          </a:xfrm>
          <a:prstGeom prst="rect">
            <a:avLst/>
          </a:prstGeom>
        </p:spPr>
        <p:txBody>
          <a:bodyPr wrap="square">
            <a:spAutoFit/>
          </a:bodyPr>
          <a:lstStyle/>
          <a:p>
            <a:pPr lvl="0" algn="l">
              <a:lnSpc>
                <a:spcPct val="90000"/>
              </a:lnSpc>
            </a:pPr>
            <a:r>
              <a:rPr lang="zh-CN" altLang="en-US" sz="2400" b="1" dirty="0" smtClean="0">
                <a:solidFill>
                  <a:schemeClr val="tx1"/>
                </a:solidFill>
                <a:latin typeface="微软雅黑" pitchFamily="34" charset="-122"/>
                <a:ea typeface="微软雅黑" pitchFamily="34" charset="-122"/>
              </a:rPr>
              <a:t>是微电子制造的关键技术：最复杂、昂贵</a:t>
            </a:r>
          </a:p>
        </p:txBody>
      </p:sp>
      <p:pic>
        <p:nvPicPr>
          <p:cNvPr id="8" name="Picture 1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44208" y="2564904"/>
            <a:ext cx="2298700" cy="25209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descr="Lithography-room"/>
          <p:cNvPicPr>
            <a:picLocks noChangeAspect="1" noChangeArrowheads="1"/>
          </p:cNvPicPr>
          <p:nvPr/>
        </p:nvPicPr>
        <p:blipFill>
          <a:blip r:embed="rId3" cstate="print"/>
          <a:srcRect/>
          <a:stretch>
            <a:fillRect/>
          </a:stretch>
        </p:blipFill>
        <p:spPr bwMode="auto">
          <a:xfrm>
            <a:off x="5580112" y="2258870"/>
            <a:ext cx="2664296" cy="1998222"/>
          </a:xfrm>
          <a:prstGeom prst="rect">
            <a:avLst/>
          </a:prstGeom>
          <a:noFill/>
          <a:ln w="9525">
            <a:noFill/>
            <a:miter lim="800000"/>
            <a:headEnd/>
            <a:tailEnd/>
          </a:ln>
        </p:spPr>
      </p:pic>
      <p:sp>
        <p:nvSpPr>
          <p:cNvPr id="5" name="标题 1"/>
          <p:cNvSpPr>
            <a:spLocks noGrp="1"/>
          </p:cNvSpPr>
          <p:nvPr>
            <p:ph type="title"/>
          </p:nvPr>
        </p:nvSpPr>
        <p:spPr>
          <a:xfrm>
            <a:off x="755576" y="764704"/>
            <a:ext cx="7924800" cy="795338"/>
          </a:xfrm>
        </p:spPr>
        <p:txBody>
          <a:bodyPr/>
          <a:lstStyle/>
          <a:p>
            <a:r>
              <a:rPr kumimoji="1" lang="en-US" altLang="zh-CN" sz="3200" kern="1200" dirty="0" smtClean="0">
                <a:solidFill>
                  <a:srgbClr val="000000"/>
                </a:solidFill>
                <a:latin typeface="微软雅黑" pitchFamily="34" charset="-122"/>
                <a:ea typeface="微软雅黑" pitchFamily="34" charset="-122"/>
                <a:cs typeface="+mn-cs"/>
              </a:rPr>
              <a:t>2. </a:t>
            </a:r>
            <a:r>
              <a:rPr kumimoji="1" lang="zh-CN" altLang="en-US" sz="3200" kern="1200" dirty="0" smtClean="0">
                <a:solidFill>
                  <a:srgbClr val="000000"/>
                </a:solidFill>
                <a:latin typeface="微软雅黑" pitchFamily="34" charset="-122"/>
                <a:ea typeface="微软雅黑" pitchFamily="34" charset="-122"/>
                <a:cs typeface="+mn-cs"/>
              </a:rPr>
              <a:t>光刻技术</a:t>
            </a:r>
          </a:p>
        </p:txBody>
      </p:sp>
      <p:pic>
        <p:nvPicPr>
          <p:cNvPr id="6" name="Picture 4" descr="lithog2"/>
          <p:cNvPicPr>
            <a:picLocks noChangeAspect="1" noChangeArrowheads="1"/>
          </p:cNvPicPr>
          <p:nvPr/>
        </p:nvPicPr>
        <p:blipFill>
          <a:blip r:embed="rId4" cstate="print"/>
          <a:srcRect/>
          <a:stretch>
            <a:fillRect/>
          </a:stretch>
        </p:blipFill>
        <p:spPr bwMode="auto">
          <a:xfrm>
            <a:off x="1187624" y="4077072"/>
            <a:ext cx="3888432" cy="2331930"/>
          </a:xfrm>
          <a:prstGeom prst="rect">
            <a:avLst/>
          </a:prstGeom>
          <a:noFill/>
          <a:ln w="9525">
            <a:noFill/>
            <a:miter lim="800000"/>
            <a:headEnd/>
            <a:tailEnd/>
          </a:ln>
        </p:spPr>
      </p:pic>
      <p:pic>
        <p:nvPicPr>
          <p:cNvPr id="7" name="Picture 4" descr="lithography_direct write e-beam lithography"/>
          <p:cNvPicPr>
            <a:picLocks noChangeAspect="1" noChangeArrowheads="1"/>
          </p:cNvPicPr>
          <p:nvPr/>
        </p:nvPicPr>
        <p:blipFill>
          <a:blip r:embed="rId5" cstate="print"/>
          <a:srcRect/>
          <a:stretch>
            <a:fillRect/>
          </a:stretch>
        </p:blipFill>
        <p:spPr bwMode="auto">
          <a:xfrm>
            <a:off x="5580112" y="4726994"/>
            <a:ext cx="2664296" cy="1770335"/>
          </a:xfrm>
          <a:prstGeom prst="rect">
            <a:avLst/>
          </a:prstGeom>
          <a:noFill/>
          <a:ln w="9525">
            <a:noFill/>
            <a:miter lim="800000"/>
            <a:headEnd/>
            <a:tailEnd/>
          </a:ln>
        </p:spPr>
      </p:pic>
      <p:sp>
        <p:nvSpPr>
          <p:cNvPr id="8" name="Text Box 5"/>
          <p:cNvSpPr txBox="1">
            <a:spLocks noChangeArrowheads="1"/>
          </p:cNvSpPr>
          <p:nvPr/>
        </p:nvSpPr>
        <p:spPr bwMode="auto">
          <a:xfrm>
            <a:off x="5580112" y="6457890"/>
            <a:ext cx="2746648"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000000"/>
                </a:solidFill>
              </a:rPr>
              <a:t>电子束光刻机</a:t>
            </a:r>
          </a:p>
        </p:txBody>
      </p:sp>
      <p:sp>
        <p:nvSpPr>
          <p:cNvPr id="9" name="Text Box 5"/>
          <p:cNvSpPr txBox="1">
            <a:spLocks noChangeArrowheads="1"/>
          </p:cNvSpPr>
          <p:nvPr/>
        </p:nvSpPr>
        <p:spPr bwMode="auto">
          <a:xfrm>
            <a:off x="5580112" y="4293096"/>
            <a:ext cx="2746648" cy="400110"/>
          </a:xfrm>
          <a:prstGeom prst="rect">
            <a:avLst/>
          </a:prstGeom>
          <a:noFill/>
          <a:ln w="9525">
            <a:noFill/>
            <a:miter lim="800000"/>
            <a:headEnd/>
            <a:tailEnd/>
          </a:ln>
        </p:spPr>
        <p:txBody>
          <a:bodyPr wrap="square">
            <a:spAutoFit/>
          </a:bodyPr>
          <a:lstStyle/>
          <a:p>
            <a:pPr>
              <a:spcBef>
                <a:spcPct val="50000"/>
              </a:spcBef>
            </a:pPr>
            <a:r>
              <a:rPr lang="zh-CN" altLang="en-US" sz="2000" b="1" dirty="0" smtClean="0">
                <a:solidFill>
                  <a:srgbClr val="000000"/>
                </a:solidFill>
              </a:rPr>
              <a:t>采用黄光的光刻室</a:t>
            </a:r>
            <a:endParaRPr lang="zh-CN" altLang="en-US" sz="2000" b="1" dirty="0">
              <a:solidFill>
                <a:srgbClr val="000000"/>
              </a:solidFill>
            </a:endParaRPr>
          </a:p>
        </p:txBody>
      </p:sp>
      <p:sp>
        <p:nvSpPr>
          <p:cNvPr id="10" name="Text Box 5"/>
          <p:cNvSpPr txBox="1">
            <a:spLocks noChangeArrowheads="1"/>
          </p:cNvSpPr>
          <p:nvPr/>
        </p:nvSpPr>
        <p:spPr bwMode="auto">
          <a:xfrm>
            <a:off x="1763688" y="6453336"/>
            <a:ext cx="2746648" cy="400110"/>
          </a:xfrm>
          <a:prstGeom prst="rect">
            <a:avLst/>
          </a:prstGeom>
          <a:noFill/>
          <a:ln w="9525">
            <a:noFill/>
            <a:miter lim="800000"/>
            <a:headEnd/>
            <a:tailEnd/>
          </a:ln>
        </p:spPr>
        <p:txBody>
          <a:bodyPr wrap="square">
            <a:spAutoFit/>
          </a:bodyPr>
          <a:lstStyle/>
          <a:p>
            <a:pPr>
              <a:spcBef>
                <a:spcPct val="50000"/>
              </a:spcBef>
            </a:pPr>
            <a:r>
              <a:rPr lang="zh-CN" altLang="en-US" sz="2000" b="1" dirty="0" smtClean="0">
                <a:solidFill>
                  <a:srgbClr val="000000"/>
                </a:solidFill>
              </a:rPr>
              <a:t>昂贵的光刻机</a:t>
            </a:r>
            <a:endParaRPr lang="zh-CN" altLang="en-US" sz="2000" b="1" dirty="0">
              <a:solidFill>
                <a:srgbClr val="000000"/>
              </a:solidFill>
            </a:endParaRPr>
          </a:p>
        </p:txBody>
      </p:sp>
      <p:sp>
        <p:nvSpPr>
          <p:cNvPr id="11" name="Rectangle 3"/>
          <p:cNvSpPr txBox="1">
            <a:spLocks noChangeArrowheads="1"/>
          </p:cNvSpPr>
          <p:nvPr/>
        </p:nvSpPr>
        <p:spPr bwMode="auto">
          <a:xfrm>
            <a:off x="1043608" y="2204864"/>
            <a:ext cx="4536504"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defRPr/>
            </a:pPr>
            <a:r>
              <a:rPr kumimoji="0" lang="zh-CN" altLang="en-US"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l"/>
              <a:tabLst/>
              <a:defRPr/>
            </a:pPr>
            <a:r>
              <a:rPr kumimoji="0" lang="zh-CN" altLang="en-US"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光刻机</a:t>
            </a:r>
            <a:r>
              <a:rPr kumimoji="0" lang="en-US" altLang="zh-CN"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r>
              <a:rPr kumimoji="0" lang="zh-CN" altLang="en-US"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产量为其成本的</a:t>
            </a:r>
            <a:r>
              <a:rPr kumimoji="0" lang="en-US" altLang="zh-CN"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6</a:t>
            </a:r>
            <a:r>
              <a:rPr kumimoji="0" lang="zh-CN" altLang="en-US"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倍才有利润：</a:t>
            </a:r>
            <a:r>
              <a:rPr kumimoji="0" lang="en-US" altLang="zh-CN"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Intel</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l"/>
              <a:tabLst/>
              <a:defRPr/>
            </a:pPr>
            <a:r>
              <a:rPr kumimoji="0" lang="zh-CN" altLang="en-US"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掩膜版：</a:t>
            </a:r>
            <a:r>
              <a:rPr kumimoji="0" lang="en-US" altLang="zh-CN"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$1million</a:t>
            </a:r>
            <a:endParaRPr kumimoji="0" lang="zh-CN" altLang="en-US"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342900" indent="-342900" algn="l">
              <a:spcBef>
                <a:spcPct val="20000"/>
              </a:spcBef>
              <a:buClr>
                <a:schemeClr val="tx1"/>
              </a:buClr>
              <a:buSzPct val="75000"/>
              <a:buFont typeface="Wingdings" pitchFamily="2" charset="2"/>
              <a:buChar char="l"/>
            </a:pPr>
            <a:r>
              <a:rPr kumimoji="0" lang="zh-CN" altLang="en-US" sz="2000" b="1" kern="0" dirty="0" smtClean="0">
                <a:solidFill>
                  <a:srgbClr val="000000"/>
                </a:solidFill>
                <a:latin typeface="微软雅黑" pitchFamily="34" charset="-122"/>
                <a:ea typeface="微软雅黑" pitchFamily="34" charset="-122"/>
              </a:rPr>
              <a:t>光刻区洁净度要求最高、灯光昏黄</a:t>
            </a:r>
          </a:p>
        </p:txBody>
      </p:sp>
      <p:sp>
        <p:nvSpPr>
          <p:cNvPr id="12" name="矩形 11"/>
          <p:cNvSpPr/>
          <p:nvPr/>
        </p:nvSpPr>
        <p:spPr>
          <a:xfrm>
            <a:off x="971600" y="1700808"/>
            <a:ext cx="6581154" cy="461665"/>
          </a:xfrm>
          <a:prstGeom prst="rect">
            <a:avLst/>
          </a:prstGeom>
        </p:spPr>
        <p:txBody>
          <a:bodyPr wrap="square">
            <a:spAutoFit/>
          </a:bodyPr>
          <a:lstStyle/>
          <a:p>
            <a:r>
              <a:rPr lang="zh-CN" altLang="en-US" sz="2400" b="1" dirty="0" smtClean="0">
                <a:solidFill>
                  <a:schemeClr val="tx1"/>
                </a:solidFill>
                <a:latin typeface="微软雅黑" pitchFamily="34" charset="-122"/>
                <a:ea typeface="微软雅黑" pitchFamily="34" charset="-122"/>
              </a:rPr>
              <a:t>占总工艺费用的</a:t>
            </a:r>
            <a:r>
              <a:rPr lang="en-US" altLang="zh-CN" sz="2400" b="1" dirty="0" smtClean="0">
                <a:solidFill>
                  <a:schemeClr val="tx1"/>
                </a:solidFill>
                <a:latin typeface="微软雅黑" pitchFamily="34" charset="-122"/>
                <a:ea typeface="微软雅黑" pitchFamily="34" charset="-122"/>
              </a:rPr>
              <a:t>30</a:t>
            </a:r>
            <a:r>
              <a:rPr lang="zh-CN" altLang="en-US" sz="2400" b="1" dirty="0" smtClean="0">
                <a:solidFill>
                  <a:schemeClr val="tx1"/>
                </a:solidFill>
                <a:latin typeface="微软雅黑" pitchFamily="34" charset="-122"/>
                <a:ea typeface="微软雅黑" pitchFamily="34" charset="-122"/>
              </a:rPr>
              <a:t>％，总工艺时间的</a:t>
            </a:r>
            <a:r>
              <a:rPr lang="en-US" altLang="zh-TW" sz="2400" b="1" dirty="0" smtClean="0">
                <a:solidFill>
                  <a:schemeClr val="tx1"/>
                </a:solidFill>
                <a:latin typeface="微软雅黑" pitchFamily="34" charset="-122"/>
                <a:ea typeface="微软雅黑" pitchFamily="34" charset="-122"/>
              </a:rPr>
              <a:t>40 </a:t>
            </a:r>
            <a:r>
              <a:rPr lang="zh-CN" altLang="en-US" sz="2400" b="1" dirty="0" smtClean="0">
                <a:solidFill>
                  <a:schemeClr val="tx1"/>
                </a:solidFill>
                <a:latin typeface="微软雅黑" pitchFamily="34" charset="-122"/>
                <a:ea typeface="微软雅黑" pitchFamily="34" charset="-122"/>
              </a:rPr>
              <a:t>～</a:t>
            </a:r>
            <a:r>
              <a:rPr lang="en-US" altLang="zh-TW" sz="2400" b="1" dirty="0" smtClean="0">
                <a:solidFill>
                  <a:schemeClr val="tx1"/>
                </a:solidFill>
                <a:latin typeface="微软雅黑" pitchFamily="34" charset="-122"/>
                <a:ea typeface="微软雅黑" pitchFamily="34" charset="-122"/>
              </a:rPr>
              <a:t>50% </a:t>
            </a:r>
            <a:endParaRPr lang="zh-CN" altLang="en-US" sz="2400" b="1" dirty="0" smtClean="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55576" y="1772816"/>
            <a:ext cx="7056784" cy="1296144"/>
          </a:xfrm>
        </p:spPr>
        <p:txBody>
          <a:bodyPr/>
          <a:lstStyle/>
          <a:p>
            <a:pPr>
              <a:lnSpc>
                <a:spcPct val="150000"/>
              </a:lnSpc>
            </a:pPr>
            <a:r>
              <a:rPr lang="zh-CN" altLang="en-US" sz="2000" b="0" dirty="0" smtClean="0">
                <a:solidFill>
                  <a:srgbClr val="000000"/>
                </a:solidFill>
                <a:latin typeface="微软雅黑" pitchFamily="34" charset="-122"/>
                <a:ea typeface="微软雅黑" pitchFamily="34" charset="-122"/>
                <a:cs typeface="+mn-cs"/>
              </a:rPr>
              <a:t>掩膜版的费用呈指数式增长</a:t>
            </a:r>
            <a:r>
              <a:rPr lang="en-US" altLang="zh-CN" sz="2000" b="0" dirty="0" smtClean="0">
                <a:solidFill>
                  <a:srgbClr val="000000"/>
                </a:solidFill>
                <a:latin typeface="微软雅黑" pitchFamily="34" charset="-122"/>
                <a:ea typeface="微软雅黑" pitchFamily="34" charset="-122"/>
                <a:cs typeface="+mn-cs"/>
              </a:rPr>
              <a:t/>
            </a:r>
            <a:br>
              <a:rPr lang="en-US" altLang="zh-CN" sz="2000" b="0" dirty="0" smtClean="0">
                <a:solidFill>
                  <a:srgbClr val="000000"/>
                </a:solidFill>
                <a:latin typeface="微软雅黑" pitchFamily="34" charset="-122"/>
                <a:ea typeface="微软雅黑" pitchFamily="34" charset="-122"/>
                <a:cs typeface="+mn-cs"/>
              </a:rPr>
            </a:br>
            <a:r>
              <a:rPr lang="en-US" altLang="zh-CN" sz="2000" b="0" dirty="0" smtClean="0">
                <a:solidFill>
                  <a:srgbClr val="000000"/>
                </a:solidFill>
                <a:latin typeface="微软雅黑" pitchFamily="34" charset="-122"/>
                <a:ea typeface="微软雅黑" pitchFamily="34" charset="-122"/>
                <a:cs typeface="+mn-cs"/>
              </a:rPr>
              <a:t>Mask </a:t>
            </a:r>
            <a:r>
              <a:rPr lang="zh-CN" altLang="en-US" sz="2000" b="0" dirty="0" smtClean="0">
                <a:solidFill>
                  <a:srgbClr val="000000"/>
                </a:solidFill>
                <a:latin typeface="微软雅黑" pitchFamily="34" charset="-122"/>
                <a:ea typeface="微软雅黑" pitchFamily="34" charset="-122"/>
                <a:cs typeface="+mn-cs"/>
              </a:rPr>
              <a:t>自</a:t>
            </a:r>
            <a:r>
              <a:rPr lang="en-US" altLang="zh-CN" sz="2000" b="0" dirty="0" smtClean="0">
                <a:solidFill>
                  <a:srgbClr val="000000"/>
                </a:solidFill>
                <a:latin typeface="微软雅黑" pitchFamily="34" charset="-122"/>
                <a:ea typeface="微软雅黑" pitchFamily="34" charset="-122"/>
                <a:cs typeface="+mn-cs"/>
              </a:rPr>
              <a:t>1995</a:t>
            </a:r>
            <a:r>
              <a:rPr lang="zh-CN" altLang="en-US" sz="2000" b="0" dirty="0" smtClean="0">
                <a:solidFill>
                  <a:srgbClr val="000000"/>
                </a:solidFill>
                <a:latin typeface="微软雅黑" pitchFamily="34" charset="-122"/>
                <a:ea typeface="微软雅黑" pitchFamily="34" charset="-122"/>
                <a:cs typeface="+mn-cs"/>
              </a:rPr>
              <a:t>年开始成为关键技术，可以实现亚波长光刻，如</a:t>
            </a:r>
            <a:r>
              <a:rPr lang="en-US" altLang="zh-CN" sz="2000" b="0" dirty="0" smtClean="0">
                <a:solidFill>
                  <a:srgbClr val="000000"/>
                </a:solidFill>
                <a:latin typeface="微软雅黑" pitchFamily="34" charset="-122"/>
                <a:ea typeface="微软雅黑" pitchFamily="34" charset="-122"/>
                <a:cs typeface="+mn-cs"/>
              </a:rPr>
              <a:t>248nm</a:t>
            </a:r>
            <a:r>
              <a:rPr lang="zh-CN" altLang="en-US" sz="2000" b="0" dirty="0" smtClean="0">
                <a:solidFill>
                  <a:srgbClr val="000000"/>
                </a:solidFill>
                <a:latin typeface="微软雅黑" pitchFamily="34" charset="-122"/>
                <a:ea typeface="微软雅黑" pitchFamily="34" charset="-122"/>
                <a:cs typeface="+mn-cs"/>
              </a:rPr>
              <a:t>的光源用于</a:t>
            </a:r>
            <a:r>
              <a:rPr lang="en-US" altLang="zh-CN" sz="2000" b="0" dirty="0" smtClean="0">
                <a:solidFill>
                  <a:srgbClr val="000000"/>
                </a:solidFill>
                <a:latin typeface="微软雅黑" pitchFamily="34" charset="-122"/>
                <a:ea typeface="微软雅黑" pitchFamily="34" charset="-122"/>
                <a:cs typeface="+mn-cs"/>
              </a:rPr>
              <a:t>130nm</a:t>
            </a:r>
            <a:r>
              <a:rPr lang="zh-CN" altLang="en-US" sz="2000" b="0" dirty="0" smtClean="0">
                <a:solidFill>
                  <a:srgbClr val="000000"/>
                </a:solidFill>
                <a:latin typeface="微软雅黑" pitchFamily="34" charset="-122"/>
                <a:ea typeface="微软雅黑" pitchFamily="34" charset="-122"/>
                <a:cs typeface="+mn-cs"/>
              </a:rPr>
              <a:t>技术</a:t>
            </a:r>
            <a:endParaRPr lang="en-US" altLang="zh-CN" sz="2000" b="0" dirty="0" smtClean="0">
              <a:solidFill>
                <a:srgbClr val="000000"/>
              </a:solidFill>
              <a:latin typeface="微软雅黑" pitchFamily="34" charset="-122"/>
              <a:ea typeface="微软雅黑" pitchFamily="34" charset="-122"/>
              <a:cs typeface="+mn-cs"/>
            </a:endParaRPr>
          </a:p>
        </p:txBody>
      </p:sp>
      <p:pic>
        <p:nvPicPr>
          <p:cNvPr id="44035" name="Picture 4" descr="mask cost"/>
          <p:cNvPicPr>
            <a:picLocks noChangeAspect="1" noChangeArrowheads="1"/>
          </p:cNvPicPr>
          <p:nvPr/>
        </p:nvPicPr>
        <p:blipFill>
          <a:blip r:embed="rId3" cstate="print"/>
          <a:srcRect/>
          <a:stretch>
            <a:fillRect/>
          </a:stretch>
        </p:blipFill>
        <p:spPr bwMode="auto">
          <a:xfrm>
            <a:off x="2123728" y="2996952"/>
            <a:ext cx="5328960" cy="3384376"/>
          </a:xfrm>
          <a:prstGeom prst="rect">
            <a:avLst/>
          </a:prstGeom>
          <a:noFill/>
          <a:ln w="9525">
            <a:noFill/>
            <a:miter lim="800000"/>
            <a:headEnd/>
            <a:tailEnd/>
          </a:ln>
        </p:spPr>
      </p:pic>
      <p:sp>
        <p:nvSpPr>
          <p:cNvPr id="6" name="标题 1"/>
          <p:cNvSpPr txBox="1">
            <a:spLocks/>
          </p:cNvSpPr>
          <p:nvPr/>
        </p:nvSpPr>
        <p:spPr bwMode="auto">
          <a:xfrm>
            <a:off x="755576" y="764704"/>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628800"/>
            <a:ext cx="2304256" cy="576064"/>
          </a:xfrm>
        </p:spPr>
        <p:txBody>
          <a:bodyPr/>
          <a:lstStyle/>
          <a:p>
            <a:r>
              <a:rPr kumimoji="1" lang="en-US" altLang="zh-CN" sz="2800" u="sng" kern="1200" dirty="0" smtClean="0">
                <a:solidFill>
                  <a:srgbClr val="006600"/>
                </a:solidFill>
                <a:latin typeface="微软雅黑" pitchFamily="34" charset="-122"/>
                <a:ea typeface="微软雅黑" pitchFamily="34" charset="-122"/>
                <a:cs typeface="+mn-cs"/>
              </a:rPr>
              <a:t>IC</a:t>
            </a:r>
            <a:r>
              <a:rPr kumimoji="1" lang="zh-CN" altLang="en-US" sz="2800" u="sng" kern="1200" dirty="0" smtClean="0">
                <a:solidFill>
                  <a:srgbClr val="006600"/>
                </a:solidFill>
                <a:latin typeface="微软雅黑" pitchFamily="34" charset="-122"/>
                <a:ea typeface="微软雅黑" pitchFamily="34" charset="-122"/>
                <a:cs typeface="+mn-cs"/>
              </a:rPr>
              <a:t>中的薄膜</a:t>
            </a:r>
            <a:endParaRPr kumimoji="1" lang="zh-CN" altLang="en-US" sz="2800" u="sng" kern="1200" dirty="0">
              <a:solidFill>
                <a:srgbClr val="006600"/>
              </a:solidFill>
              <a:latin typeface="微软雅黑" pitchFamily="34" charset="-122"/>
              <a:ea typeface="微软雅黑" pitchFamily="34" charset="-122"/>
              <a:cs typeface="+mn-cs"/>
            </a:endParaRPr>
          </a:p>
        </p:txBody>
      </p:sp>
      <p:sp>
        <p:nvSpPr>
          <p:cNvPr id="4" name="Freeform 1026"/>
          <p:cNvSpPr>
            <a:spLocks/>
          </p:cNvSpPr>
          <p:nvPr/>
        </p:nvSpPr>
        <p:spPr bwMode="auto">
          <a:xfrm>
            <a:off x="3096320" y="2366218"/>
            <a:ext cx="4622800" cy="1143000"/>
          </a:xfrm>
          <a:custGeom>
            <a:avLst/>
            <a:gdLst>
              <a:gd name="T0" fmla="*/ 0 w 2912"/>
              <a:gd name="T1" fmla="*/ 237 h 646"/>
              <a:gd name="T2" fmla="*/ 30 w 2912"/>
              <a:gd name="T3" fmla="*/ 0 h 646"/>
              <a:gd name="T4" fmla="*/ 460 w 2912"/>
              <a:gd name="T5" fmla="*/ 0 h 646"/>
              <a:gd name="T6" fmla="*/ 504 w 2912"/>
              <a:gd name="T7" fmla="*/ 489 h 646"/>
              <a:gd name="T8" fmla="*/ 837 w 2912"/>
              <a:gd name="T9" fmla="*/ 489 h 646"/>
              <a:gd name="T10" fmla="*/ 919 w 2912"/>
              <a:gd name="T11" fmla="*/ 0 h 646"/>
              <a:gd name="T12" fmla="*/ 1600 w 2912"/>
              <a:gd name="T13" fmla="*/ 0 h 646"/>
              <a:gd name="T14" fmla="*/ 1674 w 2912"/>
              <a:gd name="T15" fmla="*/ 504 h 646"/>
              <a:gd name="T16" fmla="*/ 2045 w 2912"/>
              <a:gd name="T17" fmla="*/ 504 h 646"/>
              <a:gd name="T18" fmla="*/ 2141 w 2912"/>
              <a:gd name="T19" fmla="*/ 89 h 646"/>
              <a:gd name="T20" fmla="*/ 2156 w 2912"/>
              <a:gd name="T21" fmla="*/ 7 h 646"/>
              <a:gd name="T22" fmla="*/ 2763 w 2912"/>
              <a:gd name="T23" fmla="*/ 7 h 646"/>
              <a:gd name="T24" fmla="*/ 2867 w 2912"/>
              <a:gd name="T25" fmla="*/ 489 h 646"/>
              <a:gd name="T26" fmla="*/ 2911 w 2912"/>
              <a:gd name="T27" fmla="*/ 489 h 646"/>
              <a:gd name="T28" fmla="*/ 2912 w 2912"/>
              <a:gd name="T29" fmla="*/ 646 h 646"/>
              <a:gd name="T30" fmla="*/ 312 w 2912"/>
              <a:gd name="T31" fmla="*/ 646 h 646"/>
              <a:gd name="T32" fmla="*/ 266 w 2912"/>
              <a:gd name="T33" fmla="*/ 231 h 646"/>
              <a:gd name="T34" fmla="*/ 7 w 2912"/>
              <a:gd name="T35" fmla="*/ 223 h 646"/>
              <a:gd name="T36" fmla="*/ 0 w 2912"/>
              <a:gd name="T37" fmla="*/ 237 h 6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12"/>
              <a:gd name="T58" fmla="*/ 0 h 646"/>
              <a:gd name="T59" fmla="*/ 2912 w 2912"/>
              <a:gd name="T60" fmla="*/ 646 h 6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12" h="646">
                <a:moveTo>
                  <a:pt x="0" y="237"/>
                </a:moveTo>
                <a:lnTo>
                  <a:pt x="30" y="0"/>
                </a:lnTo>
                <a:lnTo>
                  <a:pt x="460" y="0"/>
                </a:lnTo>
                <a:lnTo>
                  <a:pt x="504" y="489"/>
                </a:lnTo>
                <a:lnTo>
                  <a:pt x="837" y="489"/>
                </a:lnTo>
                <a:lnTo>
                  <a:pt x="919" y="0"/>
                </a:lnTo>
                <a:lnTo>
                  <a:pt x="1600" y="0"/>
                </a:lnTo>
                <a:lnTo>
                  <a:pt x="1674" y="504"/>
                </a:lnTo>
                <a:lnTo>
                  <a:pt x="2045" y="504"/>
                </a:lnTo>
                <a:lnTo>
                  <a:pt x="2141" y="89"/>
                </a:lnTo>
                <a:lnTo>
                  <a:pt x="2156" y="7"/>
                </a:lnTo>
                <a:lnTo>
                  <a:pt x="2763" y="7"/>
                </a:lnTo>
                <a:lnTo>
                  <a:pt x="2867" y="489"/>
                </a:lnTo>
                <a:lnTo>
                  <a:pt x="2911" y="489"/>
                </a:lnTo>
                <a:lnTo>
                  <a:pt x="2912" y="646"/>
                </a:lnTo>
                <a:lnTo>
                  <a:pt x="312" y="646"/>
                </a:lnTo>
                <a:lnTo>
                  <a:pt x="266" y="231"/>
                </a:lnTo>
                <a:lnTo>
                  <a:pt x="7" y="223"/>
                </a:lnTo>
                <a:lnTo>
                  <a:pt x="0" y="237"/>
                </a:lnTo>
                <a:close/>
              </a:path>
            </a:pathLst>
          </a:custGeom>
          <a:solidFill>
            <a:srgbClr val="FFCCFF"/>
          </a:solidFill>
          <a:ln w="9525">
            <a:solidFill>
              <a:schemeClr val="tx1"/>
            </a:solidFill>
            <a:round/>
            <a:headEnd/>
            <a:tailEnd/>
          </a:ln>
        </p:spPr>
        <p:txBody>
          <a:bodyPr wrap="none" anchor="ctr"/>
          <a:lstStyle/>
          <a:p>
            <a:endParaRPr lang="zh-CN" altLang="en-US">
              <a:solidFill>
                <a:schemeClr val="tx1"/>
              </a:solidFill>
            </a:endParaRPr>
          </a:p>
        </p:txBody>
      </p:sp>
      <p:sp>
        <p:nvSpPr>
          <p:cNvPr id="5" name="Freeform 1027"/>
          <p:cNvSpPr>
            <a:spLocks/>
          </p:cNvSpPr>
          <p:nvPr/>
        </p:nvSpPr>
        <p:spPr bwMode="auto">
          <a:xfrm>
            <a:off x="3078858" y="2729755"/>
            <a:ext cx="4640262" cy="855663"/>
          </a:xfrm>
          <a:custGeom>
            <a:avLst/>
            <a:gdLst>
              <a:gd name="T0" fmla="*/ 0 w 2923"/>
              <a:gd name="T1" fmla="*/ 181 h 539"/>
              <a:gd name="T2" fmla="*/ 22 w 2923"/>
              <a:gd name="T3" fmla="*/ 1 h 539"/>
              <a:gd name="T4" fmla="*/ 382 w 2923"/>
              <a:gd name="T5" fmla="*/ 0 h 539"/>
              <a:gd name="T6" fmla="*/ 427 w 2923"/>
              <a:gd name="T7" fmla="*/ 443 h 539"/>
              <a:gd name="T8" fmla="*/ 907 w 2923"/>
              <a:gd name="T9" fmla="*/ 443 h 539"/>
              <a:gd name="T10" fmla="*/ 1003 w 2923"/>
              <a:gd name="T11" fmla="*/ 11 h 539"/>
              <a:gd name="T12" fmla="*/ 1531 w 2923"/>
              <a:gd name="T13" fmla="*/ 11 h 539"/>
              <a:gd name="T14" fmla="*/ 1611 w 2923"/>
              <a:gd name="T15" fmla="*/ 445 h 539"/>
              <a:gd name="T16" fmla="*/ 2115 w 2923"/>
              <a:gd name="T17" fmla="*/ 448 h 539"/>
              <a:gd name="T18" fmla="*/ 2203 w 2923"/>
              <a:gd name="T19" fmla="*/ 59 h 539"/>
              <a:gd name="T20" fmla="*/ 2226 w 2923"/>
              <a:gd name="T21" fmla="*/ 8 h 539"/>
              <a:gd name="T22" fmla="*/ 2731 w 2923"/>
              <a:gd name="T23" fmla="*/ 11 h 539"/>
              <a:gd name="T24" fmla="*/ 2827 w 2923"/>
              <a:gd name="T25" fmla="*/ 443 h 539"/>
              <a:gd name="T26" fmla="*/ 2923 w 2923"/>
              <a:gd name="T27" fmla="*/ 443 h 539"/>
              <a:gd name="T28" fmla="*/ 2923 w 2923"/>
              <a:gd name="T29" fmla="*/ 539 h 539"/>
              <a:gd name="T30" fmla="*/ 331 w 2923"/>
              <a:gd name="T31" fmla="*/ 539 h 539"/>
              <a:gd name="T32" fmla="*/ 285 w 2923"/>
              <a:gd name="T33" fmla="*/ 186 h 539"/>
              <a:gd name="T34" fmla="*/ 11 w 2923"/>
              <a:gd name="T35" fmla="*/ 178 h 539"/>
              <a:gd name="T36" fmla="*/ 0 w 2923"/>
              <a:gd name="T37" fmla="*/ 181 h 5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23"/>
              <a:gd name="T58" fmla="*/ 0 h 539"/>
              <a:gd name="T59" fmla="*/ 2923 w 2923"/>
              <a:gd name="T60" fmla="*/ 539 h 5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23" h="539">
                <a:moveTo>
                  <a:pt x="0" y="181"/>
                </a:moveTo>
                <a:lnTo>
                  <a:pt x="22" y="1"/>
                </a:lnTo>
                <a:lnTo>
                  <a:pt x="382" y="0"/>
                </a:lnTo>
                <a:lnTo>
                  <a:pt x="427" y="443"/>
                </a:lnTo>
                <a:lnTo>
                  <a:pt x="907" y="443"/>
                </a:lnTo>
                <a:lnTo>
                  <a:pt x="1003" y="11"/>
                </a:lnTo>
                <a:lnTo>
                  <a:pt x="1531" y="11"/>
                </a:lnTo>
                <a:lnTo>
                  <a:pt x="1611" y="445"/>
                </a:lnTo>
                <a:lnTo>
                  <a:pt x="2115" y="448"/>
                </a:lnTo>
                <a:lnTo>
                  <a:pt x="2203" y="59"/>
                </a:lnTo>
                <a:lnTo>
                  <a:pt x="2226" y="8"/>
                </a:lnTo>
                <a:lnTo>
                  <a:pt x="2731" y="11"/>
                </a:lnTo>
                <a:lnTo>
                  <a:pt x="2827" y="443"/>
                </a:lnTo>
                <a:lnTo>
                  <a:pt x="2923" y="443"/>
                </a:lnTo>
                <a:lnTo>
                  <a:pt x="2923" y="539"/>
                </a:lnTo>
                <a:lnTo>
                  <a:pt x="331" y="539"/>
                </a:lnTo>
                <a:lnTo>
                  <a:pt x="285" y="186"/>
                </a:lnTo>
                <a:lnTo>
                  <a:pt x="11" y="178"/>
                </a:lnTo>
                <a:lnTo>
                  <a:pt x="0" y="181"/>
                </a:lnTo>
                <a:close/>
              </a:path>
            </a:pathLst>
          </a:custGeom>
          <a:solidFill>
            <a:srgbClr val="DDDDDD"/>
          </a:solidFill>
          <a:ln w="9525">
            <a:solidFill>
              <a:schemeClr val="tx1"/>
            </a:solidFill>
            <a:round/>
            <a:headEnd/>
            <a:tailEnd/>
          </a:ln>
        </p:spPr>
        <p:txBody>
          <a:bodyPr wrap="none" anchor="ctr"/>
          <a:lstStyle/>
          <a:p>
            <a:endParaRPr lang="zh-CN" altLang="en-US">
              <a:solidFill>
                <a:schemeClr val="tx1"/>
              </a:solidFill>
            </a:endParaRPr>
          </a:p>
        </p:txBody>
      </p:sp>
      <p:sp>
        <p:nvSpPr>
          <p:cNvPr id="6" name="Freeform 1028"/>
          <p:cNvSpPr>
            <a:spLocks/>
          </p:cNvSpPr>
          <p:nvPr/>
        </p:nvSpPr>
        <p:spPr bwMode="auto">
          <a:xfrm>
            <a:off x="3878958" y="5449143"/>
            <a:ext cx="801687" cy="57150"/>
          </a:xfrm>
          <a:custGeom>
            <a:avLst/>
            <a:gdLst>
              <a:gd name="T0" fmla="*/ 12 w 1008"/>
              <a:gd name="T1" fmla="*/ 0 h 72"/>
              <a:gd name="T2" fmla="*/ 7 w 1008"/>
              <a:gd name="T3" fmla="*/ 1 h 72"/>
              <a:gd name="T4" fmla="*/ 4 w 1008"/>
              <a:gd name="T5" fmla="*/ 4 h 72"/>
              <a:gd name="T6" fmla="*/ 1 w 1008"/>
              <a:gd name="T7" fmla="*/ 7 h 72"/>
              <a:gd name="T8" fmla="*/ 0 w 1008"/>
              <a:gd name="T9" fmla="*/ 12 h 72"/>
              <a:gd name="T10" fmla="*/ 0 w 1008"/>
              <a:gd name="T11" fmla="*/ 60 h 72"/>
              <a:gd name="T12" fmla="*/ 1 w 1008"/>
              <a:gd name="T13" fmla="*/ 64 h 72"/>
              <a:gd name="T14" fmla="*/ 4 w 1008"/>
              <a:gd name="T15" fmla="*/ 69 h 72"/>
              <a:gd name="T16" fmla="*/ 7 w 1008"/>
              <a:gd name="T17" fmla="*/ 70 h 72"/>
              <a:gd name="T18" fmla="*/ 12 w 1008"/>
              <a:gd name="T19" fmla="*/ 72 h 72"/>
              <a:gd name="T20" fmla="*/ 996 w 1008"/>
              <a:gd name="T21" fmla="*/ 72 h 72"/>
              <a:gd name="T22" fmla="*/ 1001 w 1008"/>
              <a:gd name="T23" fmla="*/ 70 h 72"/>
              <a:gd name="T24" fmla="*/ 1005 w 1008"/>
              <a:gd name="T25" fmla="*/ 69 h 72"/>
              <a:gd name="T26" fmla="*/ 1007 w 1008"/>
              <a:gd name="T27" fmla="*/ 64 h 72"/>
              <a:gd name="T28" fmla="*/ 1008 w 1008"/>
              <a:gd name="T29" fmla="*/ 60 h 72"/>
              <a:gd name="T30" fmla="*/ 1008 w 1008"/>
              <a:gd name="T31" fmla="*/ 12 h 72"/>
              <a:gd name="T32" fmla="*/ 1007 w 1008"/>
              <a:gd name="T33" fmla="*/ 7 h 72"/>
              <a:gd name="T34" fmla="*/ 1005 w 1008"/>
              <a:gd name="T35" fmla="*/ 4 h 72"/>
              <a:gd name="T36" fmla="*/ 1001 w 1008"/>
              <a:gd name="T37" fmla="*/ 1 h 72"/>
              <a:gd name="T38" fmla="*/ 996 w 1008"/>
              <a:gd name="T39" fmla="*/ 0 h 72"/>
              <a:gd name="T40" fmla="*/ 12 w 1008"/>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8"/>
              <a:gd name="T64" fmla="*/ 0 h 72"/>
              <a:gd name="T65" fmla="*/ 1008 w 1008"/>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8" h="72">
                <a:moveTo>
                  <a:pt x="12" y="0"/>
                </a:moveTo>
                <a:lnTo>
                  <a:pt x="7" y="1"/>
                </a:lnTo>
                <a:lnTo>
                  <a:pt x="4" y="4"/>
                </a:lnTo>
                <a:lnTo>
                  <a:pt x="1" y="7"/>
                </a:lnTo>
                <a:lnTo>
                  <a:pt x="0" y="12"/>
                </a:lnTo>
                <a:lnTo>
                  <a:pt x="0" y="60"/>
                </a:lnTo>
                <a:lnTo>
                  <a:pt x="1" y="64"/>
                </a:lnTo>
                <a:lnTo>
                  <a:pt x="4" y="69"/>
                </a:lnTo>
                <a:lnTo>
                  <a:pt x="7" y="70"/>
                </a:lnTo>
                <a:lnTo>
                  <a:pt x="12" y="72"/>
                </a:lnTo>
                <a:lnTo>
                  <a:pt x="996" y="72"/>
                </a:lnTo>
                <a:lnTo>
                  <a:pt x="1001" y="70"/>
                </a:lnTo>
                <a:lnTo>
                  <a:pt x="1005" y="69"/>
                </a:lnTo>
                <a:lnTo>
                  <a:pt x="1007" y="64"/>
                </a:lnTo>
                <a:lnTo>
                  <a:pt x="1008" y="60"/>
                </a:lnTo>
                <a:lnTo>
                  <a:pt x="1008" y="12"/>
                </a:lnTo>
                <a:lnTo>
                  <a:pt x="1007" y="7"/>
                </a:lnTo>
                <a:lnTo>
                  <a:pt x="1005" y="4"/>
                </a:lnTo>
                <a:lnTo>
                  <a:pt x="1001" y="1"/>
                </a:lnTo>
                <a:lnTo>
                  <a:pt x="996" y="0"/>
                </a:lnTo>
                <a:lnTo>
                  <a:pt x="12" y="0"/>
                </a:lnTo>
                <a:close/>
              </a:path>
            </a:pathLst>
          </a:custGeom>
          <a:solidFill>
            <a:srgbClr val="00FF00"/>
          </a:solidFill>
          <a:ln w="9525">
            <a:noFill/>
            <a:round/>
            <a:headEnd/>
            <a:tailEnd/>
          </a:ln>
        </p:spPr>
        <p:txBody>
          <a:bodyPr/>
          <a:lstStyle/>
          <a:p>
            <a:endParaRPr lang="zh-CN" altLang="en-US">
              <a:solidFill>
                <a:schemeClr val="tx1"/>
              </a:solidFill>
            </a:endParaRPr>
          </a:p>
        </p:txBody>
      </p:sp>
      <p:sp>
        <p:nvSpPr>
          <p:cNvPr id="7" name="Freeform 1029"/>
          <p:cNvSpPr>
            <a:spLocks/>
          </p:cNvSpPr>
          <p:nvPr/>
        </p:nvSpPr>
        <p:spPr bwMode="auto">
          <a:xfrm>
            <a:off x="2850258" y="5449143"/>
            <a:ext cx="742950" cy="57150"/>
          </a:xfrm>
          <a:custGeom>
            <a:avLst/>
            <a:gdLst>
              <a:gd name="T0" fmla="*/ 12 w 936"/>
              <a:gd name="T1" fmla="*/ 0 h 72"/>
              <a:gd name="T2" fmla="*/ 7 w 936"/>
              <a:gd name="T3" fmla="*/ 1 h 72"/>
              <a:gd name="T4" fmla="*/ 4 w 936"/>
              <a:gd name="T5" fmla="*/ 4 h 72"/>
              <a:gd name="T6" fmla="*/ 1 w 936"/>
              <a:gd name="T7" fmla="*/ 7 h 72"/>
              <a:gd name="T8" fmla="*/ 0 w 936"/>
              <a:gd name="T9" fmla="*/ 12 h 72"/>
              <a:gd name="T10" fmla="*/ 0 w 936"/>
              <a:gd name="T11" fmla="*/ 60 h 72"/>
              <a:gd name="T12" fmla="*/ 1 w 936"/>
              <a:gd name="T13" fmla="*/ 64 h 72"/>
              <a:gd name="T14" fmla="*/ 4 w 936"/>
              <a:gd name="T15" fmla="*/ 69 h 72"/>
              <a:gd name="T16" fmla="*/ 7 w 936"/>
              <a:gd name="T17" fmla="*/ 70 h 72"/>
              <a:gd name="T18" fmla="*/ 12 w 936"/>
              <a:gd name="T19" fmla="*/ 72 h 72"/>
              <a:gd name="T20" fmla="*/ 924 w 936"/>
              <a:gd name="T21" fmla="*/ 72 h 72"/>
              <a:gd name="T22" fmla="*/ 929 w 936"/>
              <a:gd name="T23" fmla="*/ 70 h 72"/>
              <a:gd name="T24" fmla="*/ 933 w 936"/>
              <a:gd name="T25" fmla="*/ 69 h 72"/>
              <a:gd name="T26" fmla="*/ 935 w 936"/>
              <a:gd name="T27" fmla="*/ 64 h 72"/>
              <a:gd name="T28" fmla="*/ 936 w 936"/>
              <a:gd name="T29" fmla="*/ 60 h 72"/>
              <a:gd name="T30" fmla="*/ 936 w 936"/>
              <a:gd name="T31" fmla="*/ 12 h 72"/>
              <a:gd name="T32" fmla="*/ 935 w 936"/>
              <a:gd name="T33" fmla="*/ 7 h 72"/>
              <a:gd name="T34" fmla="*/ 933 w 936"/>
              <a:gd name="T35" fmla="*/ 4 h 72"/>
              <a:gd name="T36" fmla="*/ 929 w 936"/>
              <a:gd name="T37" fmla="*/ 1 h 72"/>
              <a:gd name="T38" fmla="*/ 924 w 936"/>
              <a:gd name="T39" fmla="*/ 0 h 72"/>
              <a:gd name="T40" fmla="*/ 12 w 936"/>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6"/>
              <a:gd name="T64" fmla="*/ 0 h 72"/>
              <a:gd name="T65" fmla="*/ 936 w 936"/>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6" h="72">
                <a:moveTo>
                  <a:pt x="12" y="0"/>
                </a:moveTo>
                <a:lnTo>
                  <a:pt x="7" y="1"/>
                </a:lnTo>
                <a:lnTo>
                  <a:pt x="4" y="4"/>
                </a:lnTo>
                <a:lnTo>
                  <a:pt x="1" y="7"/>
                </a:lnTo>
                <a:lnTo>
                  <a:pt x="0" y="12"/>
                </a:lnTo>
                <a:lnTo>
                  <a:pt x="0" y="60"/>
                </a:lnTo>
                <a:lnTo>
                  <a:pt x="1" y="64"/>
                </a:lnTo>
                <a:lnTo>
                  <a:pt x="4" y="69"/>
                </a:lnTo>
                <a:lnTo>
                  <a:pt x="7" y="70"/>
                </a:lnTo>
                <a:lnTo>
                  <a:pt x="12" y="72"/>
                </a:lnTo>
                <a:lnTo>
                  <a:pt x="924" y="72"/>
                </a:lnTo>
                <a:lnTo>
                  <a:pt x="929" y="70"/>
                </a:lnTo>
                <a:lnTo>
                  <a:pt x="933" y="69"/>
                </a:lnTo>
                <a:lnTo>
                  <a:pt x="935" y="64"/>
                </a:lnTo>
                <a:lnTo>
                  <a:pt x="936" y="60"/>
                </a:lnTo>
                <a:lnTo>
                  <a:pt x="936" y="12"/>
                </a:lnTo>
                <a:lnTo>
                  <a:pt x="935" y="7"/>
                </a:lnTo>
                <a:lnTo>
                  <a:pt x="933" y="4"/>
                </a:lnTo>
                <a:lnTo>
                  <a:pt x="929" y="1"/>
                </a:lnTo>
                <a:lnTo>
                  <a:pt x="924" y="0"/>
                </a:lnTo>
                <a:lnTo>
                  <a:pt x="12" y="0"/>
                </a:lnTo>
                <a:close/>
              </a:path>
            </a:pathLst>
          </a:custGeom>
          <a:solidFill>
            <a:srgbClr val="00FF00"/>
          </a:solidFill>
          <a:ln w="9525">
            <a:noFill/>
            <a:round/>
            <a:headEnd/>
            <a:tailEnd/>
          </a:ln>
        </p:spPr>
        <p:txBody>
          <a:bodyPr/>
          <a:lstStyle/>
          <a:p>
            <a:endParaRPr lang="zh-CN" altLang="en-US">
              <a:solidFill>
                <a:schemeClr val="tx1"/>
              </a:solidFill>
            </a:endParaRPr>
          </a:p>
        </p:txBody>
      </p:sp>
      <p:sp>
        <p:nvSpPr>
          <p:cNvPr id="8" name="Rectangle 1030"/>
          <p:cNvSpPr>
            <a:spLocks noChangeArrowheads="1"/>
          </p:cNvSpPr>
          <p:nvPr/>
        </p:nvSpPr>
        <p:spPr bwMode="auto">
          <a:xfrm>
            <a:off x="4680645" y="2723405"/>
            <a:ext cx="801688" cy="344488"/>
          </a:xfrm>
          <a:prstGeom prst="rect">
            <a:avLst/>
          </a:prstGeom>
          <a:noFill/>
          <a:ln w="9525">
            <a:noFill/>
            <a:miter lim="800000"/>
            <a:headEnd/>
            <a:tailEnd/>
          </a:ln>
        </p:spPr>
        <p:txBody>
          <a:bodyPr/>
          <a:lstStyle/>
          <a:p>
            <a:endParaRPr lang="zh-CN" altLang="en-US">
              <a:solidFill>
                <a:schemeClr val="tx1"/>
              </a:solidFill>
            </a:endParaRPr>
          </a:p>
        </p:txBody>
      </p:sp>
      <p:sp>
        <p:nvSpPr>
          <p:cNvPr id="9" name="Rectangle 1031"/>
          <p:cNvSpPr>
            <a:spLocks noChangeArrowheads="1"/>
          </p:cNvSpPr>
          <p:nvPr/>
        </p:nvSpPr>
        <p:spPr bwMode="auto">
          <a:xfrm>
            <a:off x="4748908" y="2747218"/>
            <a:ext cx="584200" cy="274637"/>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Oxide</a:t>
            </a:r>
            <a:endParaRPr lang="en-US" altLang="zh-TW" sz="1800">
              <a:solidFill>
                <a:schemeClr val="tx1"/>
              </a:solidFill>
              <a:ea typeface="PMingLiU" pitchFamily="18" charset="-120"/>
            </a:endParaRPr>
          </a:p>
        </p:txBody>
      </p:sp>
      <p:sp>
        <p:nvSpPr>
          <p:cNvPr id="10" name="Rectangle 1032"/>
          <p:cNvSpPr>
            <a:spLocks noChangeArrowheads="1"/>
          </p:cNvSpPr>
          <p:nvPr/>
        </p:nvSpPr>
        <p:spPr bwMode="auto">
          <a:xfrm>
            <a:off x="4566345" y="2437655"/>
            <a:ext cx="973138" cy="342900"/>
          </a:xfrm>
          <a:prstGeom prst="rect">
            <a:avLst/>
          </a:prstGeom>
          <a:noFill/>
          <a:ln w="9525">
            <a:noFill/>
            <a:miter lim="800000"/>
            <a:headEnd/>
            <a:tailEnd/>
          </a:ln>
        </p:spPr>
        <p:txBody>
          <a:bodyPr/>
          <a:lstStyle/>
          <a:p>
            <a:endParaRPr lang="zh-CN" altLang="en-US">
              <a:solidFill>
                <a:schemeClr val="tx1"/>
              </a:solidFill>
            </a:endParaRPr>
          </a:p>
        </p:txBody>
      </p:sp>
      <p:sp>
        <p:nvSpPr>
          <p:cNvPr id="11" name="Rectangle 1033"/>
          <p:cNvSpPr>
            <a:spLocks noChangeArrowheads="1"/>
          </p:cNvSpPr>
          <p:nvPr/>
        </p:nvSpPr>
        <p:spPr bwMode="auto">
          <a:xfrm>
            <a:off x="4634608" y="2482105"/>
            <a:ext cx="698500" cy="274638"/>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Nitride</a:t>
            </a:r>
            <a:endParaRPr lang="en-US" altLang="zh-TW" sz="1800">
              <a:solidFill>
                <a:schemeClr val="tx1"/>
              </a:solidFill>
              <a:ea typeface="PMingLiU" pitchFamily="18" charset="-120"/>
            </a:endParaRPr>
          </a:p>
        </p:txBody>
      </p:sp>
      <p:sp>
        <p:nvSpPr>
          <p:cNvPr id="12" name="Rectangle 1034"/>
          <p:cNvSpPr>
            <a:spLocks noChangeArrowheads="1"/>
          </p:cNvSpPr>
          <p:nvPr/>
        </p:nvSpPr>
        <p:spPr bwMode="auto">
          <a:xfrm>
            <a:off x="1699320" y="3585418"/>
            <a:ext cx="6019800" cy="1123950"/>
          </a:xfrm>
          <a:prstGeom prst="rect">
            <a:avLst/>
          </a:prstGeom>
          <a:solidFill>
            <a:srgbClr val="DDDDDD"/>
          </a:solidFill>
          <a:ln w="9525">
            <a:solidFill>
              <a:schemeClr val="tx1"/>
            </a:solidFill>
            <a:miter lim="800000"/>
            <a:headEnd/>
            <a:tailEnd/>
          </a:ln>
        </p:spPr>
        <p:txBody>
          <a:bodyPr/>
          <a:lstStyle/>
          <a:p>
            <a:endParaRPr lang="zh-CN" altLang="en-US">
              <a:solidFill>
                <a:schemeClr val="tx1"/>
              </a:solidFill>
            </a:endParaRPr>
          </a:p>
        </p:txBody>
      </p:sp>
      <p:sp>
        <p:nvSpPr>
          <p:cNvPr id="13" name="Rectangle 1035"/>
          <p:cNvSpPr>
            <a:spLocks noChangeArrowheads="1"/>
          </p:cNvSpPr>
          <p:nvPr/>
        </p:nvSpPr>
        <p:spPr bwMode="auto">
          <a:xfrm>
            <a:off x="4061520" y="4271218"/>
            <a:ext cx="1990725" cy="90487"/>
          </a:xfrm>
          <a:prstGeom prst="rect">
            <a:avLst/>
          </a:prstGeom>
          <a:solidFill>
            <a:srgbClr val="808080"/>
          </a:solidFill>
          <a:ln w="9525">
            <a:solidFill>
              <a:schemeClr val="tx1"/>
            </a:solidFill>
            <a:miter lim="800000"/>
            <a:headEnd/>
            <a:tailEnd/>
          </a:ln>
        </p:spPr>
        <p:txBody>
          <a:bodyPr/>
          <a:lstStyle/>
          <a:p>
            <a:endParaRPr lang="zh-CN" altLang="en-US">
              <a:solidFill>
                <a:schemeClr val="tx1"/>
              </a:solidFill>
            </a:endParaRPr>
          </a:p>
        </p:txBody>
      </p:sp>
      <p:sp>
        <p:nvSpPr>
          <p:cNvPr id="14" name="Rectangle 1036"/>
          <p:cNvSpPr>
            <a:spLocks noChangeArrowheads="1"/>
          </p:cNvSpPr>
          <p:nvPr/>
        </p:nvSpPr>
        <p:spPr bwMode="auto">
          <a:xfrm>
            <a:off x="6795195" y="4271218"/>
            <a:ext cx="314325" cy="90487"/>
          </a:xfrm>
          <a:prstGeom prst="rect">
            <a:avLst/>
          </a:prstGeom>
          <a:solidFill>
            <a:srgbClr val="808080"/>
          </a:solidFill>
          <a:ln w="9525">
            <a:solidFill>
              <a:schemeClr val="tx1"/>
            </a:solidFill>
            <a:miter lim="800000"/>
            <a:headEnd/>
            <a:tailEnd/>
          </a:ln>
        </p:spPr>
        <p:txBody>
          <a:bodyPr/>
          <a:lstStyle/>
          <a:p>
            <a:endParaRPr lang="zh-CN" altLang="en-US">
              <a:solidFill>
                <a:schemeClr val="tx1"/>
              </a:solidFill>
            </a:endParaRPr>
          </a:p>
        </p:txBody>
      </p:sp>
      <p:sp>
        <p:nvSpPr>
          <p:cNvPr id="15" name="Rectangle 1037"/>
          <p:cNvSpPr>
            <a:spLocks noChangeArrowheads="1"/>
          </p:cNvSpPr>
          <p:nvPr/>
        </p:nvSpPr>
        <p:spPr bwMode="auto">
          <a:xfrm>
            <a:off x="3070920" y="4271218"/>
            <a:ext cx="304800" cy="90487"/>
          </a:xfrm>
          <a:prstGeom prst="rect">
            <a:avLst/>
          </a:prstGeom>
          <a:solidFill>
            <a:srgbClr val="808080"/>
          </a:solidFill>
          <a:ln w="9525">
            <a:solidFill>
              <a:schemeClr val="tx1"/>
            </a:solidFill>
            <a:miter lim="800000"/>
            <a:headEnd/>
            <a:tailEnd/>
          </a:ln>
        </p:spPr>
        <p:txBody>
          <a:bodyPr/>
          <a:lstStyle/>
          <a:p>
            <a:endParaRPr lang="zh-CN" altLang="en-US">
              <a:solidFill>
                <a:schemeClr val="tx1"/>
              </a:solidFill>
            </a:endParaRPr>
          </a:p>
        </p:txBody>
      </p:sp>
      <p:sp>
        <p:nvSpPr>
          <p:cNvPr id="16" name="Rectangle 1038"/>
          <p:cNvSpPr>
            <a:spLocks noChangeArrowheads="1"/>
          </p:cNvSpPr>
          <p:nvPr/>
        </p:nvSpPr>
        <p:spPr bwMode="auto">
          <a:xfrm>
            <a:off x="1993008" y="4271218"/>
            <a:ext cx="315912" cy="107950"/>
          </a:xfrm>
          <a:prstGeom prst="rect">
            <a:avLst/>
          </a:prstGeom>
          <a:solidFill>
            <a:srgbClr val="808080"/>
          </a:solidFill>
          <a:ln w="9525">
            <a:solidFill>
              <a:schemeClr val="tx1"/>
            </a:solidFill>
            <a:miter lim="800000"/>
            <a:headEnd/>
            <a:tailEnd/>
          </a:ln>
        </p:spPr>
        <p:txBody>
          <a:bodyPr/>
          <a:lstStyle/>
          <a:p>
            <a:endParaRPr lang="zh-CN" altLang="en-US">
              <a:solidFill>
                <a:schemeClr val="tx1"/>
              </a:solidFill>
            </a:endParaRPr>
          </a:p>
        </p:txBody>
      </p:sp>
      <p:sp>
        <p:nvSpPr>
          <p:cNvPr id="17" name="Rectangle 1039"/>
          <p:cNvSpPr>
            <a:spLocks noChangeArrowheads="1"/>
          </p:cNvSpPr>
          <p:nvPr/>
        </p:nvSpPr>
        <p:spPr bwMode="auto">
          <a:xfrm>
            <a:off x="4164708" y="4304555"/>
            <a:ext cx="1831975" cy="344488"/>
          </a:xfrm>
          <a:prstGeom prst="rect">
            <a:avLst/>
          </a:prstGeom>
          <a:noFill/>
          <a:ln w="9525">
            <a:noFill/>
            <a:miter lim="800000"/>
            <a:headEnd/>
            <a:tailEnd/>
          </a:ln>
        </p:spPr>
        <p:txBody>
          <a:bodyPr/>
          <a:lstStyle/>
          <a:p>
            <a:endParaRPr lang="zh-CN" altLang="en-US">
              <a:solidFill>
                <a:schemeClr val="tx1"/>
              </a:solidFill>
            </a:endParaRPr>
          </a:p>
        </p:txBody>
      </p:sp>
      <p:sp>
        <p:nvSpPr>
          <p:cNvPr id="18" name="Freeform 1040"/>
          <p:cNvSpPr>
            <a:spLocks/>
          </p:cNvSpPr>
          <p:nvPr/>
        </p:nvSpPr>
        <p:spPr bwMode="auto">
          <a:xfrm>
            <a:off x="4794945" y="3585418"/>
            <a:ext cx="514350" cy="719137"/>
          </a:xfrm>
          <a:custGeom>
            <a:avLst/>
            <a:gdLst>
              <a:gd name="T0" fmla="*/ 0 w 649"/>
              <a:gd name="T1" fmla="*/ 0 h 433"/>
              <a:gd name="T2" fmla="*/ 649 w 649"/>
              <a:gd name="T3" fmla="*/ 0 h 433"/>
              <a:gd name="T4" fmla="*/ 518 w 649"/>
              <a:gd name="T5" fmla="*/ 433 h 433"/>
              <a:gd name="T6" fmla="*/ 131 w 649"/>
              <a:gd name="T7" fmla="*/ 433 h 433"/>
              <a:gd name="T8" fmla="*/ 0 w 649"/>
              <a:gd name="T9" fmla="*/ 0 h 433"/>
              <a:gd name="T10" fmla="*/ 0 60000 65536"/>
              <a:gd name="T11" fmla="*/ 0 60000 65536"/>
              <a:gd name="T12" fmla="*/ 0 60000 65536"/>
              <a:gd name="T13" fmla="*/ 0 60000 65536"/>
              <a:gd name="T14" fmla="*/ 0 60000 65536"/>
              <a:gd name="T15" fmla="*/ 0 w 649"/>
              <a:gd name="T16" fmla="*/ 0 h 433"/>
              <a:gd name="T17" fmla="*/ 649 w 649"/>
              <a:gd name="T18" fmla="*/ 433 h 433"/>
            </a:gdLst>
            <a:ahLst/>
            <a:cxnLst>
              <a:cxn ang="T10">
                <a:pos x="T0" y="T1"/>
              </a:cxn>
              <a:cxn ang="T11">
                <a:pos x="T2" y="T3"/>
              </a:cxn>
              <a:cxn ang="T12">
                <a:pos x="T4" y="T5"/>
              </a:cxn>
              <a:cxn ang="T13">
                <a:pos x="T6" y="T7"/>
              </a:cxn>
              <a:cxn ang="T14">
                <a:pos x="T8" y="T9"/>
              </a:cxn>
            </a:cxnLst>
            <a:rect l="T15" t="T16" r="T17" b="T18"/>
            <a:pathLst>
              <a:path w="649" h="433">
                <a:moveTo>
                  <a:pt x="0" y="0"/>
                </a:moveTo>
                <a:lnTo>
                  <a:pt x="649" y="0"/>
                </a:lnTo>
                <a:lnTo>
                  <a:pt x="518" y="433"/>
                </a:lnTo>
                <a:lnTo>
                  <a:pt x="131" y="433"/>
                </a:lnTo>
                <a:lnTo>
                  <a:pt x="0" y="0"/>
                </a:lnTo>
                <a:close/>
              </a:path>
            </a:pathLst>
          </a:custGeom>
          <a:solidFill>
            <a:srgbClr val="66FFFF"/>
          </a:solidFill>
          <a:ln w="9525">
            <a:noFill/>
            <a:round/>
            <a:headEnd/>
            <a:tailEnd/>
          </a:ln>
        </p:spPr>
        <p:txBody>
          <a:bodyPr/>
          <a:lstStyle/>
          <a:p>
            <a:endParaRPr lang="zh-CN" altLang="en-US">
              <a:solidFill>
                <a:schemeClr val="tx1"/>
              </a:solidFill>
            </a:endParaRPr>
          </a:p>
        </p:txBody>
      </p:sp>
      <p:sp>
        <p:nvSpPr>
          <p:cNvPr id="19" name="Freeform 1041"/>
          <p:cNvSpPr>
            <a:spLocks/>
          </p:cNvSpPr>
          <p:nvPr/>
        </p:nvSpPr>
        <p:spPr bwMode="auto">
          <a:xfrm>
            <a:off x="6738045" y="3585418"/>
            <a:ext cx="458788" cy="719137"/>
          </a:xfrm>
          <a:custGeom>
            <a:avLst/>
            <a:gdLst>
              <a:gd name="T0" fmla="*/ 0 w 576"/>
              <a:gd name="T1" fmla="*/ 0 h 433"/>
              <a:gd name="T2" fmla="*/ 576 w 576"/>
              <a:gd name="T3" fmla="*/ 0 h 433"/>
              <a:gd name="T4" fmla="*/ 459 w 576"/>
              <a:gd name="T5" fmla="*/ 433 h 433"/>
              <a:gd name="T6" fmla="*/ 117 w 576"/>
              <a:gd name="T7" fmla="*/ 433 h 433"/>
              <a:gd name="T8" fmla="*/ 0 w 576"/>
              <a:gd name="T9" fmla="*/ 0 h 433"/>
              <a:gd name="T10" fmla="*/ 0 60000 65536"/>
              <a:gd name="T11" fmla="*/ 0 60000 65536"/>
              <a:gd name="T12" fmla="*/ 0 60000 65536"/>
              <a:gd name="T13" fmla="*/ 0 60000 65536"/>
              <a:gd name="T14" fmla="*/ 0 60000 65536"/>
              <a:gd name="T15" fmla="*/ 0 w 576"/>
              <a:gd name="T16" fmla="*/ 0 h 433"/>
              <a:gd name="T17" fmla="*/ 576 w 576"/>
              <a:gd name="T18" fmla="*/ 433 h 433"/>
            </a:gdLst>
            <a:ahLst/>
            <a:cxnLst>
              <a:cxn ang="T10">
                <a:pos x="T0" y="T1"/>
              </a:cxn>
              <a:cxn ang="T11">
                <a:pos x="T2" y="T3"/>
              </a:cxn>
              <a:cxn ang="T12">
                <a:pos x="T4" y="T5"/>
              </a:cxn>
              <a:cxn ang="T13">
                <a:pos x="T6" y="T7"/>
              </a:cxn>
              <a:cxn ang="T14">
                <a:pos x="T8" y="T9"/>
              </a:cxn>
            </a:cxnLst>
            <a:rect l="T15" t="T16" r="T17" b="T18"/>
            <a:pathLst>
              <a:path w="576" h="433">
                <a:moveTo>
                  <a:pt x="0" y="0"/>
                </a:moveTo>
                <a:lnTo>
                  <a:pt x="576" y="0"/>
                </a:lnTo>
                <a:lnTo>
                  <a:pt x="459" y="433"/>
                </a:lnTo>
                <a:lnTo>
                  <a:pt x="117" y="433"/>
                </a:lnTo>
                <a:lnTo>
                  <a:pt x="0" y="0"/>
                </a:lnTo>
                <a:close/>
              </a:path>
            </a:pathLst>
          </a:custGeom>
          <a:solidFill>
            <a:srgbClr val="66FFFF"/>
          </a:solidFill>
          <a:ln w="9525">
            <a:noFill/>
            <a:round/>
            <a:headEnd/>
            <a:tailEnd/>
          </a:ln>
        </p:spPr>
        <p:txBody>
          <a:bodyPr/>
          <a:lstStyle/>
          <a:p>
            <a:endParaRPr lang="zh-CN" altLang="en-US">
              <a:solidFill>
                <a:schemeClr val="tx1"/>
              </a:solidFill>
            </a:endParaRPr>
          </a:p>
        </p:txBody>
      </p:sp>
      <p:sp>
        <p:nvSpPr>
          <p:cNvPr id="20" name="Freeform 1042"/>
          <p:cNvSpPr>
            <a:spLocks/>
          </p:cNvSpPr>
          <p:nvPr/>
        </p:nvSpPr>
        <p:spPr bwMode="auto">
          <a:xfrm>
            <a:off x="3021708" y="3585418"/>
            <a:ext cx="457200" cy="719137"/>
          </a:xfrm>
          <a:custGeom>
            <a:avLst/>
            <a:gdLst>
              <a:gd name="T0" fmla="*/ 0 w 576"/>
              <a:gd name="T1" fmla="*/ 0 h 433"/>
              <a:gd name="T2" fmla="*/ 576 w 576"/>
              <a:gd name="T3" fmla="*/ 0 h 433"/>
              <a:gd name="T4" fmla="*/ 459 w 576"/>
              <a:gd name="T5" fmla="*/ 433 h 433"/>
              <a:gd name="T6" fmla="*/ 117 w 576"/>
              <a:gd name="T7" fmla="*/ 433 h 433"/>
              <a:gd name="T8" fmla="*/ 0 w 576"/>
              <a:gd name="T9" fmla="*/ 0 h 433"/>
              <a:gd name="T10" fmla="*/ 0 60000 65536"/>
              <a:gd name="T11" fmla="*/ 0 60000 65536"/>
              <a:gd name="T12" fmla="*/ 0 60000 65536"/>
              <a:gd name="T13" fmla="*/ 0 60000 65536"/>
              <a:gd name="T14" fmla="*/ 0 60000 65536"/>
              <a:gd name="T15" fmla="*/ 0 w 576"/>
              <a:gd name="T16" fmla="*/ 0 h 433"/>
              <a:gd name="T17" fmla="*/ 576 w 576"/>
              <a:gd name="T18" fmla="*/ 433 h 433"/>
            </a:gdLst>
            <a:ahLst/>
            <a:cxnLst>
              <a:cxn ang="T10">
                <a:pos x="T0" y="T1"/>
              </a:cxn>
              <a:cxn ang="T11">
                <a:pos x="T2" y="T3"/>
              </a:cxn>
              <a:cxn ang="T12">
                <a:pos x="T4" y="T5"/>
              </a:cxn>
              <a:cxn ang="T13">
                <a:pos x="T6" y="T7"/>
              </a:cxn>
              <a:cxn ang="T14">
                <a:pos x="T8" y="T9"/>
              </a:cxn>
            </a:cxnLst>
            <a:rect l="T15" t="T16" r="T17" b="T18"/>
            <a:pathLst>
              <a:path w="576" h="433">
                <a:moveTo>
                  <a:pt x="0" y="0"/>
                </a:moveTo>
                <a:lnTo>
                  <a:pt x="576" y="0"/>
                </a:lnTo>
                <a:lnTo>
                  <a:pt x="459" y="433"/>
                </a:lnTo>
                <a:lnTo>
                  <a:pt x="117" y="433"/>
                </a:lnTo>
                <a:lnTo>
                  <a:pt x="0" y="0"/>
                </a:lnTo>
                <a:close/>
              </a:path>
            </a:pathLst>
          </a:custGeom>
          <a:solidFill>
            <a:srgbClr val="66FFFF"/>
          </a:solidFill>
          <a:ln w="9525">
            <a:noFill/>
            <a:round/>
            <a:headEnd/>
            <a:tailEnd/>
          </a:ln>
        </p:spPr>
        <p:txBody>
          <a:bodyPr/>
          <a:lstStyle/>
          <a:p>
            <a:endParaRPr lang="zh-CN" altLang="en-US">
              <a:solidFill>
                <a:schemeClr val="tx1"/>
              </a:solidFill>
            </a:endParaRPr>
          </a:p>
        </p:txBody>
      </p:sp>
      <p:sp>
        <p:nvSpPr>
          <p:cNvPr id="21" name="Freeform 1043"/>
          <p:cNvSpPr>
            <a:spLocks/>
          </p:cNvSpPr>
          <p:nvPr/>
        </p:nvSpPr>
        <p:spPr bwMode="auto">
          <a:xfrm>
            <a:off x="3012183" y="3513980"/>
            <a:ext cx="134937" cy="852488"/>
          </a:xfrm>
          <a:custGeom>
            <a:avLst/>
            <a:gdLst>
              <a:gd name="T0" fmla="*/ 25 w 170"/>
              <a:gd name="T1" fmla="*/ 0 h 512"/>
              <a:gd name="T2" fmla="*/ 0 w 170"/>
              <a:gd name="T3" fmla="*/ 8 h 512"/>
              <a:gd name="T4" fmla="*/ 144 w 170"/>
              <a:gd name="T5" fmla="*/ 512 h 512"/>
              <a:gd name="T6" fmla="*/ 170 w 170"/>
              <a:gd name="T7" fmla="*/ 505 h 512"/>
              <a:gd name="T8" fmla="*/ 25 w 170"/>
              <a:gd name="T9" fmla="*/ 0 h 512"/>
              <a:gd name="T10" fmla="*/ 0 60000 65536"/>
              <a:gd name="T11" fmla="*/ 0 60000 65536"/>
              <a:gd name="T12" fmla="*/ 0 60000 65536"/>
              <a:gd name="T13" fmla="*/ 0 60000 65536"/>
              <a:gd name="T14" fmla="*/ 0 60000 65536"/>
              <a:gd name="T15" fmla="*/ 0 w 170"/>
              <a:gd name="T16" fmla="*/ 0 h 512"/>
              <a:gd name="T17" fmla="*/ 170 w 170"/>
              <a:gd name="T18" fmla="*/ 512 h 512"/>
            </a:gdLst>
            <a:ahLst/>
            <a:cxnLst>
              <a:cxn ang="T10">
                <a:pos x="T0" y="T1"/>
              </a:cxn>
              <a:cxn ang="T11">
                <a:pos x="T2" y="T3"/>
              </a:cxn>
              <a:cxn ang="T12">
                <a:pos x="T4" y="T5"/>
              </a:cxn>
              <a:cxn ang="T13">
                <a:pos x="T6" y="T7"/>
              </a:cxn>
              <a:cxn ang="T14">
                <a:pos x="T8" y="T9"/>
              </a:cxn>
            </a:cxnLst>
            <a:rect l="T15" t="T16" r="T17" b="T18"/>
            <a:pathLst>
              <a:path w="170" h="512">
                <a:moveTo>
                  <a:pt x="25" y="0"/>
                </a:moveTo>
                <a:lnTo>
                  <a:pt x="0" y="8"/>
                </a:lnTo>
                <a:lnTo>
                  <a:pt x="144" y="512"/>
                </a:lnTo>
                <a:lnTo>
                  <a:pt x="170" y="505"/>
                </a:lnTo>
                <a:lnTo>
                  <a:pt x="25" y="0"/>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22" name="Freeform 1044"/>
          <p:cNvSpPr>
            <a:spLocks/>
          </p:cNvSpPr>
          <p:nvPr/>
        </p:nvSpPr>
        <p:spPr bwMode="auto">
          <a:xfrm>
            <a:off x="3355083" y="3513980"/>
            <a:ext cx="134937" cy="852488"/>
          </a:xfrm>
          <a:custGeom>
            <a:avLst/>
            <a:gdLst>
              <a:gd name="T0" fmla="*/ 170 w 170"/>
              <a:gd name="T1" fmla="*/ 8 h 512"/>
              <a:gd name="T2" fmla="*/ 144 w 170"/>
              <a:gd name="T3" fmla="*/ 0 h 512"/>
              <a:gd name="T4" fmla="*/ 0 w 170"/>
              <a:gd name="T5" fmla="*/ 505 h 512"/>
              <a:gd name="T6" fmla="*/ 26 w 170"/>
              <a:gd name="T7" fmla="*/ 512 h 512"/>
              <a:gd name="T8" fmla="*/ 170 w 170"/>
              <a:gd name="T9" fmla="*/ 8 h 512"/>
              <a:gd name="T10" fmla="*/ 0 60000 65536"/>
              <a:gd name="T11" fmla="*/ 0 60000 65536"/>
              <a:gd name="T12" fmla="*/ 0 60000 65536"/>
              <a:gd name="T13" fmla="*/ 0 60000 65536"/>
              <a:gd name="T14" fmla="*/ 0 60000 65536"/>
              <a:gd name="T15" fmla="*/ 0 w 170"/>
              <a:gd name="T16" fmla="*/ 0 h 512"/>
              <a:gd name="T17" fmla="*/ 170 w 170"/>
              <a:gd name="T18" fmla="*/ 512 h 512"/>
            </a:gdLst>
            <a:ahLst/>
            <a:cxnLst>
              <a:cxn ang="T10">
                <a:pos x="T0" y="T1"/>
              </a:cxn>
              <a:cxn ang="T11">
                <a:pos x="T2" y="T3"/>
              </a:cxn>
              <a:cxn ang="T12">
                <a:pos x="T4" y="T5"/>
              </a:cxn>
              <a:cxn ang="T13">
                <a:pos x="T6" y="T7"/>
              </a:cxn>
              <a:cxn ang="T14">
                <a:pos x="T8" y="T9"/>
              </a:cxn>
            </a:cxnLst>
            <a:rect l="T15" t="T16" r="T17" b="T18"/>
            <a:pathLst>
              <a:path w="170" h="512">
                <a:moveTo>
                  <a:pt x="170" y="8"/>
                </a:moveTo>
                <a:lnTo>
                  <a:pt x="144" y="0"/>
                </a:lnTo>
                <a:lnTo>
                  <a:pt x="0" y="505"/>
                </a:lnTo>
                <a:lnTo>
                  <a:pt x="26" y="512"/>
                </a:lnTo>
                <a:lnTo>
                  <a:pt x="170" y="8"/>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23" name="Freeform 1045"/>
          <p:cNvSpPr>
            <a:spLocks/>
          </p:cNvSpPr>
          <p:nvPr/>
        </p:nvSpPr>
        <p:spPr bwMode="auto">
          <a:xfrm>
            <a:off x="4785420" y="3513980"/>
            <a:ext cx="133350" cy="852488"/>
          </a:xfrm>
          <a:custGeom>
            <a:avLst/>
            <a:gdLst>
              <a:gd name="T0" fmla="*/ 26 w 170"/>
              <a:gd name="T1" fmla="*/ 0 h 512"/>
              <a:gd name="T2" fmla="*/ 0 w 170"/>
              <a:gd name="T3" fmla="*/ 8 h 512"/>
              <a:gd name="T4" fmla="*/ 144 w 170"/>
              <a:gd name="T5" fmla="*/ 512 h 512"/>
              <a:gd name="T6" fmla="*/ 170 w 170"/>
              <a:gd name="T7" fmla="*/ 505 h 512"/>
              <a:gd name="T8" fmla="*/ 26 w 170"/>
              <a:gd name="T9" fmla="*/ 0 h 512"/>
              <a:gd name="T10" fmla="*/ 0 60000 65536"/>
              <a:gd name="T11" fmla="*/ 0 60000 65536"/>
              <a:gd name="T12" fmla="*/ 0 60000 65536"/>
              <a:gd name="T13" fmla="*/ 0 60000 65536"/>
              <a:gd name="T14" fmla="*/ 0 60000 65536"/>
              <a:gd name="T15" fmla="*/ 0 w 170"/>
              <a:gd name="T16" fmla="*/ 0 h 512"/>
              <a:gd name="T17" fmla="*/ 170 w 170"/>
              <a:gd name="T18" fmla="*/ 512 h 512"/>
            </a:gdLst>
            <a:ahLst/>
            <a:cxnLst>
              <a:cxn ang="T10">
                <a:pos x="T0" y="T1"/>
              </a:cxn>
              <a:cxn ang="T11">
                <a:pos x="T2" y="T3"/>
              </a:cxn>
              <a:cxn ang="T12">
                <a:pos x="T4" y="T5"/>
              </a:cxn>
              <a:cxn ang="T13">
                <a:pos x="T6" y="T7"/>
              </a:cxn>
              <a:cxn ang="T14">
                <a:pos x="T8" y="T9"/>
              </a:cxn>
            </a:cxnLst>
            <a:rect l="T15" t="T16" r="T17" b="T18"/>
            <a:pathLst>
              <a:path w="170" h="512">
                <a:moveTo>
                  <a:pt x="26" y="0"/>
                </a:moveTo>
                <a:lnTo>
                  <a:pt x="0" y="8"/>
                </a:lnTo>
                <a:lnTo>
                  <a:pt x="144" y="512"/>
                </a:lnTo>
                <a:lnTo>
                  <a:pt x="170" y="505"/>
                </a:lnTo>
                <a:lnTo>
                  <a:pt x="26" y="0"/>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24" name="Freeform 1046"/>
          <p:cNvSpPr>
            <a:spLocks/>
          </p:cNvSpPr>
          <p:nvPr/>
        </p:nvSpPr>
        <p:spPr bwMode="auto">
          <a:xfrm>
            <a:off x="5185470" y="3513980"/>
            <a:ext cx="134938" cy="852488"/>
          </a:xfrm>
          <a:custGeom>
            <a:avLst/>
            <a:gdLst>
              <a:gd name="T0" fmla="*/ 169 w 169"/>
              <a:gd name="T1" fmla="*/ 8 h 512"/>
              <a:gd name="T2" fmla="*/ 144 w 169"/>
              <a:gd name="T3" fmla="*/ 0 h 512"/>
              <a:gd name="T4" fmla="*/ 0 w 169"/>
              <a:gd name="T5" fmla="*/ 505 h 512"/>
              <a:gd name="T6" fmla="*/ 25 w 169"/>
              <a:gd name="T7" fmla="*/ 512 h 512"/>
              <a:gd name="T8" fmla="*/ 169 w 169"/>
              <a:gd name="T9" fmla="*/ 8 h 512"/>
              <a:gd name="T10" fmla="*/ 0 60000 65536"/>
              <a:gd name="T11" fmla="*/ 0 60000 65536"/>
              <a:gd name="T12" fmla="*/ 0 60000 65536"/>
              <a:gd name="T13" fmla="*/ 0 60000 65536"/>
              <a:gd name="T14" fmla="*/ 0 60000 65536"/>
              <a:gd name="T15" fmla="*/ 0 w 169"/>
              <a:gd name="T16" fmla="*/ 0 h 512"/>
              <a:gd name="T17" fmla="*/ 169 w 169"/>
              <a:gd name="T18" fmla="*/ 512 h 512"/>
            </a:gdLst>
            <a:ahLst/>
            <a:cxnLst>
              <a:cxn ang="T10">
                <a:pos x="T0" y="T1"/>
              </a:cxn>
              <a:cxn ang="T11">
                <a:pos x="T2" y="T3"/>
              </a:cxn>
              <a:cxn ang="T12">
                <a:pos x="T4" y="T5"/>
              </a:cxn>
              <a:cxn ang="T13">
                <a:pos x="T6" y="T7"/>
              </a:cxn>
              <a:cxn ang="T14">
                <a:pos x="T8" y="T9"/>
              </a:cxn>
            </a:cxnLst>
            <a:rect l="T15" t="T16" r="T17" b="T18"/>
            <a:pathLst>
              <a:path w="169" h="512">
                <a:moveTo>
                  <a:pt x="169" y="8"/>
                </a:moveTo>
                <a:lnTo>
                  <a:pt x="144" y="0"/>
                </a:lnTo>
                <a:lnTo>
                  <a:pt x="0" y="505"/>
                </a:lnTo>
                <a:lnTo>
                  <a:pt x="25" y="512"/>
                </a:lnTo>
                <a:lnTo>
                  <a:pt x="169" y="8"/>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25" name="Freeform 1047"/>
          <p:cNvSpPr>
            <a:spLocks/>
          </p:cNvSpPr>
          <p:nvPr/>
        </p:nvSpPr>
        <p:spPr bwMode="auto">
          <a:xfrm>
            <a:off x="6728520" y="3513980"/>
            <a:ext cx="134938" cy="852488"/>
          </a:xfrm>
          <a:custGeom>
            <a:avLst/>
            <a:gdLst>
              <a:gd name="T0" fmla="*/ 25 w 169"/>
              <a:gd name="T1" fmla="*/ 0 h 512"/>
              <a:gd name="T2" fmla="*/ 0 w 169"/>
              <a:gd name="T3" fmla="*/ 8 h 512"/>
              <a:gd name="T4" fmla="*/ 144 w 169"/>
              <a:gd name="T5" fmla="*/ 512 h 512"/>
              <a:gd name="T6" fmla="*/ 169 w 169"/>
              <a:gd name="T7" fmla="*/ 505 h 512"/>
              <a:gd name="T8" fmla="*/ 25 w 169"/>
              <a:gd name="T9" fmla="*/ 0 h 512"/>
              <a:gd name="T10" fmla="*/ 0 60000 65536"/>
              <a:gd name="T11" fmla="*/ 0 60000 65536"/>
              <a:gd name="T12" fmla="*/ 0 60000 65536"/>
              <a:gd name="T13" fmla="*/ 0 60000 65536"/>
              <a:gd name="T14" fmla="*/ 0 60000 65536"/>
              <a:gd name="T15" fmla="*/ 0 w 169"/>
              <a:gd name="T16" fmla="*/ 0 h 512"/>
              <a:gd name="T17" fmla="*/ 169 w 169"/>
              <a:gd name="T18" fmla="*/ 512 h 512"/>
            </a:gdLst>
            <a:ahLst/>
            <a:cxnLst>
              <a:cxn ang="T10">
                <a:pos x="T0" y="T1"/>
              </a:cxn>
              <a:cxn ang="T11">
                <a:pos x="T2" y="T3"/>
              </a:cxn>
              <a:cxn ang="T12">
                <a:pos x="T4" y="T5"/>
              </a:cxn>
              <a:cxn ang="T13">
                <a:pos x="T6" y="T7"/>
              </a:cxn>
              <a:cxn ang="T14">
                <a:pos x="T8" y="T9"/>
              </a:cxn>
            </a:cxnLst>
            <a:rect l="T15" t="T16" r="T17" b="T18"/>
            <a:pathLst>
              <a:path w="169" h="512">
                <a:moveTo>
                  <a:pt x="25" y="0"/>
                </a:moveTo>
                <a:lnTo>
                  <a:pt x="0" y="8"/>
                </a:lnTo>
                <a:lnTo>
                  <a:pt x="144" y="512"/>
                </a:lnTo>
                <a:lnTo>
                  <a:pt x="169" y="505"/>
                </a:lnTo>
                <a:lnTo>
                  <a:pt x="25" y="0"/>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26" name="Freeform 1048"/>
          <p:cNvSpPr>
            <a:spLocks/>
          </p:cNvSpPr>
          <p:nvPr/>
        </p:nvSpPr>
        <p:spPr bwMode="auto">
          <a:xfrm>
            <a:off x="7073008" y="3513980"/>
            <a:ext cx="133350" cy="852488"/>
          </a:xfrm>
          <a:custGeom>
            <a:avLst/>
            <a:gdLst>
              <a:gd name="T0" fmla="*/ 170 w 170"/>
              <a:gd name="T1" fmla="*/ 8 h 512"/>
              <a:gd name="T2" fmla="*/ 144 w 170"/>
              <a:gd name="T3" fmla="*/ 0 h 512"/>
              <a:gd name="T4" fmla="*/ 0 w 170"/>
              <a:gd name="T5" fmla="*/ 505 h 512"/>
              <a:gd name="T6" fmla="*/ 26 w 170"/>
              <a:gd name="T7" fmla="*/ 512 h 512"/>
              <a:gd name="T8" fmla="*/ 170 w 170"/>
              <a:gd name="T9" fmla="*/ 8 h 512"/>
              <a:gd name="T10" fmla="*/ 0 60000 65536"/>
              <a:gd name="T11" fmla="*/ 0 60000 65536"/>
              <a:gd name="T12" fmla="*/ 0 60000 65536"/>
              <a:gd name="T13" fmla="*/ 0 60000 65536"/>
              <a:gd name="T14" fmla="*/ 0 60000 65536"/>
              <a:gd name="T15" fmla="*/ 0 w 170"/>
              <a:gd name="T16" fmla="*/ 0 h 512"/>
              <a:gd name="T17" fmla="*/ 170 w 170"/>
              <a:gd name="T18" fmla="*/ 512 h 512"/>
            </a:gdLst>
            <a:ahLst/>
            <a:cxnLst>
              <a:cxn ang="T10">
                <a:pos x="T0" y="T1"/>
              </a:cxn>
              <a:cxn ang="T11">
                <a:pos x="T2" y="T3"/>
              </a:cxn>
              <a:cxn ang="T12">
                <a:pos x="T4" y="T5"/>
              </a:cxn>
              <a:cxn ang="T13">
                <a:pos x="T6" y="T7"/>
              </a:cxn>
              <a:cxn ang="T14">
                <a:pos x="T8" y="T9"/>
              </a:cxn>
            </a:cxnLst>
            <a:rect l="T15" t="T16" r="T17" b="T18"/>
            <a:pathLst>
              <a:path w="170" h="512">
                <a:moveTo>
                  <a:pt x="170" y="8"/>
                </a:moveTo>
                <a:lnTo>
                  <a:pt x="144" y="0"/>
                </a:lnTo>
                <a:lnTo>
                  <a:pt x="0" y="505"/>
                </a:lnTo>
                <a:lnTo>
                  <a:pt x="26" y="512"/>
                </a:lnTo>
                <a:lnTo>
                  <a:pt x="170" y="8"/>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27" name="Rectangle 1049"/>
          <p:cNvSpPr>
            <a:spLocks noChangeArrowheads="1"/>
          </p:cNvSpPr>
          <p:nvPr/>
        </p:nvSpPr>
        <p:spPr bwMode="auto">
          <a:xfrm>
            <a:off x="1699320" y="3506043"/>
            <a:ext cx="1893888" cy="74612"/>
          </a:xfrm>
          <a:prstGeom prst="rect">
            <a:avLst/>
          </a:prstGeom>
          <a:solidFill>
            <a:srgbClr val="0000FF"/>
          </a:solidFill>
          <a:ln w="9525">
            <a:solidFill>
              <a:srgbClr val="0000FF"/>
            </a:solidFill>
            <a:miter lim="800000"/>
            <a:headEnd/>
            <a:tailEnd/>
          </a:ln>
        </p:spPr>
        <p:txBody>
          <a:bodyPr/>
          <a:lstStyle/>
          <a:p>
            <a:endParaRPr lang="zh-CN" altLang="en-US">
              <a:solidFill>
                <a:schemeClr val="tx1"/>
              </a:solidFill>
            </a:endParaRPr>
          </a:p>
        </p:txBody>
      </p:sp>
      <p:sp>
        <p:nvSpPr>
          <p:cNvPr id="28" name="Rectangle 1050"/>
          <p:cNvSpPr>
            <a:spLocks noChangeArrowheads="1"/>
          </p:cNvSpPr>
          <p:nvPr/>
        </p:nvSpPr>
        <p:spPr bwMode="auto">
          <a:xfrm>
            <a:off x="3078858" y="3009155"/>
            <a:ext cx="457200" cy="55563"/>
          </a:xfrm>
          <a:prstGeom prst="rect">
            <a:avLst/>
          </a:prstGeom>
          <a:solidFill>
            <a:srgbClr val="3333CC"/>
          </a:solidFill>
          <a:ln w="9525">
            <a:noFill/>
            <a:miter lim="800000"/>
            <a:headEnd/>
            <a:tailEnd/>
          </a:ln>
        </p:spPr>
        <p:txBody>
          <a:bodyPr/>
          <a:lstStyle/>
          <a:p>
            <a:endParaRPr lang="zh-CN" altLang="en-US">
              <a:solidFill>
                <a:schemeClr val="tx1"/>
              </a:solidFill>
            </a:endParaRPr>
          </a:p>
        </p:txBody>
      </p:sp>
      <p:sp>
        <p:nvSpPr>
          <p:cNvPr id="29" name="Rectangle 1051"/>
          <p:cNvSpPr>
            <a:spLocks noChangeArrowheads="1"/>
          </p:cNvSpPr>
          <p:nvPr/>
        </p:nvSpPr>
        <p:spPr bwMode="auto">
          <a:xfrm>
            <a:off x="4737795" y="3507630"/>
            <a:ext cx="695325" cy="74613"/>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30" name="Rectangle 1052"/>
          <p:cNvSpPr>
            <a:spLocks noChangeArrowheads="1"/>
          </p:cNvSpPr>
          <p:nvPr/>
        </p:nvSpPr>
        <p:spPr bwMode="auto">
          <a:xfrm>
            <a:off x="4823520" y="3009155"/>
            <a:ext cx="542925" cy="57150"/>
          </a:xfrm>
          <a:prstGeom prst="rect">
            <a:avLst/>
          </a:prstGeom>
          <a:solidFill>
            <a:srgbClr val="3333CC"/>
          </a:solidFill>
          <a:ln w="9525">
            <a:noFill/>
            <a:miter lim="800000"/>
            <a:headEnd/>
            <a:tailEnd/>
          </a:ln>
        </p:spPr>
        <p:txBody>
          <a:bodyPr/>
          <a:lstStyle/>
          <a:p>
            <a:endParaRPr lang="zh-CN" altLang="en-US">
              <a:solidFill>
                <a:schemeClr val="tx1"/>
              </a:solidFill>
            </a:endParaRPr>
          </a:p>
        </p:txBody>
      </p:sp>
      <p:sp>
        <p:nvSpPr>
          <p:cNvPr id="31" name="Rectangle 1053"/>
          <p:cNvSpPr>
            <a:spLocks noChangeArrowheads="1"/>
          </p:cNvSpPr>
          <p:nvPr/>
        </p:nvSpPr>
        <p:spPr bwMode="auto">
          <a:xfrm>
            <a:off x="6652320" y="3507630"/>
            <a:ext cx="685800" cy="74613"/>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32" name="Rectangle 1054"/>
          <p:cNvSpPr>
            <a:spLocks noChangeArrowheads="1"/>
          </p:cNvSpPr>
          <p:nvPr/>
        </p:nvSpPr>
        <p:spPr bwMode="auto">
          <a:xfrm>
            <a:off x="6728520" y="3009155"/>
            <a:ext cx="533400" cy="57150"/>
          </a:xfrm>
          <a:prstGeom prst="rect">
            <a:avLst/>
          </a:prstGeom>
          <a:solidFill>
            <a:srgbClr val="3333CC"/>
          </a:solidFill>
          <a:ln w="9525">
            <a:noFill/>
            <a:miter lim="800000"/>
            <a:headEnd/>
            <a:tailEnd/>
          </a:ln>
        </p:spPr>
        <p:txBody>
          <a:bodyPr/>
          <a:lstStyle/>
          <a:p>
            <a:endParaRPr lang="zh-CN" altLang="en-US">
              <a:solidFill>
                <a:schemeClr val="tx1"/>
              </a:solidFill>
            </a:endParaRPr>
          </a:p>
        </p:txBody>
      </p:sp>
      <p:sp>
        <p:nvSpPr>
          <p:cNvPr id="33" name="Rectangle 1055"/>
          <p:cNvSpPr>
            <a:spLocks noChangeArrowheads="1"/>
          </p:cNvSpPr>
          <p:nvPr/>
        </p:nvSpPr>
        <p:spPr bwMode="auto">
          <a:xfrm>
            <a:off x="3478908" y="3640980"/>
            <a:ext cx="915987" cy="722313"/>
          </a:xfrm>
          <a:prstGeom prst="rect">
            <a:avLst/>
          </a:prstGeom>
          <a:noFill/>
          <a:ln w="9525">
            <a:noFill/>
            <a:miter lim="800000"/>
            <a:headEnd/>
            <a:tailEnd/>
          </a:ln>
        </p:spPr>
        <p:txBody>
          <a:bodyPr/>
          <a:lstStyle/>
          <a:p>
            <a:endParaRPr lang="zh-CN" altLang="en-US">
              <a:solidFill>
                <a:schemeClr val="tx1"/>
              </a:solidFill>
            </a:endParaRPr>
          </a:p>
        </p:txBody>
      </p:sp>
      <p:sp>
        <p:nvSpPr>
          <p:cNvPr id="34" name="Rectangle 1056"/>
          <p:cNvSpPr>
            <a:spLocks noChangeArrowheads="1"/>
          </p:cNvSpPr>
          <p:nvPr/>
        </p:nvSpPr>
        <p:spPr bwMode="auto">
          <a:xfrm>
            <a:off x="3548758" y="3844180"/>
            <a:ext cx="469900" cy="274638"/>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USG</a:t>
            </a:r>
            <a:endParaRPr lang="en-US" altLang="zh-TW" sz="1800">
              <a:solidFill>
                <a:schemeClr val="tx1"/>
              </a:solidFill>
              <a:ea typeface="PMingLiU" pitchFamily="18" charset="-120"/>
            </a:endParaRPr>
          </a:p>
        </p:txBody>
      </p:sp>
      <p:sp>
        <p:nvSpPr>
          <p:cNvPr id="35" name="Rectangle 1057"/>
          <p:cNvSpPr>
            <a:spLocks noChangeArrowheads="1"/>
          </p:cNvSpPr>
          <p:nvPr/>
        </p:nvSpPr>
        <p:spPr bwMode="auto">
          <a:xfrm>
            <a:off x="3148708" y="3767980"/>
            <a:ext cx="228600" cy="274638"/>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W</a:t>
            </a:r>
            <a:endParaRPr lang="en-US" altLang="zh-TW" sz="1800">
              <a:solidFill>
                <a:schemeClr val="tx1"/>
              </a:solidFill>
              <a:ea typeface="PMingLiU" pitchFamily="18" charset="-120"/>
            </a:endParaRPr>
          </a:p>
        </p:txBody>
      </p:sp>
      <p:sp>
        <p:nvSpPr>
          <p:cNvPr id="36" name="Rectangle 1058"/>
          <p:cNvSpPr>
            <a:spLocks noChangeArrowheads="1"/>
          </p:cNvSpPr>
          <p:nvPr/>
        </p:nvSpPr>
        <p:spPr bwMode="auto">
          <a:xfrm>
            <a:off x="1699320" y="4704605"/>
            <a:ext cx="6019800" cy="744538"/>
          </a:xfrm>
          <a:prstGeom prst="rect">
            <a:avLst/>
          </a:prstGeom>
          <a:solidFill>
            <a:srgbClr val="EAEAEA"/>
          </a:solidFill>
          <a:ln w="9525">
            <a:solidFill>
              <a:schemeClr val="tx1"/>
            </a:solidFill>
            <a:miter lim="800000"/>
            <a:headEnd/>
            <a:tailEnd/>
          </a:ln>
        </p:spPr>
        <p:txBody>
          <a:bodyPr/>
          <a:lstStyle/>
          <a:p>
            <a:endParaRPr lang="zh-CN" altLang="en-US">
              <a:solidFill>
                <a:schemeClr val="tx1"/>
              </a:solidFill>
            </a:endParaRPr>
          </a:p>
        </p:txBody>
      </p:sp>
      <p:sp>
        <p:nvSpPr>
          <p:cNvPr id="37" name="Rectangle 1059"/>
          <p:cNvSpPr>
            <a:spLocks noChangeArrowheads="1"/>
          </p:cNvSpPr>
          <p:nvPr/>
        </p:nvSpPr>
        <p:spPr bwMode="auto">
          <a:xfrm>
            <a:off x="6118920" y="5033218"/>
            <a:ext cx="609600" cy="388937"/>
          </a:xfrm>
          <a:prstGeom prst="rect">
            <a:avLst/>
          </a:prstGeom>
          <a:solidFill>
            <a:srgbClr val="FFCCFF"/>
          </a:solidFill>
          <a:ln w="9525">
            <a:solidFill>
              <a:schemeClr val="tx1"/>
            </a:solidFill>
            <a:miter lim="800000"/>
            <a:headEnd/>
            <a:tailEnd/>
          </a:ln>
        </p:spPr>
        <p:txBody>
          <a:bodyPr/>
          <a:lstStyle/>
          <a:p>
            <a:endParaRPr lang="zh-CN" altLang="en-US">
              <a:solidFill>
                <a:schemeClr val="tx1"/>
              </a:solidFill>
            </a:endParaRPr>
          </a:p>
        </p:txBody>
      </p:sp>
      <p:sp>
        <p:nvSpPr>
          <p:cNvPr id="38" name="Rectangle 1060"/>
          <p:cNvSpPr>
            <a:spLocks noChangeArrowheads="1"/>
          </p:cNvSpPr>
          <p:nvPr/>
        </p:nvSpPr>
        <p:spPr bwMode="auto">
          <a:xfrm>
            <a:off x="3431283" y="5033218"/>
            <a:ext cx="609600" cy="388937"/>
          </a:xfrm>
          <a:prstGeom prst="rect">
            <a:avLst/>
          </a:prstGeom>
          <a:solidFill>
            <a:srgbClr val="FFCCFF"/>
          </a:solidFill>
          <a:ln w="9525">
            <a:solidFill>
              <a:schemeClr val="tx1"/>
            </a:solidFill>
            <a:miter lim="800000"/>
            <a:headEnd/>
            <a:tailEnd/>
          </a:ln>
        </p:spPr>
        <p:txBody>
          <a:bodyPr/>
          <a:lstStyle/>
          <a:p>
            <a:endParaRPr lang="zh-CN" altLang="en-US">
              <a:solidFill>
                <a:schemeClr val="tx1"/>
              </a:solidFill>
            </a:endParaRPr>
          </a:p>
        </p:txBody>
      </p:sp>
      <p:sp>
        <p:nvSpPr>
          <p:cNvPr id="39" name="Rectangle 1061"/>
          <p:cNvSpPr>
            <a:spLocks noChangeArrowheads="1"/>
          </p:cNvSpPr>
          <p:nvPr/>
        </p:nvSpPr>
        <p:spPr bwMode="auto">
          <a:xfrm>
            <a:off x="1886645" y="5033218"/>
            <a:ext cx="609600" cy="388937"/>
          </a:xfrm>
          <a:prstGeom prst="rect">
            <a:avLst/>
          </a:prstGeom>
          <a:solidFill>
            <a:srgbClr val="FFCCFF"/>
          </a:solidFill>
          <a:ln w="9525">
            <a:solidFill>
              <a:schemeClr val="tx1"/>
            </a:solidFill>
            <a:miter lim="800000"/>
            <a:headEnd/>
            <a:tailEnd/>
          </a:ln>
        </p:spPr>
        <p:txBody>
          <a:bodyPr/>
          <a:lstStyle/>
          <a:p>
            <a:endParaRPr lang="zh-CN" altLang="en-US">
              <a:solidFill>
                <a:schemeClr val="tx1"/>
              </a:solidFill>
            </a:endParaRPr>
          </a:p>
        </p:txBody>
      </p:sp>
      <p:sp>
        <p:nvSpPr>
          <p:cNvPr id="40" name="Rectangle 1062"/>
          <p:cNvSpPr>
            <a:spLocks noChangeArrowheads="1"/>
          </p:cNvSpPr>
          <p:nvPr/>
        </p:nvSpPr>
        <p:spPr bwMode="auto">
          <a:xfrm>
            <a:off x="1707258" y="5338018"/>
            <a:ext cx="6003925" cy="111125"/>
          </a:xfrm>
          <a:prstGeom prst="rect">
            <a:avLst/>
          </a:prstGeom>
          <a:solidFill>
            <a:srgbClr val="FFCCFF"/>
          </a:solidFill>
          <a:ln w="9525">
            <a:noFill/>
            <a:miter lim="800000"/>
            <a:headEnd/>
            <a:tailEnd/>
          </a:ln>
        </p:spPr>
        <p:txBody>
          <a:bodyPr/>
          <a:lstStyle/>
          <a:p>
            <a:endParaRPr lang="zh-CN" altLang="en-US">
              <a:solidFill>
                <a:schemeClr val="tx1"/>
              </a:solidFill>
            </a:endParaRPr>
          </a:p>
        </p:txBody>
      </p:sp>
      <p:sp>
        <p:nvSpPr>
          <p:cNvPr id="41" name="Rectangle 1063"/>
          <p:cNvSpPr>
            <a:spLocks noChangeArrowheads="1"/>
          </p:cNvSpPr>
          <p:nvPr/>
        </p:nvSpPr>
        <p:spPr bwMode="auto">
          <a:xfrm>
            <a:off x="3536058" y="5163393"/>
            <a:ext cx="400050" cy="285750"/>
          </a:xfrm>
          <a:prstGeom prst="rect">
            <a:avLst/>
          </a:prstGeom>
          <a:solidFill>
            <a:srgbClr val="808080"/>
          </a:solidFill>
          <a:ln w="9525">
            <a:solidFill>
              <a:schemeClr val="tx1"/>
            </a:solidFill>
            <a:miter lim="800000"/>
            <a:headEnd/>
            <a:tailEnd/>
          </a:ln>
        </p:spPr>
        <p:txBody>
          <a:bodyPr/>
          <a:lstStyle/>
          <a:p>
            <a:endParaRPr lang="zh-CN" altLang="en-US">
              <a:solidFill>
                <a:schemeClr val="tx1"/>
              </a:solidFill>
            </a:endParaRPr>
          </a:p>
        </p:txBody>
      </p:sp>
      <p:sp>
        <p:nvSpPr>
          <p:cNvPr id="42" name="Rectangle 1064"/>
          <p:cNvSpPr>
            <a:spLocks noChangeArrowheads="1"/>
          </p:cNvSpPr>
          <p:nvPr/>
        </p:nvSpPr>
        <p:spPr bwMode="auto">
          <a:xfrm>
            <a:off x="6223695" y="5163393"/>
            <a:ext cx="400050" cy="285750"/>
          </a:xfrm>
          <a:prstGeom prst="rect">
            <a:avLst/>
          </a:prstGeom>
          <a:solidFill>
            <a:srgbClr val="808080"/>
          </a:solidFill>
          <a:ln w="9525">
            <a:solidFill>
              <a:schemeClr val="tx1"/>
            </a:solidFill>
            <a:miter lim="800000"/>
            <a:headEnd/>
            <a:tailEnd/>
          </a:ln>
        </p:spPr>
        <p:txBody>
          <a:bodyPr/>
          <a:lstStyle/>
          <a:p>
            <a:endParaRPr lang="zh-CN" altLang="en-US">
              <a:solidFill>
                <a:schemeClr val="tx1"/>
              </a:solidFill>
            </a:endParaRPr>
          </a:p>
        </p:txBody>
      </p:sp>
      <p:sp>
        <p:nvSpPr>
          <p:cNvPr id="43" name="Rectangle 1065"/>
          <p:cNvSpPr>
            <a:spLocks noChangeArrowheads="1"/>
          </p:cNvSpPr>
          <p:nvPr/>
        </p:nvSpPr>
        <p:spPr bwMode="auto">
          <a:xfrm>
            <a:off x="1993008" y="5163393"/>
            <a:ext cx="400050" cy="285750"/>
          </a:xfrm>
          <a:prstGeom prst="rect">
            <a:avLst/>
          </a:prstGeom>
          <a:solidFill>
            <a:srgbClr val="808080"/>
          </a:solidFill>
          <a:ln w="9525">
            <a:solidFill>
              <a:schemeClr val="tx1"/>
            </a:solidFill>
            <a:miter lim="800000"/>
            <a:headEnd/>
            <a:tailEnd/>
          </a:ln>
        </p:spPr>
        <p:txBody>
          <a:bodyPr/>
          <a:lstStyle/>
          <a:p>
            <a:endParaRPr lang="zh-CN" altLang="en-US">
              <a:solidFill>
                <a:schemeClr val="tx1"/>
              </a:solidFill>
            </a:endParaRPr>
          </a:p>
        </p:txBody>
      </p:sp>
      <p:sp>
        <p:nvSpPr>
          <p:cNvPr id="44" name="Rectangle 1066"/>
          <p:cNvSpPr>
            <a:spLocks noChangeArrowheads="1"/>
          </p:cNvSpPr>
          <p:nvPr/>
        </p:nvSpPr>
        <p:spPr bwMode="auto">
          <a:xfrm>
            <a:off x="1699320" y="6023818"/>
            <a:ext cx="6019800" cy="381000"/>
          </a:xfrm>
          <a:prstGeom prst="rect">
            <a:avLst/>
          </a:prstGeom>
          <a:solidFill>
            <a:srgbClr val="FFFF66"/>
          </a:solidFill>
          <a:ln w="9525">
            <a:solidFill>
              <a:schemeClr val="tx1"/>
            </a:solidFill>
            <a:miter lim="800000"/>
            <a:headEnd/>
            <a:tailEnd/>
          </a:ln>
        </p:spPr>
        <p:txBody>
          <a:bodyPr/>
          <a:lstStyle/>
          <a:p>
            <a:endParaRPr lang="zh-CN" altLang="en-US">
              <a:solidFill>
                <a:schemeClr val="tx1"/>
              </a:solidFill>
            </a:endParaRPr>
          </a:p>
        </p:txBody>
      </p:sp>
      <p:sp>
        <p:nvSpPr>
          <p:cNvPr id="45" name="Rectangle 1067"/>
          <p:cNvSpPr>
            <a:spLocks noChangeArrowheads="1"/>
          </p:cNvSpPr>
          <p:nvPr/>
        </p:nvSpPr>
        <p:spPr bwMode="auto">
          <a:xfrm>
            <a:off x="4107558" y="6077793"/>
            <a:ext cx="1031875" cy="344487"/>
          </a:xfrm>
          <a:prstGeom prst="rect">
            <a:avLst/>
          </a:prstGeom>
          <a:noFill/>
          <a:ln w="9525">
            <a:noFill/>
            <a:miter lim="800000"/>
            <a:headEnd/>
            <a:tailEnd/>
          </a:ln>
        </p:spPr>
        <p:txBody>
          <a:bodyPr/>
          <a:lstStyle/>
          <a:p>
            <a:endParaRPr lang="zh-CN" altLang="en-US">
              <a:solidFill>
                <a:schemeClr val="tx1"/>
              </a:solidFill>
            </a:endParaRPr>
          </a:p>
        </p:txBody>
      </p:sp>
      <p:sp>
        <p:nvSpPr>
          <p:cNvPr id="46" name="Rectangle 1068"/>
          <p:cNvSpPr>
            <a:spLocks noChangeArrowheads="1"/>
          </p:cNvSpPr>
          <p:nvPr/>
        </p:nvSpPr>
        <p:spPr bwMode="auto">
          <a:xfrm>
            <a:off x="1699320" y="6363543"/>
            <a:ext cx="6019800" cy="342900"/>
          </a:xfrm>
          <a:prstGeom prst="rect">
            <a:avLst/>
          </a:prstGeom>
          <a:solidFill>
            <a:srgbClr val="FF9966"/>
          </a:solidFill>
          <a:ln w="9525">
            <a:solidFill>
              <a:schemeClr val="tx1"/>
            </a:solidFill>
            <a:miter lim="800000"/>
            <a:headEnd/>
            <a:tailEnd/>
          </a:ln>
        </p:spPr>
        <p:txBody>
          <a:bodyPr/>
          <a:lstStyle/>
          <a:p>
            <a:endParaRPr lang="zh-CN" altLang="en-US">
              <a:solidFill>
                <a:schemeClr val="tx1"/>
              </a:solidFill>
            </a:endParaRPr>
          </a:p>
        </p:txBody>
      </p:sp>
      <p:sp>
        <p:nvSpPr>
          <p:cNvPr id="47" name="Rectangle 1069"/>
          <p:cNvSpPr>
            <a:spLocks noChangeArrowheads="1"/>
          </p:cNvSpPr>
          <p:nvPr/>
        </p:nvSpPr>
        <p:spPr bwMode="auto">
          <a:xfrm>
            <a:off x="4806058" y="6409580"/>
            <a:ext cx="774700" cy="274638"/>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P-wafer</a:t>
            </a:r>
            <a:endParaRPr lang="en-US" altLang="zh-TW" sz="1800">
              <a:solidFill>
                <a:schemeClr val="tx1"/>
              </a:solidFill>
              <a:ea typeface="PMingLiU" pitchFamily="18" charset="-120"/>
            </a:endParaRPr>
          </a:p>
        </p:txBody>
      </p:sp>
      <p:sp>
        <p:nvSpPr>
          <p:cNvPr id="48" name="Freeform 1070"/>
          <p:cNvSpPr>
            <a:spLocks/>
          </p:cNvSpPr>
          <p:nvPr/>
        </p:nvSpPr>
        <p:spPr bwMode="auto">
          <a:xfrm>
            <a:off x="5080695" y="5449143"/>
            <a:ext cx="2638425" cy="685800"/>
          </a:xfrm>
          <a:custGeom>
            <a:avLst/>
            <a:gdLst>
              <a:gd name="T0" fmla="*/ 132 w 3313"/>
              <a:gd name="T1" fmla="*/ 0 h 864"/>
              <a:gd name="T2" fmla="*/ 105 w 3313"/>
              <a:gd name="T3" fmla="*/ 3 h 864"/>
              <a:gd name="T4" fmla="*/ 81 w 3313"/>
              <a:gd name="T5" fmla="*/ 10 h 864"/>
              <a:gd name="T6" fmla="*/ 58 w 3313"/>
              <a:gd name="T7" fmla="*/ 22 h 864"/>
              <a:gd name="T8" fmla="*/ 39 w 3313"/>
              <a:gd name="T9" fmla="*/ 39 h 864"/>
              <a:gd name="T10" fmla="*/ 22 w 3313"/>
              <a:gd name="T11" fmla="*/ 58 h 864"/>
              <a:gd name="T12" fmla="*/ 10 w 3313"/>
              <a:gd name="T13" fmla="*/ 81 h 864"/>
              <a:gd name="T14" fmla="*/ 3 w 3313"/>
              <a:gd name="T15" fmla="*/ 105 h 864"/>
              <a:gd name="T16" fmla="*/ 0 w 3313"/>
              <a:gd name="T17" fmla="*/ 132 h 864"/>
              <a:gd name="T18" fmla="*/ 0 w 3313"/>
              <a:gd name="T19" fmla="*/ 732 h 864"/>
              <a:gd name="T20" fmla="*/ 3 w 3313"/>
              <a:gd name="T21" fmla="*/ 759 h 864"/>
              <a:gd name="T22" fmla="*/ 10 w 3313"/>
              <a:gd name="T23" fmla="*/ 783 h 864"/>
              <a:gd name="T24" fmla="*/ 22 w 3313"/>
              <a:gd name="T25" fmla="*/ 806 h 864"/>
              <a:gd name="T26" fmla="*/ 39 w 3313"/>
              <a:gd name="T27" fmla="*/ 825 h 864"/>
              <a:gd name="T28" fmla="*/ 58 w 3313"/>
              <a:gd name="T29" fmla="*/ 842 h 864"/>
              <a:gd name="T30" fmla="*/ 81 w 3313"/>
              <a:gd name="T31" fmla="*/ 854 h 864"/>
              <a:gd name="T32" fmla="*/ 105 w 3313"/>
              <a:gd name="T33" fmla="*/ 861 h 864"/>
              <a:gd name="T34" fmla="*/ 132 w 3313"/>
              <a:gd name="T35" fmla="*/ 864 h 864"/>
              <a:gd name="T36" fmla="*/ 3181 w 3313"/>
              <a:gd name="T37" fmla="*/ 864 h 864"/>
              <a:gd name="T38" fmla="*/ 3208 w 3313"/>
              <a:gd name="T39" fmla="*/ 861 h 864"/>
              <a:gd name="T40" fmla="*/ 3232 w 3313"/>
              <a:gd name="T41" fmla="*/ 854 h 864"/>
              <a:gd name="T42" fmla="*/ 3255 w 3313"/>
              <a:gd name="T43" fmla="*/ 842 h 864"/>
              <a:gd name="T44" fmla="*/ 3274 w 3313"/>
              <a:gd name="T45" fmla="*/ 825 h 864"/>
              <a:gd name="T46" fmla="*/ 3291 w 3313"/>
              <a:gd name="T47" fmla="*/ 806 h 864"/>
              <a:gd name="T48" fmla="*/ 3303 w 3313"/>
              <a:gd name="T49" fmla="*/ 783 h 864"/>
              <a:gd name="T50" fmla="*/ 3310 w 3313"/>
              <a:gd name="T51" fmla="*/ 759 h 864"/>
              <a:gd name="T52" fmla="*/ 3313 w 3313"/>
              <a:gd name="T53" fmla="*/ 732 h 864"/>
              <a:gd name="T54" fmla="*/ 3313 w 3313"/>
              <a:gd name="T55" fmla="*/ 132 h 864"/>
              <a:gd name="T56" fmla="*/ 3310 w 3313"/>
              <a:gd name="T57" fmla="*/ 105 h 864"/>
              <a:gd name="T58" fmla="*/ 3303 w 3313"/>
              <a:gd name="T59" fmla="*/ 81 h 864"/>
              <a:gd name="T60" fmla="*/ 3291 w 3313"/>
              <a:gd name="T61" fmla="*/ 58 h 864"/>
              <a:gd name="T62" fmla="*/ 3274 w 3313"/>
              <a:gd name="T63" fmla="*/ 39 h 864"/>
              <a:gd name="T64" fmla="*/ 3255 w 3313"/>
              <a:gd name="T65" fmla="*/ 22 h 864"/>
              <a:gd name="T66" fmla="*/ 3232 w 3313"/>
              <a:gd name="T67" fmla="*/ 10 h 864"/>
              <a:gd name="T68" fmla="*/ 3208 w 3313"/>
              <a:gd name="T69" fmla="*/ 3 h 864"/>
              <a:gd name="T70" fmla="*/ 3181 w 3313"/>
              <a:gd name="T71" fmla="*/ 0 h 864"/>
              <a:gd name="T72" fmla="*/ 132 w 3313"/>
              <a:gd name="T73" fmla="*/ 0 h 8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313"/>
              <a:gd name="T112" fmla="*/ 0 h 864"/>
              <a:gd name="T113" fmla="*/ 3313 w 3313"/>
              <a:gd name="T114" fmla="*/ 864 h 86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313" h="864">
                <a:moveTo>
                  <a:pt x="132" y="0"/>
                </a:moveTo>
                <a:lnTo>
                  <a:pt x="105" y="3"/>
                </a:lnTo>
                <a:lnTo>
                  <a:pt x="81" y="10"/>
                </a:lnTo>
                <a:lnTo>
                  <a:pt x="58" y="22"/>
                </a:lnTo>
                <a:lnTo>
                  <a:pt x="39" y="39"/>
                </a:lnTo>
                <a:lnTo>
                  <a:pt x="22" y="58"/>
                </a:lnTo>
                <a:lnTo>
                  <a:pt x="10" y="81"/>
                </a:lnTo>
                <a:lnTo>
                  <a:pt x="3" y="105"/>
                </a:lnTo>
                <a:lnTo>
                  <a:pt x="0" y="132"/>
                </a:lnTo>
                <a:lnTo>
                  <a:pt x="0" y="732"/>
                </a:lnTo>
                <a:lnTo>
                  <a:pt x="3" y="759"/>
                </a:lnTo>
                <a:lnTo>
                  <a:pt x="10" y="783"/>
                </a:lnTo>
                <a:lnTo>
                  <a:pt x="22" y="806"/>
                </a:lnTo>
                <a:lnTo>
                  <a:pt x="39" y="825"/>
                </a:lnTo>
                <a:lnTo>
                  <a:pt x="58" y="842"/>
                </a:lnTo>
                <a:lnTo>
                  <a:pt x="81" y="854"/>
                </a:lnTo>
                <a:lnTo>
                  <a:pt x="105" y="861"/>
                </a:lnTo>
                <a:lnTo>
                  <a:pt x="132" y="864"/>
                </a:lnTo>
                <a:lnTo>
                  <a:pt x="3181" y="864"/>
                </a:lnTo>
                <a:lnTo>
                  <a:pt x="3208" y="861"/>
                </a:lnTo>
                <a:lnTo>
                  <a:pt x="3232" y="854"/>
                </a:lnTo>
                <a:lnTo>
                  <a:pt x="3255" y="842"/>
                </a:lnTo>
                <a:lnTo>
                  <a:pt x="3274" y="825"/>
                </a:lnTo>
                <a:lnTo>
                  <a:pt x="3291" y="806"/>
                </a:lnTo>
                <a:lnTo>
                  <a:pt x="3303" y="783"/>
                </a:lnTo>
                <a:lnTo>
                  <a:pt x="3310" y="759"/>
                </a:lnTo>
                <a:lnTo>
                  <a:pt x="3313" y="732"/>
                </a:lnTo>
                <a:lnTo>
                  <a:pt x="3313" y="132"/>
                </a:lnTo>
                <a:lnTo>
                  <a:pt x="3310" y="105"/>
                </a:lnTo>
                <a:lnTo>
                  <a:pt x="3303" y="81"/>
                </a:lnTo>
                <a:lnTo>
                  <a:pt x="3291" y="58"/>
                </a:lnTo>
                <a:lnTo>
                  <a:pt x="3274" y="39"/>
                </a:lnTo>
                <a:lnTo>
                  <a:pt x="3255" y="22"/>
                </a:lnTo>
                <a:lnTo>
                  <a:pt x="3232" y="10"/>
                </a:lnTo>
                <a:lnTo>
                  <a:pt x="3208" y="3"/>
                </a:lnTo>
                <a:lnTo>
                  <a:pt x="3181" y="0"/>
                </a:lnTo>
                <a:lnTo>
                  <a:pt x="132" y="0"/>
                </a:lnTo>
                <a:close/>
              </a:path>
            </a:pathLst>
          </a:custGeom>
          <a:solidFill>
            <a:srgbClr val="66FFCC"/>
          </a:solidFill>
          <a:ln w="9525">
            <a:solidFill>
              <a:schemeClr val="tx1"/>
            </a:solidFill>
            <a:round/>
            <a:headEnd/>
            <a:tailEnd/>
          </a:ln>
        </p:spPr>
        <p:txBody>
          <a:bodyPr/>
          <a:lstStyle/>
          <a:p>
            <a:endParaRPr lang="zh-CN" altLang="en-US">
              <a:solidFill>
                <a:schemeClr val="tx1"/>
              </a:solidFill>
            </a:endParaRPr>
          </a:p>
        </p:txBody>
      </p:sp>
      <p:sp>
        <p:nvSpPr>
          <p:cNvPr id="49" name="Freeform 1071"/>
          <p:cNvSpPr>
            <a:spLocks/>
          </p:cNvSpPr>
          <p:nvPr/>
        </p:nvSpPr>
        <p:spPr bwMode="auto">
          <a:xfrm>
            <a:off x="1699320" y="5449143"/>
            <a:ext cx="750888" cy="685800"/>
          </a:xfrm>
          <a:custGeom>
            <a:avLst/>
            <a:gdLst>
              <a:gd name="T0" fmla="*/ 44 w 937"/>
              <a:gd name="T1" fmla="*/ 0 h 864"/>
              <a:gd name="T2" fmla="*/ 35 w 937"/>
              <a:gd name="T3" fmla="*/ 1 h 864"/>
              <a:gd name="T4" fmla="*/ 27 w 937"/>
              <a:gd name="T5" fmla="*/ 3 h 864"/>
              <a:gd name="T6" fmla="*/ 14 w 937"/>
              <a:gd name="T7" fmla="*/ 13 h 864"/>
              <a:gd name="T8" fmla="*/ 3 w 937"/>
              <a:gd name="T9" fmla="*/ 27 h 864"/>
              <a:gd name="T10" fmla="*/ 2 w 937"/>
              <a:gd name="T11" fmla="*/ 34 h 864"/>
              <a:gd name="T12" fmla="*/ 0 w 937"/>
              <a:gd name="T13" fmla="*/ 43 h 864"/>
              <a:gd name="T14" fmla="*/ 0 w 937"/>
              <a:gd name="T15" fmla="*/ 821 h 864"/>
              <a:gd name="T16" fmla="*/ 2 w 937"/>
              <a:gd name="T17" fmla="*/ 830 h 864"/>
              <a:gd name="T18" fmla="*/ 3 w 937"/>
              <a:gd name="T19" fmla="*/ 837 h 864"/>
              <a:gd name="T20" fmla="*/ 14 w 937"/>
              <a:gd name="T21" fmla="*/ 852 h 864"/>
              <a:gd name="T22" fmla="*/ 27 w 937"/>
              <a:gd name="T23" fmla="*/ 861 h 864"/>
              <a:gd name="T24" fmla="*/ 35 w 937"/>
              <a:gd name="T25" fmla="*/ 863 h 864"/>
              <a:gd name="T26" fmla="*/ 44 w 937"/>
              <a:gd name="T27" fmla="*/ 864 h 864"/>
              <a:gd name="T28" fmla="*/ 893 w 937"/>
              <a:gd name="T29" fmla="*/ 864 h 864"/>
              <a:gd name="T30" fmla="*/ 902 w 937"/>
              <a:gd name="T31" fmla="*/ 863 h 864"/>
              <a:gd name="T32" fmla="*/ 910 w 937"/>
              <a:gd name="T33" fmla="*/ 861 h 864"/>
              <a:gd name="T34" fmla="*/ 925 w 937"/>
              <a:gd name="T35" fmla="*/ 852 h 864"/>
              <a:gd name="T36" fmla="*/ 934 w 937"/>
              <a:gd name="T37" fmla="*/ 837 h 864"/>
              <a:gd name="T38" fmla="*/ 935 w 937"/>
              <a:gd name="T39" fmla="*/ 830 h 864"/>
              <a:gd name="T40" fmla="*/ 937 w 937"/>
              <a:gd name="T41" fmla="*/ 821 h 864"/>
              <a:gd name="T42" fmla="*/ 937 w 937"/>
              <a:gd name="T43" fmla="*/ 43 h 864"/>
              <a:gd name="T44" fmla="*/ 935 w 937"/>
              <a:gd name="T45" fmla="*/ 34 h 864"/>
              <a:gd name="T46" fmla="*/ 934 w 937"/>
              <a:gd name="T47" fmla="*/ 27 h 864"/>
              <a:gd name="T48" fmla="*/ 925 w 937"/>
              <a:gd name="T49" fmla="*/ 13 h 864"/>
              <a:gd name="T50" fmla="*/ 910 w 937"/>
              <a:gd name="T51" fmla="*/ 3 h 864"/>
              <a:gd name="T52" fmla="*/ 902 w 937"/>
              <a:gd name="T53" fmla="*/ 1 h 864"/>
              <a:gd name="T54" fmla="*/ 893 w 937"/>
              <a:gd name="T55" fmla="*/ 0 h 864"/>
              <a:gd name="T56" fmla="*/ 44 w 937"/>
              <a:gd name="T57" fmla="*/ 0 h 8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37"/>
              <a:gd name="T88" fmla="*/ 0 h 864"/>
              <a:gd name="T89" fmla="*/ 937 w 937"/>
              <a:gd name="T90" fmla="*/ 864 h 86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37" h="864">
                <a:moveTo>
                  <a:pt x="44" y="0"/>
                </a:moveTo>
                <a:lnTo>
                  <a:pt x="35" y="1"/>
                </a:lnTo>
                <a:lnTo>
                  <a:pt x="27" y="3"/>
                </a:lnTo>
                <a:lnTo>
                  <a:pt x="14" y="13"/>
                </a:lnTo>
                <a:lnTo>
                  <a:pt x="3" y="27"/>
                </a:lnTo>
                <a:lnTo>
                  <a:pt x="2" y="34"/>
                </a:lnTo>
                <a:lnTo>
                  <a:pt x="0" y="43"/>
                </a:lnTo>
                <a:lnTo>
                  <a:pt x="0" y="821"/>
                </a:lnTo>
                <a:lnTo>
                  <a:pt x="2" y="830"/>
                </a:lnTo>
                <a:lnTo>
                  <a:pt x="3" y="837"/>
                </a:lnTo>
                <a:lnTo>
                  <a:pt x="14" y="852"/>
                </a:lnTo>
                <a:lnTo>
                  <a:pt x="27" y="861"/>
                </a:lnTo>
                <a:lnTo>
                  <a:pt x="35" y="863"/>
                </a:lnTo>
                <a:lnTo>
                  <a:pt x="44" y="864"/>
                </a:lnTo>
                <a:lnTo>
                  <a:pt x="893" y="864"/>
                </a:lnTo>
                <a:lnTo>
                  <a:pt x="902" y="863"/>
                </a:lnTo>
                <a:lnTo>
                  <a:pt x="910" y="861"/>
                </a:lnTo>
                <a:lnTo>
                  <a:pt x="925" y="852"/>
                </a:lnTo>
                <a:lnTo>
                  <a:pt x="934" y="837"/>
                </a:lnTo>
                <a:lnTo>
                  <a:pt x="935" y="830"/>
                </a:lnTo>
                <a:lnTo>
                  <a:pt x="937" y="821"/>
                </a:lnTo>
                <a:lnTo>
                  <a:pt x="937" y="43"/>
                </a:lnTo>
                <a:lnTo>
                  <a:pt x="935" y="34"/>
                </a:lnTo>
                <a:lnTo>
                  <a:pt x="934" y="27"/>
                </a:lnTo>
                <a:lnTo>
                  <a:pt x="925" y="13"/>
                </a:lnTo>
                <a:lnTo>
                  <a:pt x="910" y="3"/>
                </a:lnTo>
                <a:lnTo>
                  <a:pt x="902" y="1"/>
                </a:lnTo>
                <a:lnTo>
                  <a:pt x="893" y="0"/>
                </a:lnTo>
                <a:lnTo>
                  <a:pt x="44" y="0"/>
                </a:lnTo>
                <a:close/>
              </a:path>
            </a:pathLst>
          </a:custGeom>
          <a:solidFill>
            <a:srgbClr val="66FFCC"/>
          </a:solidFill>
          <a:ln w="9525">
            <a:solidFill>
              <a:schemeClr val="tx1"/>
            </a:solidFill>
            <a:round/>
            <a:headEnd/>
            <a:tailEnd/>
          </a:ln>
        </p:spPr>
        <p:txBody>
          <a:bodyPr/>
          <a:lstStyle/>
          <a:p>
            <a:endParaRPr lang="zh-CN" altLang="en-US">
              <a:solidFill>
                <a:schemeClr val="tx1"/>
              </a:solidFill>
            </a:endParaRPr>
          </a:p>
        </p:txBody>
      </p:sp>
      <p:sp>
        <p:nvSpPr>
          <p:cNvPr id="50" name="Rectangle 1072"/>
          <p:cNvSpPr>
            <a:spLocks noChangeArrowheads="1"/>
          </p:cNvSpPr>
          <p:nvPr/>
        </p:nvSpPr>
        <p:spPr bwMode="auto">
          <a:xfrm>
            <a:off x="5766495" y="5792043"/>
            <a:ext cx="1258888" cy="344487"/>
          </a:xfrm>
          <a:prstGeom prst="rect">
            <a:avLst/>
          </a:prstGeom>
          <a:noFill/>
          <a:ln w="9525">
            <a:noFill/>
            <a:miter lim="800000"/>
            <a:headEnd/>
            <a:tailEnd/>
          </a:ln>
        </p:spPr>
        <p:txBody>
          <a:bodyPr/>
          <a:lstStyle/>
          <a:p>
            <a:endParaRPr lang="zh-CN" altLang="en-US">
              <a:solidFill>
                <a:schemeClr val="tx1"/>
              </a:solidFill>
            </a:endParaRPr>
          </a:p>
        </p:txBody>
      </p:sp>
      <p:sp>
        <p:nvSpPr>
          <p:cNvPr id="51" name="Rectangle 1073"/>
          <p:cNvSpPr>
            <a:spLocks noChangeArrowheads="1"/>
          </p:cNvSpPr>
          <p:nvPr/>
        </p:nvSpPr>
        <p:spPr bwMode="auto">
          <a:xfrm>
            <a:off x="5836345" y="5838080"/>
            <a:ext cx="635000" cy="274638"/>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N-well</a:t>
            </a:r>
            <a:endParaRPr lang="en-US" altLang="zh-TW" sz="1800">
              <a:solidFill>
                <a:schemeClr val="tx1"/>
              </a:solidFill>
              <a:ea typeface="PMingLiU" pitchFamily="18" charset="-120"/>
            </a:endParaRPr>
          </a:p>
        </p:txBody>
      </p:sp>
      <p:sp>
        <p:nvSpPr>
          <p:cNvPr id="52" name="Freeform 1074"/>
          <p:cNvSpPr>
            <a:spLocks/>
          </p:cNvSpPr>
          <p:nvPr/>
        </p:nvSpPr>
        <p:spPr bwMode="auto">
          <a:xfrm>
            <a:off x="2450208" y="5449143"/>
            <a:ext cx="2630487" cy="685800"/>
          </a:xfrm>
          <a:custGeom>
            <a:avLst/>
            <a:gdLst>
              <a:gd name="T0" fmla="*/ 144 w 3314"/>
              <a:gd name="T1" fmla="*/ 0 h 864"/>
              <a:gd name="T2" fmla="*/ 129 w 3314"/>
              <a:gd name="T3" fmla="*/ 1 h 864"/>
              <a:gd name="T4" fmla="*/ 115 w 3314"/>
              <a:gd name="T5" fmla="*/ 3 h 864"/>
              <a:gd name="T6" fmla="*/ 88 w 3314"/>
              <a:gd name="T7" fmla="*/ 12 h 864"/>
              <a:gd name="T8" fmla="*/ 63 w 3314"/>
              <a:gd name="T9" fmla="*/ 24 h 864"/>
              <a:gd name="T10" fmla="*/ 42 w 3314"/>
              <a:gd name="T11" fmla="*/ 42 h 864"/>
              <a:gd name="T12" fmla="*/ 24 w 3314"/>
              <a:gd name="T13" fmla="*/ 63 h 864"/>
              <a:gd name="T14" fmla="*/ 12 w 3314"/>
              <a:gd name="T15" fmla="*/ 88 h 864"/>
              <a:gd name="T16" fmla="*/ 3 w 3314"/>
              <a:gd name="T17" fmla="*/ 115 h 864"/>
              <a:gd name="T18" fmla="*/ 1 w 3314"/>
              <a:gd name="T19" fmla="*/ 129 h 864"/>
              <a:gd name="T20" fmla="*/ 0 w 3314"/>
              <a:gd name="T21" fmla="*/ 144 h 864"/>
              <a:gd name="T22" fmla="*/ 0 w 3314"/>
              <a:gd name="T23" fmla="*/ 720 h 864"/>
              <a:gd name="T24" fmla="*/ 1 w 3314"/>
              <a:gd name="T25" fmla="*/ 735 h 864"/>
              <a:gd name="T26" fmla="*/ 3 w 3314"/>
              <a:gd name="T27" fmla="*/ 749 h 864"/>
              <a:gd name="T28" fmla="*/ 12 w 3314"/>
              <a:gd name="T29" fmla="*/ 776 h 864"/>
              <a:gd name="T30" fmla="*/ 24 w 3314"/>
              <a:gd name="T31" fmla="*/ 801 h 864"/>
              <a:gd name="T32" fmla="*/ 42 w 3314"/>
              <a:gd name="T33" fmla="*/ 822 h 864"/>
              <a:gd name="T34" fmla="*/ 63 w 3314"/>
              <a:gd name="T35" fmla="*/ 840 h 864"/>
              <a:gd name="T36" fmla="*/ 88 w 3314"/>
              <a:gd name="T37" fmla="*/ 852 h 864"/>
              <a:gd name="T38" fmla="*/ 115 w 3314"/>
              <a:gd name="T39" fmla="*/ 861 h 864"/>
              <a:gd name="T40" fmla="*/ 129 w 3314"/>
              <a:gd name="T41" fmla="*/ 864 h 864"/>
              <a:gd name="T42" fmla="*/ 144 w 3314"/>
              <a:gd name="T43" fmla="*/ 864 h 864"/>
              <a:gd name="T44" fmla="*/ 3169 w 3314"/>
              <a:gd name="T45" fmla="*/ 864 h 864"/>
              <a:gd name="T46" fmla="*/ 3184 w 3314"/>
              <a:gd name="T47" fmla="*/ 864 h 864"/>
              <a:gd name="T48" fmla="*/ 3198 w 3314"/>
              <a:gd name="T49" fmla="*/ 861 h 864"/>
              <a:gd name="T50" fmla="*/ 3225 w 3314"/>
              <a:gd name="T51" fmla="*/ 852 h 864"/>
              <a:gd name="T52" fmla="*/ 3250 w 3314"/>
              <a:gd name="T53" fmla="*/ 840 h 864"/>
              <a:gd name="T54" fmla="*/ 3272 w 3314"/>
              <a:gd name="T55" fmla="*/ 822 h 864"/>
              <a:gd name="T56" fmla="*/ 3290 w 3314"/>
              <a:gd name="T57" fmla="*/ 801 h 864"/>
              <a:gd name="T58" fmla="*/ 3302 w 3314"/>
              <a:gd name="T59" fmla="*/ 776 h 864"/>
              <a:gd name="T60" fmla="*/ 3311 w 3314"/>
              <a:gd name="T61" fmla="*/ 749 h 864"/>
              <a:gd name="T62" fmla="*/ 3314 w 3314"/>
              <a:gd name="T63" fmla="*/ 735 h 864"/>
              <a:gd name="T64" fmla="*/ 3314 w 3314"/>
              <a:gd name="T65" fmla="*/ 720 h 864"/>
              <a:gd name="T66" fmla="*/ 3314 w 3314"/>
              <a:gd name="T67" fmla="*/ 144 h 864"/>
              <a:gd name="T68" fmla="*/ 3314 w 3314"/>
              <a:gd name="T69" fmla="*/ 129 h 864"/>
              <a:gd name="T70" fmla="*/ 3311 w 3314"/>
              <a:gd name="T71" fmla="*/ 115 h 864"/>
              <a:gd name="T72" fmla="*/ 3302 w 3314"/>
              <a:gd name="T73" fmla="*/ 88 h 864"/>
              <a:gd name="T74" fmla="*/ 3290 w 3314"/>
              <a:gd name="T75" fmla="*/ 63 h 864"/>
              <a:gd name="T76" fmla="*/ 3272 w 3314"/>
              <a:gd name="T77" fmla="*/ 42 h 864"/>
              <a:gd name="T78" fmla="*/ 3250 w 3314"/>
              <a:gd name="T79" fmla="*/ 24 h 864"/>
              <a:gd name="T80" fmla="*/ 3225 w 3314"/>
              <a:gd name="T81" fmla="*/ 12 h 864"/>
              <a:gd name="T82" fmla="*/ 3198 w 3314"/>
              <a:gd name="T83" fmla="*/ 3 h 864"/>
              <a:gd name="T84" fmla="*/ 3184 w 3314"/>
              <a:gd name="T85" fmla="*/ 1 h 864"/>
              <a:gd name="T86" fmla="*/ 3169 w 3314"/>
              <a:gd name="T87" fmla="*/ 0 h 864"/>
              <a:gd name="T88" fmla="*/ 144 w 3314"/>
              <a:gd name="T89" fmla="*/ 0 h 8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14"/>
              <a:gd name="T136" fmla="*/ 0 h 864"/>
              <a:gd name="T137" fmla="*/ 3314 w 3314"/>
              <a:gd name="T138" fmla="*/ 864 h 86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14" h="864">
                <a:moveTo>
                  <a:pt x="144" y="0"/>
                </a:moveTo>
                <a:lnTo>
                  <a:pt x="129" y="1"/>
                </a:lnTo>
                <a:lnTo>
                  <a:pt x="115" y="3"/>
                </a:lnTo>
                <a:lnTo>
                  <a:pt x="88" y="12"/>
                </a:lnTo>
                <a:lnTo>
                  <a:pt x="63" y="24"/>
                </a:lnTo>
                <a:lnTo>
                  <a:pt x="42" y="42"/>
                </a:lnTo>
                <a:lnTo>
                  <a:pt x="24" y="63"/>
                </a:lnTo>
                <a:lnTo>
                  <a:pt x="12" y="88"/>
                </a:lnTo>
                <a:lnTo>
                  <a:pt x="3" y="115"/>
                </a:lnTo>
                <a:lnTo>
                  <a:pt x="1" y="129"/>
                </a:lnTo>
                <a:lnTo>
                  <a:pt x="0" y="144"/>
                </a:lnTo>
                <a:lnTo>
                  <a:pt x="0" y="720"/>
                </a:lnTo>
                <a:lnTo>
                  <a:pt x="1" y="735"/>
                </a:lnTo>
                <a:lnTo>
                  <a:pt x="3" y="749"/>
                </a:lnTo>
                <a:lnTo>
                  <a:pt x="12" y="776"/>
                </a:lnTo>
                <a:lnTo>
                  <a:pt x="24" y="801"/>
                </a:lnTo>
                <a:lnTo>
                  <a:pt x="42" y="822"/>
                </a:lnTo>
                <a:lnTo>
                  <a:pt x="63" y="840"/>
                </a:lnTo>
                <a:lnTo>
                  <a:pt x="88" y="852"/>
                </a:lnTo>
                <a:lnTo>
                  <a:pt x="115" y="861"/>
                </a:lnTo>
                <a:lnTo>
                  <a:pt x="129" y="864"/>
                </a:lnTo>
                <a:lnTo>
                  <a:pt x="144" y="864"/>
                </a:lnTo>
                <a:lnTo>
                  <a:pt x="3169" y="864"/>
                </a:lnTo>
                <a:lnTo>
                  <a:pt x="3184" y="864"/>
                </a:lnTo>
                <a:lnTo>
                  <a:pt x="3198" y="861"/>
                </a:lnTo>
                <a:lnTo>
                  <a:pt x="3225" y="852"/>
                </a:lnTo>
                <a:lnTo>
                  <a:pt x="3250" y="840"/>
                </a:lnTo>
                <a:lnTo>
                  <a:pt x="3272" y="822"/>
                </a:lnTo>
                <a:lnTo>
                  <a:pt x="3290" y="801"/>
                </a:lnTo>
                <a:lnTo>
                  <a:pt x="3302" y="776"/>
                </a:lnTo>
                <a:lnTo>
                  <a:pt x="3311" y="749"/>
                </a:lnTo>
                <a:lnTo>
                  <a:pt x="3314" y="735"/>
                </a:lnTo>
                <a:lnTo>
                  <a:pt x="3314" y="720"/>
                </a:lnTo>
                <a:lnTo>
                  <a:pt x="3314" y="144"/>
                </a:lnTo>
                <a:lnTo>
                  <a:pt x="3314" y="129"/>
                </a:lnTo>
                <a:lnTo>
                  <a:pt x="3311" y="115"/>
                </a:lnTo>
                <a:lnTo>
                  <a:pt x="3302" y="88"/>
                </a:lnTo>
                <a:lnTo>
                  <a:pt x="3290" y="63"/>
                </a:lnTo>
                <a:lnTo>
                  <a:pt x="3272" y="42"/>
                </a:lnTo>
                <a:lnTo>
                  <a:pt x="3250" y="24"/>
                </a:lnTo>
                <a:lnTo>
                  <a:pt x="3225" y="12"/>
                </a:lnTo>
                <a:lnTo>
                  <a:pt x="3198" y="3"/>
                </a:lnTo>
                <a:lnTo>
                  <a:pt x="3184" y="1"/>
                </a:lnTo>
                <a:lnTo>
                  <a:pt x="3169" y="0"/>
                </a:lnTo>
                <a:lnTo>
                  <a:pt x="144" y="0"/>
                </a:lnTo>
                <a:close/>
              </a:path>
            </a:pathLst>
          </a:custGeom>
          <a:solidFill>
            <a:srgbClr val="FF9966"/>
          </a:solidFill>
          <a:ln w="9525">
            <a:solidFill>
              <a:schemeClr val="tx1"/>
            </a:solidFill>
            <a:round/>
            <a:headEnd/>
            <a:tailEnd/>
          </a:ln>
        </p:spPr>
        <p:txBody>
          <a:bodyPr/>
          <a:lstStyle/>
          <a:p>
            <a:endParaRPr lang="zh-CN" altLang="en-US">
              <a:solidFill>
                <a:schemeClr val="tx1"/>
              </a:solidFill>
            </a:endParaRPr>
          </a:p>
        </p:txBody>
      </p:sp>
      <p:sp>
        <p:nvSpPr>
          <p:cNvPr id="53" name="Rectangle 1075"/>
          <p:cNvSpPr>
            <a:spLocks noChangeArrowheads="1"/>
          </p:cNvSpPr>
          <p:nvPr/>
        </p:nvSpPr>
        <p:spPr bwMode="auto">
          <a:xfrm>
            <a:off x="3650358" y="5734893"/>
            <a:ext cx="1373187" cy="344487"/>
          </a:xfrm>
          <a:prstGeom prst="rect">
            <a:avLst/>
          </a:prstGeom>
          <a:noFill/>
          <a:ln w="9525">
            <a:noFill/>
            <a:miter lim="800000"/>
            <a:headEnd/>
            <a:tailEnd/>
          </a:ln>
        </p:spPr>
        <p:txBody>
          <a:bodyPr/>
          <a:lstStyle/>
          <a:p>
            <a:endParaRPr lang="zh-CN" altLang="en-US">
              <a:solidFill>
                <a:schemeClr val="tx1"/>
              </a:solidFill>
            </a:endParaRPr>
          </a:p>
        </p:txBody>
      </p:sp>
      <p:sp>
        <p:nvSpPr>
          <p:cNvPr id="54" name="Rectangle 1076"/>
          <p:cNvSpPr>
            <a:spLocks noChangeArrowheads="1"/>
          </p:cNvSpPr>
          <p:nvPr/>
        </p:nvSpPr>
        <p:spPr bwMode="auto">
          <a:xfrm>
            <a:off x="3720208" y="5780930"/>
            <a:ext cx="609600" cy="274638"/>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P-well</a:t>
            </a:r>
            <a:endParaRPr lang="en-US" altLang="zh-TW" sz="1800">
              <a:solidFill>
                <a:schemeClr val="tx1"/>
              </a:solidFill>
              <a:ea typeface="PMingLiU" pitchFamily="18" charset="-120"/>
            </a:endParaRPr>
          </a:p>
        </p:txBody>
      </p:sp>
      <p:sp>
        <p:nvSpPr>
          <p:cNvPr id="55" name="Rectangle 1077"/>
          <p:cNvSpPr>
            <a:spLocks noChangeArrowheads="1"/>
          </p:cNvSpPr>
          <p:nvPr/>
        </p:nvSpPr>
        <p:spPr bwMode="auto">
          <a:xfrm>
            <a:off x="3593208" y="5163393"/>
            <a:ext cx="285750" cy="285750"/>
          </a:xfrm>
          <a:prstGeom prst="rect">
            <a:avLst/>
          </a:prstGeom>
          <a:solidFill>
            <a:srgbClr val="FF0000"/>
          </a:solidFill>
          <a:ln w="9525">
            <a:solidFill>
              <a:schemeClr val="tx1"/>
            </a:solidFill>
            <a:miter lim="800000"/>
            <a:headEnd/>
            <a:tailEnd/>
          </a:ln>
        </p:spPr>
        <p:txBody>
          <a:bodyPr/>
          <a:lstStyle/>
          <a:p>
            <a:endParaRPr lang="zh-CN" altLang="en-US">
              <a:solidFill>
                <a:schemeClr val="tx1"/>
              </a:solidFill>
            </a:endParaRPr>
          </a:p>
        </p:txBody>
      </p:sp>
      <p:sp>
        <p:nvSpPr>
          <p:cNvPr id="56" name="Rectangle 1078"/>
          <p:cNvSpPr>
            <a:spLocks noChangeArrowheads="1"/>
          </p:cNvSpPr>
          <p:nvPr/>
        </p:nvSpPr>
        <p:spPr bwMode="auto">
          <a:xfrm>
            <a:off x="6280845" y="5163393"/>
            <a:ext cx="285750" cy="285750"/>
          </a:xfrm>
          <a:prstGeom prst="rect">
            <a:avLst/>
          </a:prstGeom>
          <a:solidFill>
            <a:srgbClr val="FF0000"/>
          </a:solidFill>
          <a:ln w="9525">
            <a:solidFill>
              <a:schemeClr val="tx1"/>
            </a:solidFill>
            <a:miter lim="800000"/>
            <a:headEnd/>
            <a:tailEnd/>
          </a:ln>
        </p:spPr>
        <p:txBody>
          <a:bodyPr/>
          <a:lstStyle/>
          <a:p>
            <a:endParaRPr lang="zh-CN" altLang="en-US">
              <a:solidFill>
                <a:schemeClr val="tx1"/>
              </a:solidFill>
            </a:endParaRPr>
          </a:p>
        </p:txBody>
      </p:sp>
      <p:sp>
        <p:nvSpPr>
          <p:cNvPr id="57" name="Rectangle 1079"/>
          <p:cNvSpPr>
            <a:spLocks noChangeArrowheads="1"/>
          </p:cNvSpPr>
          <p:nvPr/>
        </p:nvSpPr>
        <p:spPr bwMode="auto">
          <a:xfrm>
            <a:off x="2050158" y="5163393"/>
            <a:ext cx="285750" cy="285750"/>
          </a:xfrm>
          <a:prstGeom prst="rect">
            <a:avLst/>
          </a:prstGeom>
          <a:solidFill>
            <a:srgbClr val="FF0000"/>
          </a:solidFill>
          <a:ln w="9525">
            <a:solidFill>
              <a:schemeClr val="tx1"/>
            </a:solidFill>
            <a:miter lim="800000"/>
            <a:headEnd/>
            <a:tailEnd/>
          </a:ln>
        </p:spPr>
        <p:txBody>
          <a:bodyPr/>
          <a:lstStyle/>
          <a:p>
            <a:endParaRPr lang="zh-CN" altLang="en-US">
              <a:solidFill>
                <a:schemeClr val="tx1"/>
              </a:solidFill>
            </a:endParaRPr>
          </a:p>
        </p:txBody>
      </p:sp>
      <p:sp>
        <p:nvSpPr>
          <p:cNvPr id="58" name="Rectangle 1080"/>
          <p:cNvSpPr>
            <a:spLocks noChangeArrowheads="1"/>
          </p:cNvSpPr>
          <p:nvPr/>
        </p:nvSpPr>
        <p:spPr bwMode="auto">
          <a:xfrm>
            <a:off x="3593208" y="5163393"/>
            <a:ext cx="285750" cy="114300"/>
          </a:xfrm>
          <a:prstGeom prst="rect">
            <a:avLst/>
          </a:prstGeom>
          <a:solidFill>
            <a:srgbClr val="CC00FF"/>
          </a:solidFill>
          <a:ln w="9525">
            <a:solidFill>
              <a:schemeClr val="tx1"/>
            </a:solidFill>
            <a:miter lim="800000"/>
            <a:headEnd/>
            <a:tailEnd/>
          </a:ln>
        </p:spPr>
        <p:txBody>
          <a:bodyPr/>
          <a:lstStyle/>
          <a:p>
            <a:endParaRPr lang="zh-CN" altLang="en-US">
              <a:solidFill>
                <a:schemeClr val="tx1"/>
              </a:solidFill>
            </a:endParaRPr>
          </a:p>
        </p:txBody>
      </p:sp>
      <p:sp>
        <p:nvSpPr>
          <p:cNvPr id="59" name="Rectangle 1081"/>
          <p:cNvSpPr>
            <a:spLocks noChangeArrowheads="1"/>
          </p:cNvSpPr>
          <p:nvPr/>
        </p:nvSpPr>
        <p:spPr bwMode="auto">
          <a:xfrm>
            <a:off x="6280845" y="5163393"/>
            <a:ext cx="285750" cy="114300"/>
          </a:xfrm>
          <a:prstGeom prst="rect">
            <a:avLst/>
          </a:prstGeom>
          <a:solidFill>
            <a:srgbClr val="CC00FF"/>
          </a:solidFill>
          <a:ln w="9525">
            <a:solidFill>
              <a:schemeClr val="tx1"/>
            </a:solidFill>
            <a:miter lim="800000"/>
            <a:headEnd/>
            <a:tailEnd/>
          </a:ln>
        </p:spPr>
        <p:txBody>
          <a:bodyPr/>
          <a:lstStyle/>
          <a:p>
            <a:endParaRPr lang="zh-CN" altLang="en-US">
              <a:solidFill>
                <a:schemeClr val="tx1"/>
              </a:solidFill>
            </a:endParaRPr>
          </a:p>
        </p:txBody>
      </p:sp>
      <p:sp>
        <p:nvSpPr>
          <p:cNvPr id="60" name="Rectangle 1082"/>
          <p:cNvSpPr>
            <a:spLocks noChangeArrowheads="1"/>
          </p:cNvSpPr>
          <p:nvPr/>
        </p:nvSpPr>
        <p:spPr bwMode="auto">
          <a:xfrm>
            <a:off x="2050158" y="5163393"/>
            <a:ext cx="285750" cy="114300"/>
          </a:xfrm>
          <a:prstGeom prst="rect">
            <a:avLst/>
          </a:prstGeom>
          <a:solidFill>
            <a:srgbClr val="CC00FF"/>
          </a:solidFill>
          <a:ln w="9525">
            <a:solidFill>
              <a:schemeClr val="tx1"/>
            </a:solidFill>
            <a:miter lim="800000"/>
            <a:headEnd/>
            <a:tailEnd/>
          </a:ln>
        </p:spPr>
        <p:txBody>
          <a:bodyPr/>
          <a:lstStyle/>
          <a:p>
            <a:endParaRPr lang="zh-CN" altLang="en-US">
              <a:solidFill>
                <a:schemeClr val="tx1"/>
              </a:solidFill>
            </a:endParaRPr>
          </a:p>
        </p:txBody>
      </p:sp>
      <p:sp>
        <p:nvSpPr>
          <p:cNvPr id="61" name="Freeform 1083"/>
          <p:cNvSpPr>
            <a:spLocks/>
          </p:cNvSpPr>
          <p:nvPr/>
        </p:nvSpPr>
        <p:spPr bwMode="auto">
          <a:xfrm>
            <a:off x="1993008" y="4704605"/>
            <a:ext cx="342900" cy="487363"/>
          </a:xfrm>
          <a:custGeom>
            <a:avLst/>
            <a:gdLst>
              <a:gd name="T0" fmla="*/ 0 w 432"/>
              <a:gd name="T1" fmla="*/ 0 h 614"/>
              <a:gd name="T2" fmla="*/ 432 w 432"/>
              <a:gd name="T3" fmla="*/ 0 h 614"/>
              <a:gd name="T4" fmla="*/ 345 w 432"/>
              <a:gd name="T5" fmla="*/ 614 h 614"/>
              <a:gd name="T6" fmla="*/ 87 w 432"/>
              <a:gd name="T7" fmla="*/ 614 h 614"/>
              <a:gd name="T8" fmla="*/ 0 w 432"/>
              <a:gd name="T9" fmla="*/ 0 h 614"/>
              <a:gd name="T10" fmla="*/ 0 60000 65536"/>
              <a:gd name="T11" fmla="*/ 0 60000 65536"/>
              <a:gd name="T12" fmla="*/ 0 60000 65536"/>
              <a:gd name="T13" fmla="*/ 0 60000 65536"/>
              <a:gd name="T14" fmla="*/ 0 60000 65536"/>
              <a:gd name="T15" fmla="*/ 0 w 432"/>
              <a:gd name="T16" fmla="*/ 0 h 614"/>
              <a:gd name="T17" fmla="*/ 432 w 432"/>
              <a:gd name="T18" fmla="*/ 614 h 614"/>
            </a:gdLst>
            <a:ahLst/>
            <a:cxnLst>
              <a:cxn ang="T10">
                <a:pos x="T0" y="T1"/>
              </a:cxn>
              <a:cxn ang="T11">
                <a:pos x="T2" y="T3"/>
              </a:cxn>
              <a:cxn ang="T12">
                <a:pos x="T4" y="T5"/>
              </a:cxn>
              <a:cxn ang="T13">
                <a:pos x="T6" y="T7"/>
              </a:cxn>
              <a:cxn ang="T14">
                <a:pos x="T8" y="T9"/>
              </a:cxn>
            </a:cxnLst>
            <a:rect l="T15" t="T16" r="T17" b="T18"/>
            <a:pathLst>
              <a:path w="432" h="614">
                <a:moveTo>
                  <a:pt x="0" y="0"/>
                </a:moveTo>
                <a:lnTo>
                  <a:pt x="432" y="0"/>
                </a:lnTo>
                <a:lnTo>
                  <a:pt x="345" y="614"/>
                </a:lnTo>
                <a:lnTo>
                  <a:pt x="87" y="614"/>
                </a:lnTo>
                <a:lnTo>
                  <a:pt x="0" y="0"/>
                </a:lnTo>
                <a:close/>
              </a:path>
            </a:pathLst>
          </a:custGeom>
          <a:solidFill>
            <a:srgbClr val="00FFFF"/>
          </a:solidFill>
          <a:ln w="9525">
            <a:noFill/>
            <a:round/>
            <a:headEnd/>
            <a:tailEnd/>
          </a:ln>
        </p:spPr>
        <p:txBody>
          <a:bodyPr/>
          <a:lstStyle/>
          <a:p>
            <a:endParaRPr lang="zh-CN" altLang="en-US">
              <a:solidFill>
                <a:schemeClr val="tx1"/>
              </a:solidFill>
            </a:endParaRPr>
          </a:p>
        </p:txBody>
      </p:sp>
      <p:sp>
        <p:nvSpPr>
          <p:cNvPr id="62" name="Freeform 1084"/>
          <p:cNvSpPr>
            <a:spLocks/>
          </p:cNvSpPr>
          <p:nvPr/>
        </p:nvSpPr>
        <p:spPr bwMode="auto">
          <a:xfrm>
            <a:off x="3078858" y="4704605"/>
            <a:ext cx="342900" cy="744538"/>
          </a:xfrm>
          <a:custGeom>
            <a:avLst/>
            <a:gdLst>
              <a:gd name="T0" fmla="*/ 0 w 432"/>
              <a:gd name="T1" fmla="*/ 0 h 937"/>
              <a:gd name="T2" fmla="*/ 432 w 432"/>
              <a:gd name="T3" fmla="*/ 0 h 937"/>
              <a:gd name="T4" fmla="*/ 345 w 432"/>
              <a:gd name="T5" fmla="*/ 937 h 937"/>
              <a:gd name="T6" fmla="*/ 87 w 432"/>
              <a:gd name="T7" fmla="*/ 937 h 937"/>
              <a:gd name="T8" fmla="*/ 0 w 432"/>
              <a:gd name="T9" fmla="*/ 0 h 937"/>
              <a:gd name="T10" fmla="*/ 0 60000 65536"/>
              <a:gd name="T11" fmla="*/ 0 60000 65536"/>
              <a:gd name="T12" fmla="*/ 0 60000 65536"/>
              <a:gd name="T13" fmla="*/ 0 60000 65536"/>
              <a:gd name="T14" fmla="*/ 0 60000 65536"/>
              <a:gd name="T15" fmla="*/ 0 w 432"/>
              <a:gd name="T16" fmla="*/ 0 h 937"/>
              <a:gd name="T17" fmla="*/ 432 w 432"/>
              <a:gd name="T18" fmla="*/ 937 h 937"/>
            </a:gdLst>
            <a:ahLst/>
            <a:cxnLst>
              <a:cxn ang="T10">
                <a:pos x="T0" y="T1"/>
              </a:cxn>
              <a:cxn ang="T11">
                <a:pos x="T2" y="T3"/>
              </a:cxn>
              <a:cxn ang="T12">
                <a:pos x="T4" y="T5"/>
              </a:cxn>
              <a:cxn ang="T13">
                <a:pos x="T6" y="T7"/>
              </a:cxn>
              <a:cxn ang="T14">
                <a:pos x="T8" y="T9"/>
              </a:cxn>
            </a:cxnLst>
            <a:rect l="T15" t="T16" r="T17" b="T18"/>
            <a:pathLst>
              <a:path w="432" h="937">
                <a:moveTo>
                  <a:pt x="0" y="0"/>
                </a:moveTo>
                <a:lnTo>
                  <a:pt x="432" y="0"/>
                </a:lnTo>
                <a:lnTo>
                  <a:pt x="345" y="937"/>
                </a:lnTo>
                <a:lnTo>
                  <a:pt x="87" y="937"/>
                </a:lnTo>
                <a:lnTo>
                  <a:pt x="0" y="0"/>
                </a:lnTo>
                <a:close/>
              </a:path>
            </a:pathLst>
          </a:custGeom>
          <a:solidFill>
            <a:srgbClr val="00FFFF"/>
          </a:solidFill>
          <a:ln w="9525">
            <a:noFill/>
            <a:round/>
            <a:headEnd/>
            <a:tailEnd/>
          </a:ln>
        </p:spPr>
        <p:txBody>
          <a:bodyPr/>
          <a:lstStyle/>
          <a:p>
            <a:endParaRPr lang="zh-CN" altLang="en-US">
              <a:solidFill>
                <a:schemeClr val="tx1"/>
              </a:solidFill>
            </a:endParaRPr>
          </a:p>
        </p:txBody>
      </p:sp>
      <p:sp>
        <p:nvSpPr>
          <p:cNvPr id="63" name="Freeform 1085"/>
          <p:cNvSpPr>
            <a:spLocks/>
          </p:cNvSpPr>
          <p:nvPr/>
        </p:nvSpPr>
        <p:spPr bwMode="auto">
          <a:xfrm>
            <a:off x="4107558" y="4704605"/>
            <a:ext cx="344487" cy="744538"/>
          </a:xfrm>
          <a:custGeom>
            <a:avLst/>
            <a:gdLst>
              <a:gd name="T0" fmla="*/ 0 w 432"/>
              <a:gd name="T1" fmla="*/ 0 h 937"/>
              <a:gd name="T2" fmla="*/ 432 w 432"/>
              <a:gd name="T3" fmla="*/ 0 h 937"/>
              <a:gd name="T4" fmla="*/ 345 w 432"/>
              <a:gd name="T5" fmla="*/ 937 h 937"/>
              <a:gd name="T6" fmla="*/ 87 w 432"/>
              <a:gd name="T7" fmla="*/ 937 h 937"/>
              <a:gd name="T8" fmla="*/ 0 w 432"/>
              <a:gd name="T9" fmla="*/ 0 h 937"/>
              <a:gd name="T10" fmla="*/ 0 60000 65536"/>
              <a:gd name="T11" fmla="*/ 0 60000 65536"/>
              <a:gd name="T12" fmla="*/ 0 60000 65536"/>
              <a:gd name="T13" fmla="*/ 0 60000 65536"/>
              <a:gd name="T14" fmla="*/ 0 60000 65536"/>
              <a:gd name="T15" fmla="*/ 0 w 432"/>
              <a:gd name="T16" fmla="*/ 0 h 937"/>
              <a:gd name="T17" fmla="*/ 432 w 432"/>
              <a:gd name="T18" fmla="*/ 937 h 937"/>
            </a:gdLst>
            <a:ahLst/>
            <a:cxnLst>
              <a:cxn ang="T10">
                <a:pos x="T0" y="T1"/>
              </a:cxn>
              <a:cxn ang="T11">
                <a:pos x="T2" y="T3"/>
              </a:cxn>
              <a:cxn ang="T12">
                <a:pos x="T4" y="T5"/>
              </a:cxn>
              <a:cxn ang="T13">
                <a:pos x="T6" y="T7"/>
              </a:cxn>
              <a:cxn ang="T14">
                <a:pos x="T8" y="T9"/>
              </a:cxn>
            </a:cxnLst>
            <a:rect l="T15" t="T16" r="T17" b="T18"/>
            <a:pathLst>
              <a:path w="432" h="937">
                <a:moveTo>
                  <a:pt x="0" y="0"/>
                </a:moveTo>
                <a:lnTo>
                  <a:pt x="432" y="0"/>
                </a:lnTo>
                <a:lnTo>
                  <a:pt x="345" y="937"/>
                </a:lnTo>
                <a:lnTo>
                  <a:pt x="87" y="937"/>
                </a:lnTo>
                <a:lnTo>
                  <a:pt x="0" y="0"/>
                </a:lnTo>
                <a:close/>
              </a:path>
            </a:pathLst>
          </a:custGeom>
          <a:solidFill>
            <a:srgbClr val="00FFFF"/>
          </a:solidFill>
          <a:ln w="9525">
            <a:noFill/>
            <a:round/>
            <a:headEnd/>
            <a:tailEnd/>
          </a:ln>
        </p:spPr>
        <p:txBody>
          <a:bodyPr/>
          <a:lstStyle/>
          <a:p>
            <a:endParaRPr lang="zh-CN" altLang="en-US">
              <a:solidFill>
                <a:schemeClr val="tx1"/>
              </a:solidFill>
            </a:endParaRPr>
          </a:p>
        </p:txBody>
      </p:sp>
      <p:sp>
        <p:nvSpPr>
          <p:cNvPr id="64" name="Freeform 1086"/>
          <p:cNvSpPr>
            <a:spLocks/>
          </p:cNvSpPr>
          <p:nvPr/>
        </p:nvSpPr>
        <p:spPr bwMode="auto">
          <a:xfrm>
            <a:off x="5652195" y="4704605"/>
            <a:ext cx="342900" cy="744538"/>
          </a:xfrm>
          <a:custGeom>
            <a:avLst/>
            <a:gdLst>
              <a:gd name="T0" fmla="*/ 0 w 432"/>
              <a:gd name="T1" fmla="*/ 0 h 937"/>
              <a:gd name="T2" fmla="*/ 432 w 432"/>
              <a:gd name="T3" fmla="*/ 0 h 937"/>
              <a:gd name="T4" fmla="*/ 345 w 432"/>
              <a:gd name="T5" fmla="*/ 937 h 937"/>
              <a:gd name="T6" fmla="*/ 87 w 432"/>
              <a:gd name="T7" fmla="*/ 937 h 937"/>
              <a:gd name="T8" fmla="*/ 0 w 432"/>
              <a:gd name="T9" fmla="*/ 0 h 937"/>
              <a:gd name="T10" fmla="*/ 0 60000 65536"/>
              <a:gd name="T11" fmla="*/ 0 60000 65536"/>
              <a:gd name="T12" fmla="*/ 0 60000 65536"/>
              <a:gd name="T13" fmla="*/ 0 60000 65536"/>
              <a:gd name="T14" fmla="*/ 0 60000 65536"/>
              <a:gd name="T15" fmla="*/ 0 w 432"/>
              <a:gd name="T16" fmla="*/ 0 h 937"/>
              <a:gd name="T17" fmla="*/ 432 w 432"/>
              <a:gd name="T18" fmla="*/ 937 h 937"/>
            </a:gdLst>
            <a:ahLst/>
            <a:cxnLst>
              <a:cxn ang="T10">
                <a:pos x="T0" y="T1"/>
              </a:cxn>
              <a:cxn ang="T11">
                <a:pos x="T2" y="T3"/>
              </a:cxn>
              <a:cxn ang="T12">
                <a:pos x="T4" y="T5"/>
              </a:cxn>
              <a:cxn ang="T13">
                <a:pos x="T6" y="T7"/>
              </a:cxn>
              <a:cxn ang="T14">
                <a:pos x="T8" y="T9"/>
              </a:cxn>
            </a:cxnLst>
            <a:rect l="T15" t="T16" r="T17" b="T18"/>
            <a:pathLst>
              <a:path w="432" h="937">
                <a:moveTo>
                  <a:pt x="0" y="0"/>
                </a:moveTo>
                <a:lnTo>
                  <a:pt x="432" y="0"/>
                </a:lnTo>
                <a:lnTo>
                  <a:pt x="345" y="937"/>
                </a:lnTo>
                <a:lnTo>
                  <a:pt x="87" y="937"/>
                </a:lnTo>
                <a:lnTo>
                  <a:pt x="0" y="0"/>
                </a:lnTo>
                <a:close/>
              </a:path>
            </a:pathLst>
          </a:custGeom>
          <a:solidFill>
            <a:srgbClr val="00FFFF"/>
          </a:solidFill>
          <a:ln w="9525">
            <a:noFill/>
            <a:round/>
            <a:headEnd/>
            <a:tailEnd/>
          </a:ln>
        </p:spPr>
        <p:txBody>
          <a:bodyPr/>
          <a:lstStyle/>
          <a:p>
            <a:endParaRPr lang="zh-CN" altLang="en-US">
              <a:solidFill>
                <a:schemeClr val="tx1"/>
              </a:solidFill>
            </a:endParaRPr>
          </a:p>
        </p:txBody>
      </p:sp>
      <p:sp>
        <p:nvSpPr>
          <p:cNvPr id="65" name="Freeform 1087"/>
          <p:cNvSpPr>
            <a:spLocks/>
          </p:cNvSpPr>
          <p:nvPr/>
        </p:nvSpPr>
        <p:spPr bwMode="auto">
          <a:xfrm>
            <a:off x="6795195" y="4704605"/>
            <a:ext cx="344488" cy="744538"/>
          </a:xfrm>
          <a:custGeom>
            <a:avLst/>
            <a:gdLst>
              <a:gd name="T0" fmla="*/ 0 w 432"/>
              <a:gd name="T1" fmla="*/ 0 h 937"/>
              <a:gd name="T2" fmla="*/ 432 w 432"/>
              <a:gd name="T3" fmla="*/ 0 h 937"/>
              <a:gd name="T4" fmla="*/ 345 w 432"/>
              <a:gd name="T5" fmla="*/ 937 h 937"/>
              <a:gd name="T6" fmla="*/ 87 w 432"/>
              <a:gd name="T7" fmla="*/ 937 h 937"/>
              <a:gd name="T8" fmla="*/ 0 w 432"/>
              <a:gd name="T9" fmla="*/ 0 h 937"/>
              <a:gd name="T10" fmla="*/ 0 60000 65536"/>
              <a:gd name="T11" fmla="*/ 0 60000 65536"/>
              <a:gd name="T12" fmla="*/ 0 60000 65536"/>
              <a:gd name="T13" fmla="*/ 0 60000 65536"/>
              <a:gd name="T14" fmla="*/ 0 60000 65536"/>
              <a:gd name="T15" fmla="*/ 0 w 432"/>
              <a:gd name="T16" fmla="*/ 0 h 937"/>
              <a:gd name="T17" fmla="*/ 432 w 432"/>
              <a:gd name="T18" fmla="*/ 937 h 937"/>
            </a:gdLst>
            <a:ahLst/>
            <a:cxnLst>
              <a:cxn ang="T10">
                <a:pos x="T0" y="T1"/>
              </a:cxn>
              <a:cxn ang="T11">
                <a:pos x="T2" y="T3"/>
              </a:cxn>
              <a:cxn ang="T12">
                <a:pos x="T4" y="T5"/>
              </a:cxn>
              <a:cxn ang="T13">
                <a:pos x="T6" y="T7"/>
              </a:cxn>
              <a:cxn ang="T14">
                <a:pos x="T8" y="T9"/>
              </a:cxn>
            </a:cxnLst>
            <a:rect l="T15" t="T16" r="T17" b="T18"/>
            <a:pathLst>
              <a:path w="432" h="937">
                <a:moveTo>
                  <a:pt x="0" y="0"/>
                </a:moveTo>
                <a:lnTo>
                  <a:pt x="432" y="0"/>
                </a:lnTo>
                <a:lnTo>
                  <a:pt x="345" y="937"/>
                </a:lnTo>
                <a:lnTo>
                  <a:pt x="87" y="937"/>
                </a:lnTo>
                <a:lnTo>
                  <a:pt x="0" y="0"/>
                </a:lnTo>
                <a:close/>
              </a:path>
            </a:pathLst>
          </a:custGeom>
          <a:solidFill>
            <a:srgbClr val="00FFFF"/>
          </a:solidFill>
          <a:ln w="9525">
            <a:noFill/>
            <a:round/>
            <a:headEnd/>
            <a:tailEnd/>
          </a:ln>
        </p:spPr>
        <p:txBody>
          <a:bodyPr/>
          <a:lstStyle/>
          <a:p>
            <a:endParaRPr lang="zh-CN" altLang="en-US">
              <a:solidFill>
                <a:schemeClr val="tx1"/>
              </a:solidFill>
            </a:endParaRPr>
          </a:p>
        </p:txBody>
      </p:sp>
      <p:sp>
        <p:nvSpPr>
          <p:cNvPr id="66" name="Rectangle 1088"/>
          <p:cNvSpPr>
            <a:spLocks noChangeArrowheads="1"/>
          </p:cNvSpPr>
          <p:nvPr/>
        </p:nvSpPr>
        <p:spPr bwMode="auto">
          <a:xfrm>
            <a:off x="2050158" y="5177680"/>
            <a:ext cx="228600" cy="22225"/>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67" name="Freeform 1089"/>
          <p:cNvSpPr>
            <a:spLocks/>
          </p:cNvSpPr>
          <p:nvPr/>
        </p:nvSpPr>
        <p:spPr bwMode="auto">
          <a:xfrm>
            <a:off x="1981895" y="4704605"/>
            <a:ext cx="77788" cy="458788"/>
          </a:xfrm>
          <a:custGeom>
            <a:avLst/>
            <a:gdLst>
              <a:gd name="T0" fmla="*/ 27 w 99"/>
              <a:gd name="T1" fmla="*/ 0 h 580"/>
              <a:gd name="T2" fmla="*/ 0 w 99"/>
              <a:gd name="T3" fmla="*/ 3 h 580"/>
              <a:gd name="T4" fmla="*/ 72 w 99"/>
              <a:gd name="T5" fmla="*/ 580 h 580"/>
              <a:gd name="T6" fmla="*/ 99 w 99"/>
              <a:gd name="T7" fmla="*/ 577 h 580"/>
              <a:gd name="T8" fmla="*/ 27 w 99"/>
              <a:gd name="T9" fmla="*/ 0 h 580"/>
              <a:gd name="T10" fmla="*/ 0 60000 65536"/>
              <a:gd name="T11" fmla="*/ 0 60000 65536"/>
              <a:gd name="T12" fmla="*/ 0 60000 65536"/>
              <a:gd name="T13" fmla="*/ 0 60000 65536"/>
              <a:gd name="T14" fmla="*/ 0 60000 65536"/>
              <a:gd name="T15" fmla="*/ 0 w 99"/>
              <a:gd name="T16" fmla="*/ 0 h 580"/>
              <a:gd name="T17" fmla="*/ 99 w 99"/>
              <a:gd name="T18" fmla="*/ 580 h 580"/>
            </a:gdLst>
            <a:ahLst/>
            <a:cxnLst>
              <a:cxn ang="T10">
                <a:pos x="T0" y="T1"/>
              </a:cxn>
              <a:cxn ang="T11">
                <a:pos x="T2" y="T3"/>
              </a:cxn>
              <a:cxn ang="T12">
                <a:pos x="T4" y="T5"/>
              </a:cxn>
              <a:cxn ang="T13">
                <a:pos x="T6" y="T7"/>
              </a:cxn>
              <a:cxn ang="T14">
                <a:pos x="T8" y="T9"/>
              </a:cxn>
            </a:cxnLst>
            <a:rect l="T15" t="T16" r="T17" b="T18"/>
            <a:pathLst>
              <a:path w="99" h="580">
                <a:moveTo>
                  <a:pt x="27" y="0"/>
                </a:moveTo>
                <a:lnTo>
                  <a:pt x="0" y="3"/>
                </a:lnTo>
                <a:lnTo>
                  <a:pt x="72" y="580"/>
                </a:lnTo>
                <a:lnTo>
                  <a:pt x="99" y="577"/>
                </a:lnTo>
                <a:lnTo>
                  <a:pt x="27" y="0"/>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68" name="Freeform 1090"/>
          <p:cNvSpPr>
            <a:spLocks/>
          </p:cNvSpPr>
          <p:nvPr/>
        </p:nvSpPr>
        <p:spPr bwMode="auto">
          <a:xfrm>
            <a:off x="3067745" y="4704605"/>
            <a:ext cx="79375" cy="746125"/>
          </a:xfrm>
          <a:custGeom>
            <a:avLst/>
            <a:gdLst>
              <a:gd name="T0" fmla="*/ 27 w 99"/>
              <a:gd name="T1" fmla="*/ 0 h 938"/>
              <a:gd name="T2" fmla="*/ 0 w 99"/>
              <a:gd name="T3" fmla="*/ 1 h 938"/>
              <a:gd name="T4" fmla="*/ 72 w 99"/>
              <a:gd name="T5" fmla="*/ 938 h 938"/>
              <a:gd name="T6" fmla="*/ 99 w 99"/>
              <a:gd name="T7" fmla="*/ 937 h 938"/>
              <a:gd name="T8" fmla="*/ 27 w 99"/>
              <a:gd name="T9" fmla="*/ 0 h 938"/>
              <a:gd name="T10" fmla="*/ 0 60000 65536"/>
              <a:gd name="T11" fmla="*/ 0 60000 65536"/>
              <a:gd name="T12" fmla="*/ 0 60000 65536"/>
              <a:gd name="T13" fmla="*/ 0 60000 65536"/>
              <a:gd name="T14" fmla="*/ 0 60000 65536"/>
              <a:gd name="T15" fmla="*/ 0 w 99"/>
              <a:gd name="T16" fmla="*/ 0 h 938"/>
              <a:gd name="T17" fmla="*/ 99 w 99"/>
              <a:gd name="T18" fmla="*/ 938 h 938"/>
            </a:gdLst>
            <a:ahLst/>
            <a:cxnLst>
              <a:cxn ang="T10">
                <a:pos x="T0" y="T1"/>
              </a:cxn>
              <a:cxn ang="T11">
                <a:pos x="T2" y="T3"/>
              </a:cxn>
              <a:cxn ang="T12">
                <a:pos x="T4" y="T5"/>
              </a:cxn>
              <a:cxn ang="T13">
                <a:pos x="T6" y="T7"/>
              </a:cxn>
              <a:cxn ang="T14">
                <a:pos x="T8" y="T9"/>
              </a:cxn>
            </a:cxnLst>
            <a:rect l="T15" t="T16" r="T17" b="T18"/>
            <a:pathLst>
              <a:path w="99" h="938">
                <a:moveTo>
                  <a:pt x="27" y="0"/>
                </a:moveTo>
                <a:lnTo>
                  <a:pt x="0" y="1"/>
                </a:lnTo>
                <a:lnTo>
                  <a:pt x="72" y="938"/>
                </a:lnTo>
                <a:lnTo>
                  <a:pt x="99" y="937"/>
                </a:lnTo>
                <a:lnTo>
                  <a:pt x="27" y="0"/>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69" name="Freeform 1091"/>
          <p:cNvSpPr>
            <a:spLocks/>
          </p:cNvSpPr>
          <p:nvPr/>
        </p:nvSpPr>
        <p:spPr bwMode="auto">
          <a:xfrm>
            <a:off x="4098033" y="4704605"/>
            <a:ext cx="77787" cy="746125"/>
          </a:xfrm>
          <a:custGeom>
            <a:avLst/>
            <a:gdLst>
              <a:gd name="T0" fmla="*/ 27 w 99"/>
              <a:gd name="T1" fmla="*/ 0 h 938"/>
              <a:gd name="T2" fmla="*/ 0 w 99"/>
              <a:gd name="T3" fmla="*/ 1 h 938"/>
              <a:gd name="T4" fmla="*/ 72 w 99"/>
              <a:gd name="T5" fmla="*/ 938 h 938"/>
              <a:gd name="T6" fmla="*/ 99 w 99"/>
              <a:gd name="T7" fmla="*/ 937 h 938"/>
              <a:gd name="T8" fmla="*/ 27 w 99"/>
              <a:gd name="T9" fmla="*/ 0 h 938"/>
              <a:gd name="T10" fmla="*/ 0 60000 65536"/>
              <a:gd name="T11" fmla="*/ 0 60000 65536"/>
              <a:gd name="T12" fmla="*/ 0 60000 65536"/>
              <a:gd name="T13" fmla="*/ 0 60000 65536"/>
              <a:gd name="T14" fmla="*/ 0 60000 65536"/>
              <a:gd name="T15" fmla="*/ 0 w 99"/>
              <a:gd name="T16" fmla="*/ 0 h 938"/>
              <a:gd name="T17" fmla="*/ 99 w 99"/>
              <a:gd name="T18" fmla="*/ 938 h 938"/>
            </a:gdLst>
            <a:ahLst/>
            <a:cxnLst>
              <a:cxn ang="T10">
                <a:pos x="T0" y="T1"/>
              </a:cxn>
              <a:cxn ang="T11">
                <a:pos x="T2" y="T3"/>
              </a:cxn>
              <a:cxn ang="T12">
                <a:pos x="T4" y="T5"/>
              </a:cxn>
              <a:cxn ang="T13">
                <a:pos x="T6" y="T7"/>
              </a:cxn>
              <a:cxn ang="T14">
                <a:pos x="T8" y="T9"/>
              </a:cxn>
            </a:cxnLst>
            <a:rect l="T15" t="T16" r="T17" b="T18"/>
            <a:pathLst>
              <a:path w="99" h="938">
                <a:moveTo>
                  <a:pt x="27" y="0"/>
                </a:moveTo>
                <a:lnTo>
                  <a:pt x="0" y="1"/>
                </a:lnTo>
                <a:lnTo>
                  <a:pt x="72" y="938"/>
                </a:lnTo>
                <a:lnTo>
                  <a:pt x="99" y="937"/>
                </a:lnTo>
                <a:lnTo>
                  <a:pt x="27" y="0"/>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70" name="Freeform 1092"/>
          <p:cNvSpPr>
            <a:spLocks/>
          </p:cNvSpPr>
          <p:nvPr/>
        </p:nvSpPr>
        <p:spPr bwMode="auto">
          <a:xfrm>
            <a:off x="5641083" y="4704605"/>
            <a:ext cx="79375" cy="746125"/>
          </a:xfrm>
          <a:custGeom>
            <a:avLst/>
            <a:gdLst>
              <a:gd name="T0" fmla="*/ 27 w 100"/>
              <a:gd name="T1" fmla="*/ 0 h 938"/>
              <a:gd name="T2" fmla="*/ 0 w 100"/>
              <a:gd name="T3" fmla="*/ 1 h 938"/>
              <a:gd name="T4" fmla="*/ 72 w 100"/>
              <a:gd name="T5" fmla="*/ 938 h 938"/>
              <a:gd name="T6" fmla="*/ 100 w 100"/>
              <a:gd name="T7" fmla="*/ 937 h 938"/>
              <a:gd name="T8" fmla="*/ 27 w 100"/>
              <a:gd name="T9" fmla="*/ 0 h 938"/>
              <a:gd name="T10" fmla="*/ 0 60000 65536"/>
              <a:gd name="T11" fmla="*/ 0 60000 65536"/>
              <a:gd name="T12" fmla="*/ 0 60000 65536"/>
              <a:gd name="T13" fmla="*/ 0 60000 65536"/>
              <a:gd name="T14" fmla="*/ 0 60000 65536"/>
              <a:gd name="T15" fmla="*/ 0 w 100"/>
              <a:gd name="T16" fmla="*/ 0 h 938"/>
              <a:gd name="T17" fmla="*/ 100 w 100"/>
              <a:gd name="T18" fmla="*/ 938 h 938"/>
            </a:gdLst>
            <a:ahLst/>
            <a:cxnLst>
              <a:cxn ang="T10">
                <a:pos x="T0" y="T1"/>
              </a:cxn>
              <a:cxn ang="T11">
                <a:pos x="T2" y="T3"/>
              </a:cxn>
              <a:cxn ang="T12">
                <a:pos x="T4" y="T5"/>
              </a:cxn>
              <a:cxn ang="T13">
                <a:pos x="T6" y="T7"/>
              </a:cxn>
              <a:cxn ang="T14">
                <a:pos x="T8" y="T9"/>
              </a:cxn>
            </a:cxnLst>
            <a:rect l="T15" t="T16" r="T17" b="T18"/>
            <a:pathLst>
              <a:path w="100" h="938">
                <a:moveTo>
                  <a:pt x="27" y="0"/>
                </a:moveTo>
                <a:lnTo>
                  <a:pt x="0" y="1"/>
                </a:lnTo>
                <a:lnTo>
                  <a:pt x="72" y="938"/>
                </a:lnTo>
                <a:lnTo>
                  <a:pt x="100" y="937"/>
                </a:lnTo>
                <a:lnTo>
                  <a:pt x="27" y="0"/>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71" name="Freeform 1093"/>
          <p:cNvSpPr>
            <a:spLocks/>
          </p:cNvSpPr>
          <p:nvPr/>
        </p:nvSpPr>
        <p:spPr bwMode="auto">
          <a:xfrm>
            <a:off x="6785670" y="4704605"/>
            <a:ext cx="77788" cy="746125"/>
          </a:xfrm>
          <a:custGeom>
            <a:avLst/>
            <a:gdLst>
              <a:gd name="T0" fmla="*/ 27 w 99"/>
              <a:gd name="T1" fmla="*/ 0 h 938"/>
              <a:gd name="T2" fmla="*/ 0 w 99"/>
              <a:gd name="T3" fmla="*/ 1 h 938"/>
              <a:gd name="T4" fmla="*/ 72 w 99"/>
              <a:gd name="T5" fmla="*/ 938 h 938"/>
              <a:gd name="T6" fmla="*/ 99 w 99"/>
              <a:gd name="T7" fmla="*/ 937 h 938"/>
              <a:gd name="T8" fmla="*/ 27 w 99"/>
              <a:gd name="T9" fmla="*/ 0 h 938"/>
              <a:gd name="T10" fmla="*/ 0 60000 65536"/>
              <a:gd name="T11" fmla="*/ 0 60000 65536"/>
              <a:gd name="T12" fmla="*/ 0 60000 65536"/>
              <a:gd name="T13" fmla="*/ 0 60000 65536"/>
              <a:gd name="T14" fmla="*/ 0 60000 65536"/>
              <a:gd name="T15" fmla="*/ 0 w 99"/>
              <a:gd name="T16" fmla="*/ 0 h 938"/>
              <a:gd name="T17" fmla="*/ 99 w 99"/>
              <a:gd name="T18" fmla="*/ 938 h 938"/>
            </a:gdLst>
            <a:ahLst/>
            <a:cxnLst>
              <a:cxn ang="T10">
                <a:pos x="T0" y="T1"/>
              </a:cxn>
              <a:cxn ang="T11">
                <a:pos x="T2" y="T3"/>
              </a:cxn>
              <a:cxn ang="T12">
                <a:pos x="T4" y="T5"/>
              </a:cxn>
              <a:cxn ang="T13">
                <a:pos x="T6" y="T7"/>
              </a:cxn>
              <a:cxn ang="T14">
                <a:pos x="T8" y="T9"/>
              </a:cxn>
            </a:cxnLst>
            <a:rect l="T15" t="T16" r="T17" b="T18"/>
            <a:pathLst>
              <a:path w="99" h="938">
                <a:moveTo>
                  <a:pt x="27" y="0"/>
                </a:moveTo>
                <a:lnTo>
                  <a:pt x="0" y="1"/>
                </a:lnTo>
                <a:lnTo>
                  <a:pt x="72" y="938"/>
                </a:lnTo>
                <a:lnTo>
                  <a:pt x="99" y="937"/>
                </a:lnTo>
                <a:lnTo>
                  <a:pt x="27" y="0"/>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72" name="Freeform 1094"/>
          <p:cNvSpPr>
            <a:spLocks/>
          </p:cNvSpPr>
          <p:nvPr/>
        </p:nvSpPr>
        <p:spPr bwMode="auto">
          <a:xfrm>
            <a:off x="5926833" y="4704605"/>
            <a:ext cx="79375" cy="746125"/>
          </a:xfrm>
          <a:custGeom>
            <a:avLst/>
            <a:gdLst>
              <a:gd name="T0" fmla="*/ 99 w 99"/>
              <a:gd name="T1" fmla="*/ 1 h 938"/>
              <a:gd name="T2" fmla="*/ 72 w 99"/>
              <a:gd name="T3" fmla="*/ 0 h 938"/>
              <a:gd name="T4" fmla="*/ 0 w 99"/>
              <a:gd name="T5" fmla="*/ 937 h 938"/>
              <a:gd name="T6" fmla="*/ 27 w 99"/>
              <a:gd name="T7" fmla="*/ 938 h 938"/>
              <a:gd name="T8" fmla="*/ 99 w 99"/>
              <a:gd name="T9" fmla="*/ 1 h 938"/>
              <a:gd name="T10" fmla="*/ 0 60000 65536"/>
              <a:gd name="T11" fmla="*/ 0 60000 65536"/>
              <a:gd name="T12" fmla="*/ 0 60000 65536"/>
              <a:gd name="T13" fmla="*/ 0 60000 65536"/>
              <a:gd name="T14" fmla="*/ 0 60000 65536"/>
              <a:gd name="T15" fmla="*/ 0 w 99"/>
              <a:gd name="T16" fmla="*/ 0 h 938"/>
              <a:gd name="T17" fmla="*/ 99 w 99"/>
              <a:gd name="T18" fmla="*/ 938 h 938"/>
            </a:gdLst>
            <a:ahLst/>
            <a:cxnLst>
              <a:cxn ang="T10">
                <a:pos x="T0" y="T1"/>
              </a:cxn>
              <a:cxn ang="T11">
                <a:pos x="T2" y="T3"/>
              </a:cxn>
              <a:cxn ang="T12">
                <a:pos x="T4" y="T5"/>
              </a:cxn>
              <a:cxn ang="T13">
                <a:pos x="T6" y="T7"/>
              </a:cxn>
              <a:cxn ang="T14">
                <a:pos x="T8" y="T9"/>
              </a:cxn>
            </a:cxnLst>
            <a:rect l="T15" t="T16" r="T17" b="T18"/>
            <a:pathLst>
              <a:path w="99" h="938">
                <a:moveTo>
                  <a:pt x="99" y="1"/>
                </a:moveTo>
                <a:lnTo>
                  <a:pt x="72" y="0"/>
                </a:lnTo>
                <a:lnTo>
                  <a:pt x="0" y="937"/>
                </a:lnTo>
                <a:lnTo>
                  <a:pt x="27" y="938"/>
                </a:lnTo>
                <a:lnTo>
                  <a:pt x="99" y="1"/>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73" name="Freeform 1095"/>
          <p:cNvSpPr>
            <a:spLocks/>
          </p:cNvSpPr>
          <p:nvPr/>
        </p:nvSpPr>
        <p:spPr bwMode="auto">
          <a:xfrm>
            <a:off x="7071420" y="4704605"/>
            <a:ext cx="77788" cy="746125"/>
          </a:xfrm>
          <a:custGeom>
            <a:avLst/>
            <a:gdLst>
              <a:gd name="T0" fmla="*/ 99 w 99"/>
              <a:gd name="T1" fmla="*/ 1 h 938"/>
              <a:gd name="T2" fmla="*/ 72 w 99"/>
              <a:gd name="T3" fmla="*/ 0 h 938"/>
              <a:gd name="T4" fmla="*/ 0 w 99"/>
              <a:gd name="T5" fmla="*/ 937 h 938"/>
              <a:gd name="T6" fmla="*/ 27 w 99"/>
              <a:gd name="T7" fmla="*/ 938 h 938"/>
              <a:gd name="T8" fmla="*/ 99 w 99"/>
              <a:gd name="T9" fmla="*/ 1 h 938"/>
              <a:gd name="T10" fmla="*/ 0 60000 65536"/>
              <a:gd name="T11" fmla="*/ 0 60000 65536"/>
              <a:gd name="T12" fmla="*/ 0 60000 65536"/>
              <a:gd name="T13" fmla="*/ 0 60000 65536"/>
              <a:gd name="T14" fmla="*/ 0 60000 65536"/>
              <a:gd name="T15" fmla="*/ 0 w 99"/>
              <a:gd name="T16" fmla="*/ 0 h 938"/>
              <a:gd name="T17" fmla="*/ 99 w 99"/>
              <a:gd name="T18" fmla="*/ 938 h 938"/>
            </a:gdLst>
            <a:ahLst/>
            <a:cxnLst>
              <a:cxn ang="T10">
                <a:pos x="T0" y="T1"/>
              </a:cxn>
              <a:cxn ang="T11">
                <a:pos x="T2" y="T3"/>
              </a:cxn>
              <a:cxn ang="T12">
                <a:pos x="T4" y="T5"/>
              </a:cxn>
              <a:cxn ang="T13">
                <a:pos x="T6" y="T7"/>
              </a:cxn>
              <a:cxn ang="T14">
                <a:pos x="T8" y="T9"/>
              </a:cxn>
            </a:cxnLst>
            <a:rect l="T15" t="T16" r="T17" b="T18"/>
            <a:pathLst>
              <a:path w="99" h="938">
                <a:moveTo>
                  <a:pt x="99" y="1"/>
                </a:moveTo>
                <a:lnTo>
                  <a:pt x="72" y="0"/>
                </a:lnTo>
                <a:lnTo>
                  <a:pt x="0" y="937"/>
                </a:lnTo>
                <a:lnTo>
                  <a:pt x="27" y="938"/>
                </a:lnTo>
                <a:lnTo>
                  <a:pt x="99" y="1"/>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74" name="Freeform 1096"/>
          <p:cNvSpPr>
            <a:spLocks/>
          </p:cNvSpPr>
          <p:nvPr/>
        </p:nvSpPr>
        <p:spPr bwMode="auto">
          <a:xfrm>
            <a:off x="4383783" y="4704605"/>
            <a:ext cx="77787" cy="746125"/>
          </a:xfrm>
          <a:custGeom>
            <a:avLst/>
            <a:gdLst>
              <a:gd name="T0" fmla="*/ 99 w 99"/>
              <a:gd name="T1" fmla="*/ 1 h 938"/>
              <a:gd name="T2" fmla="*/ 72 w 99"/>
              <a:gd name="T3" fmla="*/ 0 h 938"/>
              <a:gd name="T4" fmla="*/ 0 w 99"/>
              <a:gd name="T5" fmla="*/ 937 h 938"/>
              <a:gd name="T6" fmla="*/ 27 w 99"/>
              <a:gd name="T7" fmla="*/ 938 h 938"/>
              <a:gd name="T8" fmla="*/ 99 w 99"/>
              <a:gd name="T9" fmla="*/ 1 h 938"/>
              <a:gd name="T10" fmla="*/ 0 60000 65536"/>
              <a:gd name="T11" fmla="*/ 0 60000 65536"/>
              <a:gd name="T12" fmla="*/ 0 60000 65536"/>
              <a:gd name="T13" fmla="*/ 0 60000 65536"/>
              <a:gd name="T14" fmla="*/ 0 60000 65536"/>
              <a:gd name="T15" fmla="*/ 0 w 99"/>
              <a:gd name="T16" fmla="*/ 0 h 938"/>
              <a:gd name="T17" fmla="*/ 99 w 99"/>
              <a:gd name="T18" fmla="*/ 938 h 938"/>
            </a:gdLst>
            <a:ahLst/>
            <a:cxnLst>
              <a:cxn ang="T10">
                <a:pos x="T0" y="T1"/>
              </a:cxn>
              <a:cxn ang="T11">
                <a:pos x="T2" y="T3"/>
              </a:cxn>
              <a:cxn ang="T12">
                <a:pos x="T4" y="T5"/>
              </a:cxn>
              <a:cxn ang="T13">
                <a:pos x="T6" y="T7"/>
              </a:cxn>
              <a:cxn ang="T14">
                <a:pos x="T8" y="T9"/>
              </a:cxn>
            </a:cxnLst>
            <a:rect l="T15" t="T16" r="T17" b="T18"/>
            <a:pathLst>
              <a:path w="99" h="938">
                <a:moveTo>
                  <a:pt x="99" y="1"/>
                </a:moveTo>
                <a:lnTo>
                  <a:pt x="72" y="0"/>
                </a:lnTo>
                <a:lnTo>
                  <a:pt x="0" y="937"/>
                </a:lnTo>
                <a:lnTo>
                  <a:pt x="27" y="938"/>
                </a:lnTo>
                <a:lnTo>
                  <a:pt x="99" y="1"/>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75" name="Freeform 1097"/>
          <p:cNvSpPr>
            <a:spLocks/>
          </p:cNvSpPr>
          <p:nvPr/>
        </p:nvSpPr>
        <p:spPr bwMode="auto">
          <a:xfrm>
            <a:off x="3353495" y="4704605"/>
            <a:ext cx="79375" cy="746125"/>
          </a:xfrm>
          <a:custGeom>
            <a:avLst/>
            <a:gdLst>
              <a:gd name="T0" fmla="*/ 99 w 99"/>
              <a:gd name="T1" fmla="*/ 1 h 938"/>
              <a:gd name="T2" fmla="*/ 72 w 99"/>
              <a:gd name="T3" fmla="*/ 0 h 938"/>
              <a:gd name="T4" fmla="*/ 0 w 99"/>
              <a:gd name="T5" fmla="*/ 937 h 938"/>
              <a:gd name="T6" fmla="*/ 27 w 99"/>
              <a:gd name="T7" fmla="*/ 938 h 938"/>
              <a:gd name="T8" fmla="*/ 99 w 99"/>
              <a:gd name="T9" fmla="*/ 1 h 938"/>
              <a:gd name="T10" fmla="*/ 0 60000 65536"/>
              <a:gd name="T11" fmla="*/ 0 60000 65536"/>
              <a:gd name="T12" fmla="*/ 0 60000 65536"/>
              <a:gd name="T13" fmla="*/ 0 60000 65536"/>
              <a:gd name="T14" fmla="*/ 0 60000 65536"/>
              <a:gd name="T15" fmla="*/ 0 w 99"/>
              <a:gd name="T16" fmla="*/ 0 h 938"/>
              <a:gd name="T17" fmla="*/ 99 w 99"/>
              <a:gd name="T18" fmla="*/ 938 h 938"/>
            </a:gdLst>
            <a:ahLst/>
            <a:cxnLst>
              <a:cxn ang="T10">
                <a:pos x="T0" y="T1"/>
              </a:cxn>
              <a:cxn ang="T11">
                <a:pos x="T2" y="T3"/>
              </a:cxn>
              <a:cxn ang="T12">
                <a:pos x="T4" y="T5"/>
              </a:cxn>
              <a:cxn ang="T13">
                <a:pos x="T6" y="T7"/>
              </a:cxn>
              <a:cxn ang="T14">
                <a:pos x="T8" y="T9"/>
              </a:cxn>
            </a:cxnLst>
            <a:rect l="T15" t="T16" r="T17" b="T18"/>
            <a:pathLst>
              <a:path w="99" h="938">
                <a:moveTo>
                  <a:pt x="99" y="1"/>
                </a:moveTo>
                <a:lnTo>
                  <a:pt x="72" y="0"/>
                </a:lnTo>
                <a:lnTo>
                  <a:pt x="0" y="937"/>
                </a:lnTo>
                <a:lnTo>
                  <a:pt x="27" y="938"/>
                </a:lnTo>
                <a:lnTo>
                  <a:pt x="99" y="1"/>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76" name="Freeform 1098"/>
          <p:cNvSpPr>
            <a:spLocks/>
          </p:cNvSpPr>
          <p:nvPr/>
        </p:nvSpPr>
        <p:spPr bwMode="auto">
          <a:xfrm>
            <a:off x="2267645" y="4704605"/>
            <a:ext cx="77788" cy="458788"/>
          </a:xfrm>
          <a:custGeom>
            <a:avLst/>
            <a:gdLst>
              <a:gd name="T0" fmla="*/ 99 w 99"/>
              <a:gd name="T1" fmla="*/ 3 h 580"/>
              <a:gd name="T2" fmla="*/ 72 w 99"/>
              <a:gd name="T3" fmla="*/ 0 h 580"/>
              <a:gd name="T4" fmla="*/ 0 w 99"/>
              <a:gd name="T5" fmla="*/ 577 h 580"/>
              <a:gd name="T6" fmla="*/ 27 w 99"/>
              <a:gd name="T7" fmla="*/ 580 h 580"/>
              <a:gd name="T8" fmla="*/ 99 w 99"/>
              <a:gd name="T9" fmla="*/ 3 h 580"/>
              <a:gd name="T10" fmla="*/ 0 60000 65536"/>
              <a:gd name="T11" fmla="*/ 0 60000 65536"/>
              <a:gd name="T12" fmla="*/ 0 60000 65536"/>
              <a:gd name="T13" fmla="*/ 0 60000 65536"/>
              <a:gd name="T14" fmla="*/ 0 60000 65536"/>
              <a:gd name="T15" fmla="*/ 0 w 99"/>
              <a:gd name="T16" fmla="*/ 0 h 580"/>
              <a:gd name="T17" fmla="*/ 99 w 99"/>
              <a:gd name="T18" fmla="*/ 580 h 580"/>
            </a:gdLst>
            <a:ahLst/>
            <a:cxnLst>
              <a:cxn ang="T10">
                <a:pos x="T0" y="T1"/>
              </a:cxn>
              <a:cxn ang="T11">
                <a:pos x="T2" y="T3"/>
              </a:cxn>
              <a:cxn ang="T12">
                <a:pos x="T4" y="T5"/>
              </a:cxn>
              <a:cxn ang="T13">
                <a:pos x="T6" y="T7"/>
              </a:cxn>
              <a:cxn ang="T14">
                <a:pos x="T8" y="T9"/>
              </a:cxn>
            </a:cxnLst>
            <a:rect l="T15" t="T16" r="T17" b="T18"/>
            <a:pathLst>
              <a:path w="99" h="580">
                <a:moveTo>
                  <a:pt x="99" y="3"/>
                </a:moveTo>
                <a:lnTo>
                  <a:pt x="72" y="0"/>
                </a:lnTo>
                <a:lnTo>
                  <a:pt x="0" y="577"/>
                </a:lnTo>
                <a:lnTo>
                  <a:pt x="27" y="580"/>
                </a:lnTo>
                <a:lnTo>
                  <a:pt x="99" y="3"/>
                </a:lnTo>
                <a:close/>
              </a:path>
            </a:pathLst>
          </a:custGeom>
          <a:solidFill>
            <a:srgbClr val="0000FF"/>
          </a:solidFill>
          <a:ln w="9525">
            <a:noFill/>
            <a:round/>
            <a:headEnd/>
            <a:tailEnd/>
          </a:ln>
        </p:spPr>
        <p:txBody>
          <a:bodyPr/>
          <a:lstStyle/>
          <a:p>
            <a:endParaRPr lang="zh-CN" altLang="en-US">
              <a:solidFill>
                <a:schemeClr val="tx1"/>
              </a:solidFill>
            </a:endParaRPr>
          </a:p>
        </p:txBody>
      </p:sp>
      <p:sp>
        <p:nvSpPr>
          <p:cNvPr id="77" name="Rectangle 1099"/>
          <p:cNvSpPr>
            <a:spLocks noChangeArrowheads="1"/>
          </p:cNvSpPr>
          <p:nvPr/>
        </p:nvSpPr>
        <p:spPr bwMode="auto">
          <a:xfrm>
            <a:off x="4577458" y="4979243"/>
            <a:ext cx="596900" cy="274637"/>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BPSG</a:t>
            </a:r>
            <a:endParaRPr lang="en-US" altLang="zh-TW" sz="1800">
              <a:solidFill>
                <a:schemeClr val="tx1"/>
              </a:solidFill>
              <a:ea typeface="PMingLiU" pitchFamily="18" charset="-120"/>
            </a:endParaRPr>
          </a:p>
        </p:txBody>
      </p:sp>
      <p:sp>
        <p:nvSpPr>
          <p:cNvPr id="78" name="Rectangle 1100"/>
          <p:cNvSpPr>
            <a:spLocks noChangeArrowheads="1"/>
          </p:cNvSpPr>
          <p:nvPr/>
        </p:nvSpPr>
        <p:spPr bwMode="auto">
          <a:xfrm>
            <a:off x="2735958" y="5449143"/>
            <a:ext cx="2001837" cy="171450"/>
          </a:xfrm>
          <a:prstGeom prst="rect">
            <a:avLst/>
          </a:prstGeom>
          <a:solidFill>
            <a:srgbClr val="008000"/>
          </a:solidFill>
          <a:ln w="9525">
            <a:solidFill>
              <a:schemeClr val="tx1"/>
            </a:solidFill>
            <a:miter lim="800000"/>
            <a:headEnd/>
            <a:tailEnd/>
          </a:ln>
        </p:spPr>
        <p:txBody>
          <a:bodyPr/>
          <a:lstStyle/>
          <a:p>
            <a:endParaRPr lang="zh-CN" altLang="en-US">
              <a:solidFill>
                <a:schemeClr val="tx1"/>
              </a:solidFill>
            </a:endParaRPr>
          </a:p>
        </p:txBody>
      </p:sp>
      <p:sp>
        <p:nvSpPr>
          <p:cNvPr id="79" name="Rectangle 1101"/>
          <p:cNvSpPr>
            <a:spLocks noChangeArrowheads="1"/>
          </p:cNvSpPr>
          <p:nvPr/>
        </p:nvSpPr>
        <p:spPr bwMode="auto">
          <a:xfrm>
            <a:off x="5480745" y="5449143"/>
            <a:ext cx="1887538" cy="171450"/>
          </a:xfrm>
          <a:prstGeom prst="rect">
            <a:avLst/>
          </a:prstGeom>
          <a:solidFill>
            <a:srgbClr val="FF9966"/>
          </a:solidFill>
          <a:ln w="9525">
            <a:solidFill>
              <a:schemeClr val="tx1"/>
            </a:solidFill>
            <a:miter lim="800000"/>
            <a:headEnd/>
            <a:tailEnd/>
          </a:ln>
        </p:spPr>
        <p:txBody>
          <a:bodyPr/>
          <a:lstStyle/>
          <a:p>
            <a:endParaRPr lang="zh-CN" altLang="en-US">
              <a:solidFill>
                <a:schemeClr val="tx1"/>
              </a:solidFill>
            </a:endParaRPr>
          </a:p>
        </p:txBody>
      </p:sp>
      <p:sp>
        <p:nvSpPr>
          <p:cNvPr id="80" name="Freeform 1102"/>
          <p:cNvSpPr>
            <a:spLocks/>
          </p:cNvSpPr>
          <p:nvPr/>
        </p:nvSpPr>
        <p:spPr bwMode="auto">
          <a:xfrm>
            <a:off x="2850258" y="5449143"/>
            <a:ext cx="742950" cy="57150"/>
          </a:xfrm>
          <a:custGeom>
            <a:avLst/>
            <a:gdLst>
              <a:gd name="T0" fmla="*/ 12 w 936"/>
              <a:gd name="T1" fmla="*/ 0 h 72"/>
              <a:gd name="T2" fmla="*/ 7 w 936"/>
              <a:gd name="T3" fmla="*/ 1 h 72"/>
              <a:gd name="T4" fmla="*/ 4 w 936"/>
              <a:gd name="T5" fmla="*/ 4 h 72"/>
              <a:gd name="T6" fmla="*/ 1 w 936"/>
              <a:gd name="T7" fmla="*/ 7 h 72"/>
              <a:gd name="T8" fmla="*/ 0 w 936"/>
              <a:gd name="T9" fmla="*/ 12 h 72"/>
              <a:gd name="T10" fmla="*/ 0 w 936"/>
              <a:gd name="T11" fmla="*/ 60 h 72"/>
              <a:gd name="T12" fmla="*/ 1 w 936"/>
              <a:gd name="T13" fmla="*/ 64 h 72"/>
              <a:gd name="T14" fmla="*/ 4 w 936"/>
              <a:gd name="T15" fmla="*/ 69 h 72"/>
              <a:gd name="T16" fmla="*/ 7 w 936"/>
              <a:gd name="T17" fmla="*/ 70 h 72"/>
              <a:gd name="T18" fmla="*/ 12 w 936"/>
              <a:gd name="T19" fmla="*/ 72 h 72"/>
              <a:gd name="T20" fmla="*/ 924 w 936"/>
              <a:gd name="T21" fmla="*/ 72 h 72"/>
              <a:gd name="T22" fmla="*/ 929 w 936"/>
              <a:gd name="T23" fmla="*/ 70 h 72"/>
              <a:gd name="T24" fmla="*/ 933 w 936"/>
              <a:gd name="T25" fmla="*/ 69 h 72"/>
              <a:gd name="T26" fmla="*/ 935 w 936"/>
              <a:gd name="T27" fmla="*/ 64 h 72"/>
              <a:gd name="T28" fmla="*/ 936 w 936"/>
              <a:gd name="T29" fmla="*/ 60 h 72"/>
              <a:gd name="T30" fmla="*/ 936 w 936"/>
              <a:gd name="T31" fmla="*/ 12 h 72"/>
              <a:gd name="T32" fmla="*/ 935 w 936"/>
              <a:gd name="T33" fmla="*/ 7 h 72"/>
              <a:gd name="T34" fmla="*/ 933 w 936"/>
              <a:gd name="T35" fmla="*/ 4 h 72"/>
              <a:gd name="T36" fmla="*/ 929 w 936"/>
              <a:gd name="T37" fmla="*/ 1 h 72"/>
              <a:gd name="T38" fmla="*/ 924 w 936"/>
              <a:gd name="T39" fmla="*/ 0 h 72"/>
              <a:gd name="T40" fmla="*/ 12 w 936"/>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6"/>
              <a:gd name="T64" fmla="*/ 0 h 72"/>
              <a:gd name="T65" fmla="*/ 936 w 936"/>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6" h="72">
                <a:moveTo>
                  <a:pt x="12" y="0"/>
                </a:moveTo>
                <a:lnTo>
                  <a:pt x="7" y="1"/>
                </a:lnTo>
                <a:lnTo>
                  <a:pt x="4" y="4"/>
                </a:lnTo>
                <a:lnTo>
                  <a:pt x="1" y="7"/>
                </a:lnTo>
                <a:lnTo>
                  <a:pt x="0" y="12"/>
                </a:lnTo>
                <a:lnTo>
                  <a:pt x="0" y="60"/>
                </a:lnTo>
                <a:lnTo>
                  <a:pt x="1" y="64"/>
                </a:lnTo>
                <a:lnTo>
                  <a:pt x="4" y="69"/>
                </a:lnTo>
                <a:lnTo>
                  <a:pt x="7" y="70"/>
                </a:lnTo>
                <a:lnTo>
                  <a:pt x="12" y="72"/>
                </a:lnTo>
                <a:lnTo>
                  <a:pt x="924" y="72"/>
                </a:lnTo>
                <a:lnTo>
                  <a:pt x="929" y="70"/>
                </a:lnTo>
                <a:lnTo>
                  <a:pt x="933" y="69"/>
                </a:lnTo>
                <a:lnTo>
                  <a:pt x="935" y="64"/>
                </a:lnTo>
                <a:lnTo>
                  <a:pt x="936" y="60"/>
                </a:lnTo>
                <a:lnTo>
                  <a:pt x="936" y="12"/>
                </a:lnTo>
                <a:lnTo>
                  <a:pt x="935" y="7"/>
                </a:lnTo>
                <a:lnTo>
                  <a:pt x="933" y="4"/>
                </a:lnTo>
                <a:lnTo>
                  <a:pt x="929" y="1"/>
                </a:lnTo>
                <a:lnTo>
                  <a:pt x="924" y="0"/>
                </a:lnTo>
                <a:lnTo>
                  <a:pt x="12" y="0"/>
                </a:lnTo>
                <a:close/>
              </a:path>
            </a:pathLst>
          </a:custGeom>
          <a:solidFill>
            <a:srgbClr val="00FF00"/>
          </a:solidFill>
          <a:ln w="9525">
            <a:noFill/>
            <a:round/>
            <a:headEnd/>
            <a:tailEnd/>
          </a:ln>
        </p:spPr>
        <p:txBody>
          <a:bodyPr/>
          <a:lstStyle/>
          <a:p>
            <a:endParaRPr lang="zh-CN" altLang="en-US">
              <a:solidFill>
                <a:schemeClr val="tx1"/>
              </a:solidFill>
            </a:endParaRPr>
          </a:p>
        </p:txBody>
      </p:sp>
      <p:sp>
        <p:nvSpPr>
          <p:cNvPr id="81" name="Freeform 1103"/>
          <p:cNvSpPr>
            <a:spLocks/>
          </p:cNvSpPr>
          <p:nvPr/>
        </p:nvSpPr>
        <p:spPr bwMode="auto">
          <a:xfrm>
            <a:off x="3878958" y="5449143"/>
            <a:ext cx="801687" cy="57150"/>
          </a:xfrm>
          <a:custGeom>
            <a:avLst/>
            <a:gdLst>
              <a:gd name="T0" fmla="*/ 12 w 1008"/>
              <a:gd name="T1" fmla="*/ 0 h 72"/>
              <a:gd name="T2" fmla="*/ 7 w 1008"/>
              <a:gd name="T3" fmla="*/ 1 h 72"/>
              <a:gd name="T4" fmla="*/ 4 w 1008"/>
              <a:gd name="T5" fmla="*/ 4 h 72"/>
              <a:gd name="T6" fmla="*/ 1 w 1008"/>
              <a:gd name="T7" fmla="*/ 7 h 72"/>
              <a:gd name="T8" fmla="*/ 0 w 1008"/>
              <a:gd name="T9" fmla="*/ 12 h 72"/>
              <a:gd name="T10" fmla="*/ 0 w 1008"/>
              <a:gd name="T11" fmla="*/ 60 h 72"/>
              <a:gd name="T12" fmla="*/ 1 w 1008"/>
              <a:gd name="T13" fmla="*/ 64 h 72"/>
              <a:gd name="T14" fmla="*/ 4 w 1008"/>
              <a:gd name="T15" fmla="*/ 69 h 72"/>
              <a:gd name="T16" fmla="*/ 7 w 1008"/>
              <a:gd name="T17" fmla="*/ 70 h 72"/>
              <a:gd name="T18" fmla="*/ 12 w 1008"/>
              <a:gd name="T19" fmla="*/ 72 h 72"/>
              <a:gd name="T20" fmla="*/ 996 w 1008"/>
              <a:gd name="T21" fmla="*/ 72 h 72"/>
              <a:gd name="T22" fmla="*/ 1001 w 1008"/>
              <a:gd name="T23" fmla="*/ 70 h 72"/>
              <a:gd name="T24" fmla="*/ 1005 w 1008"/>
              <a:gd name="T25" fmla="*/ 69 h 72"/>
              <a:gd name="T26" fmla="*/ 1007 w 1008"/>
              <a:gd name="T27" fmla="*/ 64 h 72"/>
              <a:gd name="T28" fmla="*/ 1008 w 1008"/>
              <a:gd name="T29" fmla="*/ 60 h 72"/>
              <a:gd name="T30" fmla="*/ 1008 w 1008"/>
              <a:gd name="T31" fmla="*/ 12 h 72"/>
              <a:gd name="T32" fmla="*/ 1007 w 1008"/>
              <a:gd name="T33" fmla="*/ 7 h 72"/>
              <a:gd name="T34" fmla="*/ 1005 w 1008"/>
              <a:gd name="T35" fmla="*/ 4 h 72"/>
              <a:gd name="T36" fmla="*/ 1001 w 1008"/>
              <a:gd name="T37" fmla="*/ 1 h 72"/>
              <a:gd name="T38" fmla="*/ 996 w 1008"/>
              <a:gd name="T39" fmla="*/ 0 h 72"/>
              <a:gd name="T40" fmla="*/ 12 w 1008"/>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8"/>
              <a:gd name="T64" fmla="*/ 0 h 72"/>
              <a:gd name="T65" fmla="*/ 1008 w 1008"/>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8" h="72">
                <a:moveTo>
                  <a:pt x="12" y="0"/>
                </a:moveTo>
                <a:lnTo>
                  <a:pt x="7" y="1"/>
                </a:lnTo>
                <a:lnTo>
                  <a:pt x="4" y="4"/>
                </a:lnTo>
                <a:lnTo>
                  <a:pt x="1" y="7"/>
                </a:lnTo>
                <a:lnTo>
                  <a:pt x="0" y="12"/>
                </a:lnTo>
                <a:lnTo>
                  <a:pt x="0" y="60"/>
                </a:lnTo>
                <a:lnTo>
                  <a:pt x="1" y="64"/>
                </a:lnTo>
                <a:lnTo>
                  <a:pt x="4" y="69"/>
                </a:lnTo>
                <a:lnTo>
                  <a:pt x="7" y="70"/>
                </a:lnTo>
                <a:lnTo>
                  <a:pt x="12" y="72"/>
                </a:lnTo>
                <a:lnTo>
                  <a:pt x="996" y="72"/>
                </a:lnTo>
                <a:lnTo>
                  <a:pt x="1001" y="70"/>
                </a:lnTo>
                <a:lnTo>
                  <a:pt x="1005" y="69"/>
                </a:lnTo>
                <a:lnTo>
                  <a:pt x="1007" y="64"/>
                </a:lnTo>
                <a:lnTo>
                  <a:pt x="1008" y="60"/>
                </a:lnTo>
                <a:lnTo>
                  <a:pt x="1008" y="12"/>
                </a:lnTo>
                <a:lnTo>
                  <a:pt x="1007" y="7"/>
                </a:lnTo>
                <a:lnTo>
                  <a:pt x="1005" y="4"/>
                </a:lnTo>
                <a:lnTo>
                  <a:pt x="1001" y="1"/>
                </a:lnTo>
                <a:lnTo>
                  <a:pt x="996" y="0"/>
                </a:lnTo>
                <a:lnTo>
                  <a:pt x="12" y="0"/>
                </a:lnTo>
                <a:close/>
              </a:path>
            </a:pathLst>
          </a:custGeom>
          <a:solidFill>
            <a:srgbClr val="00FF00"/>
          </a:solidFill>
          <a:ln w="9525">
            <a:noFill/>
            <a:round/>
            <a:headEnd/>
            <a:tailEnd/>
          </a:ln>
        </p:spPr>
        <p:txBody>
          <a:bodyPr/>
          <a:lstStyle/>
          <a:p>
            <a:endParaRPr lang="zh-CN" altLang="en-US">
              <a:solidFill>
                <a:schemeClr val="tx1"/>
              </a:solidFill>
            </a:endParaRPr>
          </a:p>
        </p:txBody>
      </p:sp>
      <p:sp>
        <p:nvSpPr>
          <p:cNvPr id="82" name="Freeform 1104"/>
          <p:cNvSpPr>
            <a:spLocks/>
          </p:cNvSpPr>
          <p:nvPr/>
        </p:nvSpPr>
        <p:spPr bwMode="auto">
          <a:xfrm>
            <a:off x="2735958" y="5449143"/>
            <a:ext cx="800100" cy="228600"/>
          </a:xfrm>
          <a:custGeom>
            <a:avLst/>
            <a:gdLst>
              <a:gd name="T0" fmla="*/ 90 w 1008"/>
              <a:gd name="T1" fmla="*/ 0 h 288"/>
              <a:gd name="T2" fmla="*/ 72 w 1008"/>
              <a:gd name="T3" fmla="*/ 1 h 288"/>
              <a:gd name="T4" fmla="*/ 55 w 1008"/>
              <a:gd name="T5" fmla="*/ 7 h 288"/>
              <a:gd name="T6" fmla="*/ 40 w 1008"/>
              <a:gd name="T7" fmla="*/ 15 h 288"/>
              <a:gd name="T8" fmla="*/ 27 w 1008"/>
              <a:gd name="T9" fmla="*/ 27 h 288"/>
              <a:gd name="T10" fmla="*/ 15 w 1008"/>
              <a:gd name="T11" fmla="*/ 40 h 288"/>
              <a:gd name="T12" fmla="*/ 7 w 1008"/>
              <a:gd name="T13" fmla="*/ 55 h 288"/>
              <a:gd name="T14" fmla="*/ 1 w 1008"/>
              <a:gd name="T15" fmla="*/ 72 h 288"/>
              <a:gd name="T16" fmla="*/ 0 w 1008"/>
              <a:gd name="T17" fmla="*/ 90 h 288"/>
              <a:gd name="T18" fmla="*/ 0 w 1008"/>
              <a:gd name="T19" fmla="*/ 198 h 288"/>
              <a:gd name="T20" fmla="*/ 1 w 1008"/>
              <a:gd name="T21" fmla="*/ 216 h 288"/>
              <a:gd name="T22" fmla="*/ 7 w 1008"/>
              <a:gd name="T23" fmla="*/ 232 h 288"/>
              <a:gd name="T24" fmla="*/ 15 w 1008"/>
              <a:gd name="T25" fmla="*/ 249 h 288"/>
              <a:gd name="T26" fmla="*/ 27 w 1008"/>
              <a:gd name="T27" fmla="*/ 261 h 288"/>
              <a:gd name="T28" fmla="*/ 40 w 1008"/>
              <a:gd name="T29" fmla="*/ 273 h 288"/>
              <a:gd name="T30" fmla="*/ 55 w 1008"/>
              <a:gd name="T31" fmla="*/ 280 h 288"/>
              <a:gd name="T32" fmla="*/ 72 w 1008"/>
              <a:gd name="T33" fmla="*/ 286 h 288"/>
              <a:gd name="T34" fmla="*/ 90 w 1008"/>
              <a:gd name="T35" fmla="*/ 288 h 288"/>
              <a:gd name="T36" fmla="*/ 918 w 1008"/>
              <a:gd name="T37" fmla="*/ 288 h 288"/>
              <a:gd name="T38" fmla="*/ 936 w 1008"/>
              <a:gd name="T39" fmla="*/ 286 h 288"/>
              <a:gd name="T40" fmla="*/ 953 w 1008"/>
              <a:gd name="T41" fmla="*/ 280 h 288"/>
              <a:gd name="T42" fmla="*/ 969 w 1008"/>
              <a:gd name="T43" fmla="*/ 273 h 288"/>
              <a:gd name="T44" fmla="*/ 981 w 1008"/>
              <a:gd name="T45" fmla="*/ 261 h 288"/>
              <a:gd name="T46" fmla="*/ 993 w 1008"/>
              <a:gd name="T47" fmla="*/ 249 h 288"/>
              <a:gd name="T48" fmla="*/ 1001 w 1008"/>
              <a:gd name="T49" fmla="*/ 232 h 288"/>
              <a:gd name="T50" fmla="*/ 1007 w 1008"/>
              <a:gd name="T51" fmla="*/ 216 h 288"/>
              <a:gd name="T52" fmla="*/ 1008 w 1008"/>
              <a:gd name="T53" fmla="*/ 198 h 288"/>
              <a:gd name="T54" fmla="*/ 1008 w 1008"/>
              <a:gd name="T55" fmla="*/ 90 h 288"/>
              <a:gd name="T56" fmla="*/ 1007 w 1008"/>
              <a:gd name="T57" fmla="*/ 72 h 288"/>
              <a:gd name="T58" fmla="*/ 1001 w 1008"/>
              <a:gd name="T59" fmla="*/ 55 h 288"/>
              <a:gd name="T60" fmla="*/ 993 w 1008"/>
              <a:gd name="T61" fmla="*/ 40 h 288"/>
              <a:gd name="T62" fmla="*/ 981 w 1008"/>
              <a:gd name="T63" fmla="*/ 27 h 288"/>
              <a:gd name="T64" fmla="*/ 969 w 1008"/>
              <a:gd name="T65" fmla="*/ 15 h 288"/>
              <a:gd name="T66" fmla="*/ 953 w 1008"/>
              <a:gd name="T67" fmla="*/ 7 h 288"/>
              <a:gd name="T68" fmla="*/ 936 w 1008"/>
              <a:gd name="T69" fmla="*/ 1 h 288"/>
              <a:gd name="T70" fmla="*/ 918 w 1008"/>
              <a:gd name="T71" fmla="*/ 0 h 288"/>
              <a:gd name="T72" fmla="*/ 90 w 1008"/>
              <a:gd name="T73" fmla="*/ 0 h 2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8"/>
              <a:gd name="T112" fmla="*/ 0 h 288"/>
              <a:gd name="T113" fmla="*/ 1008 w 1008"/>
              <a:gd name="T114" fmla="*/ 288 h 2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8" h="288">
                <a:moveTo>
                  <a:pt x="90" y="0"/>
                </a:moveTo>
                <a:lnTo>
                  <a:pt x="72" y="1"/>
                </a:lnTo>
                <a:lnTo>
                  <a:pt x="55" y="7"/>
                </a:lnTo>
                <a:lnTo>
                  <a:pt x="40" y="15"/>
                </a:lnTo>
                <a:lnTo>
                  <a:pt x="27" y="27"/>
                </a:lnTo>
                <a:lnTo>
                  <a:pt x="15" y="40"/>
                </a:lnTo>
                <a:lnTo>
                  <a:pt x="7" y="55"/>
                </a:lnTo>
                <a:lnTo>
                  <a:pt x="1" y="72"/>
                </a:lnTo>
                <a:lnTo>
                  <a:pt x="0" y="90"/>
                </a:lnTo>
                <a:lnTo>
                  <a:pt x="0" y="198"/>
                </a:lnTo>
                <a:lnTo>
                  <a:pt x="1" y="216"/>
                </a:lnTo>
                <a:lnTo>
                  <a:pt x="7" y="232"/>
                </a:lnTo>
                <a:lnTo>
                  <a:pt x="15" y="249"/>
                </a:lnTo>
                <a:lnTo>
                  <a:pt x="27" y="261"/>
                </a:lnTo>
                <a:lnTo>
                  <a:pt x="40" y="273"/>
                </a:lnTo>
                <a:lnTo>
                  <a:pt x="55" y="280"/>
                </a:lnTo>
                <a:lnTo>
                  <a:pt x="72" y="286"/>
                </a:lnTo>
                <a:lnTo>
                  <a:pt x="90" y="288"/>
                </a:lnTo>
                <a:lnTo>
                  <a:pt x="918" y="288"/>
                </a:lnTo>
                <a:lnTo>
                  <a:pt x="936" y="286"/>
                </a:lnTo>
                <a:lnTo>
                  <a:pt x="953" y="280"/>
                </a:lnTo>
                <a:lnTo>
                  <a:pt x="969" y="273"/>
                </a:lnTo>
                <a:lnTo>
                  <a:pt x="981" y="261"/>
                </a:lnTo>
                <a:lnTo>
                  <a:pt x="993" y="249"/>
                </a:lnTo>
                <a:lnTo>
                  <a:pt x="1001" y="232"/>
                </a:lnTo>
                <a:lnTo>
                  <a:pt x="1007" y="216"/>
                </a:lnTo>
                <a:lnTo>
                  <a:pt x="1008" y="198"/>
                </a:lnTo>
                <a:lnTo>
                  <a:pt x="1008" y="90"/>
                </a:lnTo>
                <a:lnTo>
                  <a:pt x="1007" y="72"/>
                </a:lnTo>
                <a:lnTo>
                  <a:pt x="1001" y="55"/>
                </a:lnTo>
                <a:lnTo>
                  <a:pt x="993" y="40"/>
                </a:lnTo>
                <a:lnTo>
                  <a:pt x="981" y="27"/>
                </a:lnTo>
                <a:lnTo>
                  <a:pt x="969" y="15"/>
                </a:lnTo>
                <a:lnTo>
                  <a:pt x="953" y="7"/>
                </a:lnTo>
                <a:lnTo>
                  <a:pt x="936" y="1"/>
                </a:lnTo>
                <a:lnTo>
                  <a:pt x="918" y="0"/>
                </a:lnTo>
                <a:lnTo>
                  <a:pt x="90" y="0"/>
                </a:lnTo>
                <a:close/>
              </a:path>
            </a:pathLst>
          </a:custGeom>
          <a:solidFill>
            <a:srgbClr val="33CC33"/>
          </a:solidFill>
          <a:ln w="9525">
            <a:solidFill>
              <a:schemeClr val="tx1"/>
            </a:solidFill>
            <a:round/>
            <a:headEnd/>
            <a:tailEnd/>
          </a:ln>
        </p:spPr>
        <p:txBody>
          <a:bodyPr/>
          <a:lstStyle/>
          <a:p>
            <a:endParaRPr lang="zh-CN" altLang="en-US">
              <a:solidFill>
                <a:schemeClr val="tx1"/>
              </a:solidFill>
            </a:endParaRPr>
          </a:p>
        </p:txBody>
      </p:sp>
      <p:sp>
        <p:nvSpPr>
          <p:cNvPr id="83" name="Freeform 1105"/>
          <p:cNvSpPr>
            <a:spLocks/>
          </p:cNvSpPr>
          <p:nvPr/>
        </p:nvSpPr>
        <p:spPr bwMode="auto">
          <a:xfrm>
            <a:off x="3936108" y="5449143"/>
            <a:ext cx="801687" cy="228600"/>
          </a:xfrm>
          <a:custGeom>
            <a:avLst/>
            <a:gdLst>
              <a:gd name="T0" fmla="*/ 90 w 1008"/>
              <a:gd name="T1" fmla="*/ 0 h 288"/>
              <a:gd name="T2" fmla="*/ 72 w 1008"/>
              <a:gd name="T3" fmla="*/ 1 h 288"/>
              <a:gd name="T4" fmla="*/ 55 w 1008"/>
              <a:gd name="T5" fmla="*/ 7 h 288"/>
              <a:gd name="T6" fmla="*/ 40 w 1008"/>
              <a:gd name="T7" fmla="*/ 15 h 288"/>
              <a:gd name="T8" fmla="*/ 27 w 1008"/>
              <a:gd name="T9" fmla="*/ 27 h 288"/>
              <a:gd name="T10" fmla="*/ 15 w 1008"/>
              <a:gd name="T11" fmla="*/ 40 h 288"/>
              <a:gd name="T12" fmla="*/ 7 w 1008"/>
              <a:gd name="T13" fmla="*/ 55 h 288"/>
              <a:gd name="T14" fmla="*/ 1 w 1008"/>
              <a:gd name="T15" fmla="*/ 72 h 288"/>
              <a:gd name="T16" fmla="*/ 0 w 1008"/>
              <a:gd name="T17" fmla="*/ 90 h 288"/>
              <a:gd name="T18" fmla="*/ 0 w 1008"/>
              <a:gd name="T19" fmla="*/ 198 h 288"/>
              <a:gd name="T20" fmla="*/ 1 w 1008"/>
              <a:gd name="T21" fmla="*/ 216 h 288"/>
              <a:gd name="T22" fmla="*/ 7 w 1008"/>
              <a:gd name="T23" fmla="*/ 232 h 288"/>
              <a:gd name="T24" fmla="*/ 15 w 1008"/>
              <a:gd name="T25" fmla="*/ 249 h 288"/>
              <a:gd name="T26" fmla="*/ 27 w 1008"/>
              <a:gd name="T27" fmla="*/ 261 h 288"/>
              <a:gd name="T28" fmla="*/ 40 w 1008"/>
              <a:gd name="T29" fmla="*/ 273 h 288"/>
              <a:gd name="T30" fmla="*/ 55 w 1008"/>
              <a:gd name="T31" fmla="*/ 280 h 288"/>
              <a:gd name="T32" fmla="*/ 72 w 1008"/>
              <a:gd name="T33" fmla="*/ 286 h 288"/>
              <a:gd name="T34" fmla="*/ 90 w 1008"/>
              <a:gd name="T35" fmla="*/ 288 h 288"/>
              <a:gd name="T36" fmla="*/ 918 w 1008"/>
              <a:gd name="T37" fmla="*/ 288 h 288"/>
              <a:gd name="T38" fmla="*/ 936 w 1008"/>
              <a:gd name="T39" fmla="*/ 286 h 288"/>
              <a:gd name="T40" fmla="*/ 953 w 1008"/>
              <a:gd name="T41" fmla="*/ 280 h 288"/>
              <a:gd name="T42" fmla="*/ 969 w 1008"/>
              <a:gd name="T43" fmla="*/ 273 h 288"/>
              <a:gd name="T44" fmla="*/ 981 w 1008"/>
              <a:gd name="T45" fmla="*/ 261 h 288"/>
              <a:gd name="T46" fmla="*/ 993 w 1008"/>
              <a:gd name="T47" fmla="*/ 249 h 288"/>
              <a:gd name="T48" fmla="*/ 1001 w 1008"/>
              <a:gd name="T49" fmla="*/ 232 h 288"/>
              <a:gd name="T50" fmla="*/ 1007 w 1008"/>
              <a:gd name="T51" fmla="*/ 216 h 288"/>
              <a:gd name="T52" fmla="*/ 1008 w 1008"/>
              <a:gd name="T53" fmla="*/ 198 h 288"/>
              <a:gd name="T54" fmla="*/ 1008 w 1008"/>
              <a:gd name="T55" fmla="*/ 90 h 288"/>
              <a:gd name="T56" fmla="*/ 1007 w 1008"/>
              <a:gd name="T57" fmla="*/ 72 h 288"/>
              <a:gd name="T58" fmla="*/ 1001 w 1008"/>
              <a:gd name="T59" fmla="*/ 55 h 288"/>
              <a:gd name="T60" fmla="*/ 993 w 1008"/>
              <a:gd name="T61" fmla="*/ 40 h 288"/>
              <a:gd name="T62" fmla="*/ 981 w 1008"/>
              <a:gd name="T63" fmla="*/ 27 h 288"/>
              <a:gd name="T64" fmla="*/ 969 w 1008"/>
              <a:gd name="T65" fmla="*/ 15 h 288"/>
              <a:gd name="T66" fmla="*/ 953 w 1008"/>
              <a:gd name="T67" fmla="*/ 7 h 288"/>
              <a:gd name="T68" fmla="*/ 936 w 1008"/>
              <a:gd name="T69" fmla="*/ 1 h 288"/>
              <a:gd name="T70" fmla="*/ 918 w 1008"/>
              <a:gd name="T71" fmla="*/ 0 h 288"/>
              <a:gd name="T72" fmla="*/ 90 w 1008"/>
              <a:gd name="T73" fmla="*/ 0 h 2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8"/>
              <a:gd name="T112" fmla="*/ 0 h 288"/>
              <a:gd name="T113" fmla="*/ 1008 w 1008"/>
              <a:gd name="T114" fmla="*/ 288 h 2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8" h="288">
                <a:moveTo>
                  <a:pt x="90" y="0"/>
                </a:moveTo>
                <a:lnTo>
                  <a:pt x="72" y="1"/>
                </a:lnTo>
                <a:lnTo>
                  <a:pt x="55" y="7"/>
                </a:lnTo>
                <a:lnTo>
                  <a:pt x="40" y="15"/>
                </a:lnTo>
                <a:lnTo>
                  <a:pt x="27" y="27"/>
                </a:lnTo>
                <a:lnTo>
                  <a:pt x="15" y="40"/>
                </a:lnTo>
                <a:lnTo>
                  <a:pt x="7" y="55"/>
                </a:lnTo>
                <a:lnTo>
                  <a:pt x="1" y="72"/>
                </a:lnTo>
                <a:lnTo>
                  <a:pt x="0" y="90"/>
                </a:lnTo>
                <a:lnTo>
                  <a:pt x="0" y="198"/>
                </a:lnTo>
                <a:lnTo>
                  <a:pt x="1" y="216"/>
                </a:lnTo>
                <a:lnTo>
                  <a:pt x="7" y="232"/>
                </a:lnTo>
                <a:lnTo>
                  <a:pt x="15" y="249"/>
                </a:lnTo>
                <a:lnTo>
                  <a:pt x="27" y="261"/>
                </a:lnTo>
                <a:lnTo>
                  <a:pt x="40" y="273"/>
                </a:lnTo>
                <a:lnTo>
                  <a:pt x="55" y="280"/>
                </a:lnTo>
                <a:lnTo>
                  <a:pt x="72" y="286"/>
                </a:lnTo>
                <a:lnTo>
                  <a:pt x="90" y="288"/>
                </a:lnTo>
                <a:lnTo>
                  <a:pt x="918" y="288"/>
                </a:lnTo>
                <a:lnTo>
                  <a:pt x="936" y="286"/>
                </a:lnTo>
                <a:lnTo>
                  <a:pt x="953" y="280"/>
                </a:lnTo>
                <a:lnTo>
                  <a:pt x="969" y="273"/>
                </a:lnTo>
                <a:lnTo>
                  <a:pt x="981" y="261"/>
                </a:lnTo>
                <a:lnTo>
                  <a:pt x="993" y="249"/>
                </a:lnTo>
                <a:lnTo>
                  <a:pt x="1001" y="232"/>
                </a:lnTo>
                <a:lnTo>
                  <a:pt x="1007" y="216"/>
                </a:lnTo>
                <a:lnTo>
                  <a:pt x="1008" y="198"/>
                </a:lnTo>
                <a:lnTo>
                  <a:pt x="1008" y="90"/>
                </a:lnTo>
                <a:lnTo>
                  <a:pt x="1007" y="72"/>
                </a:lnTo>
                <a:lnTo>
                  <a:pt x="1001" y="55"/>
                </a:lnTo>
                <a:lnTo>
                  <a:pt x="993" y="40"/>
                </a:lnTo>
                <a:lnTo>
                  <a:pt x="981" y="27"/>
                </a:lnTo>
                <a:lnTo>
                  <a:pt x="969" y="15"/>
                </a:lnTo>
                <a:lnTo>
                  <a:pt x="953" y="7"/>
                </a:lnTo>
                <a:lnTo>
                  <a:pt x="936" y="1"/>
                </a:lnTo>
                <a:lnTo>
                  <a:pt x="918" y="0"/>
                </a:lnTo>
                <a:lnTo>
                  <a:pt x="90" y="0"/>
                </a:lnTo>
                <a:close/>
              </a:path>
            </a:pathLst>
          </a:custGeom>
          <a:solidFill>
            <a:srgbClr val="33CC33"/>
          </a:solidFill>
          <a:ln w="9525">
            <a:solidFill>
              <a:schemeClr val="tx1"/>
            </a:solidFill>
            <a:round/>
            <a:headEnd/>
            <a:tailEnd/>
          </a:ln>
        </p:spPr>
        <p:txBody>
          <a:bodyPr/>
          <a:lstStyle/>
          <a:p>
            <a:endParaRPr lang="zh-CN" altLang="en-US">
              <a:solidFill>
                <a:schemeClr val="tx1"/>
              </a:solidFill>
            </a:endParaRPr>
          </a:p>
        </p:txBody>
      </p:sp>
      <p:sp>
        <p:nvSpPr>
          <p:cNvPr id="84" name="Freeform 1106"/>
          <p:cNvSpPr>
            <a:spLocks/>
          </p:cNvSpPr>
          <p:nvPr/>
        </p:nvSpPr>
        <p:spPr bwMode="auto">
          <a:xfrm>
            <a:off x="5480745" y="5449143"/>
            <a:ext cx="800100" cy="228600"/>
          </a:xfrm>
          <a:custGeom>
            <a:avLst/>
            <a:gdLst>
              <a:gd name="T0" fmla="*/ 54 w 1008"/>
              <a:gd name="T1" fmla="*/ 0 h 288"/>
              <a:gd name="T2" fmla="*/ 43 w 1008"/>
              <a:gd name="T3" fmla="*/ 1 h 288"/>
              <a:gd name="T4" fmla="*/ 33 w 1008"/>
              <a:gd name="T5" fmla="*/ 4 h 288"/>
              <a:gd name="T6" fmla="*/ 24 w 1008"/>
              <a:gd name="T7" fmla="*/ 9 h 288"/>
              <a:gd name="T8" fmla="*/ 16 w 1008"/>
              <a:gd name="T9" fmla="*/ 16 h 288"/>
              <a:gd name="T10" fmla="*/ 9 w 1008"/>
              <a:gd name="T11" fmla="*/ 24 h 288"/>
              <a:gd name="T12" fmla="*/ 4 w 1008"/>
              <a:gd name="T13" fmla="*/ 33 h 288"/>
              <a:gd name="T14" fmla="*/ 1 w 1008"/>
              <a:gd name="T15" fmla="*/ 43 h 288"/>
              <a:gd name="T16" fmla="*/ 0 w 1008"/>
              <a:gd name="T17" fmla="*/ 54 h 288"/>
              <a:gd name="T18" fmla="*/ 0 w 1008"/>
              <a:gd name="T19" fmla="*/ 234 h 288"/>
              <a:gd name="T20" fmla="*/ 1 w 1008"/>
              <a:gd name="T21" fmla="*/ 244 h 288"/>
              <a:gd name="T22" fmla="*/ 4 w 1008"/>
              <a:gd name="T23" fmla="*/ 255 h 288"/>
              <a:gd name="T24" fmla="*/ 9 w 1008"/>
              <a:gd name="T25" fmla="*/ 264 h 288"/>
              <a:gd name="T26" fmla="*/ 16 w 1008"/>
              <a:gd name="T27" fmla="*/ 273 h 288"/>
              <a:gd name="T28" fmla="*/ 24 w 1008"/>
              <a:gd name="T29" fmla="*/ 279 h 288"/>
              <a:gd name="T30" fmla="*/ 33 w 1008"/>
              <a:gd name="T31" fmla="*/ 283 h 288"/>
              <a:gd name="T32" fmla="*/ 43 w 1008"/>
              <a:gd name="T33" fmla="*/ 286 h 288"/>
              <a:gd name="T34" fmla="*/ 54 w 1008"/>
              <a:gd name="T35" fmla="*/ 288 h 288"/>
              <a:gd name="T36" fmla="*/ 954 w 1008"/>
              <a:gd name="T37" fmla="*/ 288 h 288"/>
              <a:gd name="T38" fmla="*/ 965 w 1008"/>
              <a:gd name="T39" fmla="*/ 286 h 288"/>
              <a:gd name="T40" fmla="*/ 975 w 1008"/>
              <a:gd name="T41" fmla="*/ 283 h 288"/>
              <a:gd name="T42" fmla="*/ 984 w 1008"/>
              <a:gd name="T43" fmla="*/ 279 h 288"/>
              <a:gd name="T44" fmla="*/ 993 w 1008"/>
              <a:gd name="T45" fmla="*/ 273 h 288"/>
              <a:gd name="T46" fmla="*/ 999 w 1008"/>
              <a:gd name="T47" fmla="*/ 264 h 288"/>
              <a:gd name="T48" fmla="*/ 1004 w 1008"/>
              <a:gd name="T49" fmla="*/ 255 h 288"/>
              <a:gd name="T50" fmla="*/ 1007 w 1008"/>
              <a:gd name="T51" fmla="*/ 244 h 288"/>
              <a:gd name="T52" fmla="*/ 1008 w 1008"/>
              <a:gd name="T53" fmla="*/ 234 h 288"/>
              <a:gd name="T54" fmla="*/ 1008 w 1008"/>
              <a:gd name="T55" fmla="*/ 54 h 288"/>
              <a:gd name="T56" fmla="*/ 1007 w 1008"/>
              <a:gd name="T57" fmla="*/ 43 h 288"/>
              <a:gd name="T58" fmla="*/ 1004 w 1008"/>
              <a:gd name="T59" fmla="*/ 33 h 288"/>
              <a:gd name="T60" fmla="*/ 999 w 1008"/>
              <a:gd name="T61" fmla="*/ 24 h 288"/>
              <a:gd name="T62" fmla="*/ 993 w 1008"/>
              <a:gd name="T63" fmla="*/ 16 h 288"/>
              <a:gd name="T64" fmla="*/ 984 w 1008"/>
              <a:gd name="T65" fmla="*/ 9 h 288"/>
              <a:gd name="T66" fmla="*/ 975 w 1008"/>
              <a:gd name="T67" fmla="*/ 4 h 288"/>
              <a:gd name="T68" fmla="*/ 965 w 1008"/>
              <a:gd name="T69" fmla="*/ 1 h 288"/>
              <a:gd name="T70" fmla="*/ 954 w 1008"/>
              <a:gd name="T71" fmla="*/ 0 h 288"/>
              <a:gd name="T72" fmla="*/ 54 w 1008"/>
              <a:gd name="T73" fmla="*/ 0 h 2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8"/>
              <a:gd name="T112" fmla="*/ 0 h 288"/>
              <a:gd name="T113" fmla="*/ 1008 w 1008"/>
              <a:gd name="T114" fmla="*/ 288 h 2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8" h="288">
                <a:moveTo>
                  <a:pt x="54" y="0"/>
                </a:moveTo>
                <a:lnTo>
                  <a:pt x="43" y="1"/>
                </a:lnTo>
                <a:lnTo>
                  <a:pt x="33" y="4"/>
                </a:lnTo>
                <a:lnTo>
                  <a:pt x="24" y="9"/>
                </a:lnTo>
                <a:lnTo>
                  <a:pt x="16" y="16"/>
                </a:lnTo>
                <a:lnTo>
                  <a:pt x="9" y="24"/>
                </a:lnTo>
                <a:lnTo>
                  <a:pt x="4" y="33"/>
                </a:lnTo>
                <a:lnTo>
                  <a:pt x="1" y="43"/>
                </a:lnTo>
                <a:lnTo>
                  <a:pt x="0" y="54"/>
                </a:lnTo>
                <a:lnTo>
                  <a:pt x="0" y="234"/>
                </a:lnTo>
                <a:lnTo>
                  <a:pt x="1" y="244"/>
                </a:lnTo>
                <a:lnTo>
                  <a:pt x="4" y="255"/>
                </a:lnTo>
                <a:lnTo>
                  <a:pt x="9" y="264"/>
                </a:lnTo>
                <a:lnTo>
                  <a:pt x="16" y="273"/>
                </a:lnTo>
                <a:lnTo>
                  <a:pt x="24" y="279"/>
                </a:lnTo>
                <a:lnTo>
                  <a:pt x="33" y="283"/>
                </a:lnTo>
                <a:lnTo>
                  <a:pt x="43" y="286"/>
                </a:lnTo>
                <a:lnTo>
                  <a:pt x="54" y="288"/>
                </a:lnTo>
                <a:lnTo>
                  <a:pt x="954" y="288"/>
                </a:lnTo>
                <a:lnTo>
                  <a:pt x="965" y="286"/>
                </a:lnTo>
                <a:lnTo>
                  <a:pt x="975" y="283"/>
                </a:lnTo>
                <a:lnTo>
                  <a:pt x="984" y="279"/>
                </a:lnTo>
                <a:lnTo>
                  <a:pt x="993" y="273"/>
                </a:lnTo>
                <a:lnTo>
                  <a:pt x="999" y="264"/>
                </a:lnTo>
                <a:lnTo>
                  <a:pt x="1004" y="255"/>
                </a:lnTo>
                <a:lnTo>
                  <a:pt x="1007" y="244"/>
                </a:lnTo>
                <a:lnTo>
                  <a:pt x="1008" y="234"/>
                </a:lnTo>
                <a:lnTo>
                  <a:pt x="1008" y="54"/>
                </a:lnTo>
                <a:lnTo>
                  <a:pt x="1007" y="43"/>
                </a:lnTo>
                <a:lnTo>
                  <a:pt x="1004" y="33"/>
                </a:lnTo>
                <a:lnTo>
                  <a:pt x="999" y="24"/>
                </a:lnTo>
                <a:lnTo>
                  <a:pt x="993" y="16"/>
                </a:lnTo>
                <a:lnTo>
                  <a:pt x="984" y="9"/>
                </a:lnTo>
                <a:lnTo>
                  <a:pt x="975" y="4"/>
                </a:lnTo>
                <a:lnTo>
                  <a:pt x="965" y="1"/>
                </a:lnTo>
                <a:lnTo>
                  <a:pt x="954" y="0"/>
                </a:lnTo>
                <a:lnTo>
                  <a:pt x="54" y="0"/>
                </a:lnTo>
                <a:close/>
              </a:path>
            </a:pathLst>
          </a:custGeom>
          <a:solidFill>
            <a:srgbClr val="FF6600"/>
          </a:solidFill>
          <a:ln w="9525">
            <a:solidFill>
              <a:schemeClr val="tx1"/>
            </a:solidFill>
            <a:round/>
            <a:headEnd/>
            <a:tailEnd/>
          </a:ln>
        </p:spPr>
        <p:txBody>
          <a:bodyPr/>
          <a:lstStyle/>
          <a:p>
            <a:endParaRPr lang="zh-CN" altLang="en-US">
              <a:solidFill>
                <a:schemeClr val="tx1"/>
              </a:solidFill>
            </a:endParaRPr>
          </a:p>
        </p:txBody>
      </p:sp>
      <p:sp>
        <p:nvSpPr>
          <p:cNvPr id="85" name="Freeform 1107"/>
          <p:cNvSpPr>
            <a:spLocks/>
          </p:cNvSpPr>
          <p:nvPr/>
        </p:nvSpPr>
        <p:spPr bwMode="auto">
          <a:xfrm>
            <a:off x="6566595" y="5449143"/>
            <a:ext cx="915988" cy="228600"/>
          </a:xfrm>
          <a:custGeom>
            <a:avLst/>
            <a:gdLst>
              <a:gd name="T0" fmla="*/ 48 w 1152"/>
              <a:gd name="T1" fmla="*/ 0 h 288"/>
              <a:gd name="T2" fmla="*/ 37 w 1152"/>
              <a:gd name="T3" fmla="*/ 1 h 288"/>
              <a:gd name="T4" fmla="*/ 28 w 1152"/>
              <a:gd name="T5" fmla="*/ 4 h 288"/>
              <a:gd name="T6" fmla="*/ 21 w 1152"/>
              <a:gd name="T7" fmla="*/ 7 h 288"/>
              <a:gd name="T8" fmla="*/ 13 w 1152"/>
              <a:gd name="T9" fmla="*/ 13 h 288"/>
              <a:gd name="T10" fmla="*/ 7 w 1152"/>
              <a:gd name="T11" fmla="*/ 21 h 288"/>
              <a:gd name="T12" fmla="*/ 4 w 1152"/>
              <a:gd name="T13" fmla="*/ 28 h 288"/>
              <a:gd name="T14" fmla="*/ 1 w 1152"/>
              <a:gd name="T15" fmla="*/ 37 h 288"/>
              <a:gd name="T16" fmla="*/ 0 w 1152"/>
              <a:gd name="T17" fmla="*/ 48 h 288"/>
              <a:gd name="T18" fmla="*/ 0 w 1152"/>
              <a:gd name="T19" fmla="*/ 240 h 288"/>
              <a:gd name="T20" fmla="*/ 1 w 1152"/>
              <a:gd name="T21" fmla="*/ 250 h 288"/>
              <a:gd name="T22" fmla="*/ 4 w 1152"/>
              <a:gd name="T23" fmla="*/ 259 h 288"/>
              <a:gd name="T24" fmla="*/ 7 w 1152"/>
              <a:gd name="T25" fmla="*/ 267 h 288"/>
              <a:gd name="T26" fmla="*/ 13 w 1152"/>
              <a:gd name="T27" fmla="*/ 274 h 288"/>
              <a:gd name="T28" fmla="*/ 21 w 1152"/>
              <a:gd name="T29" fmla="*/ 280 h 288"/>
              <a:gd name="T30" fmla="*/ 28 w 1152"/>
              <a:gd name="T31" fmla="*/ 285 h 288"/>
              <a:gd name="T32" fmla="*/ 37 w 1152"/>
              <a:gd name="T33" fmla="*/ 286 h 288"/>
              <a:gd name="T34" fmla="*/ 48 w 1152"/>
              <a:gd name="T35" fmla="*/ 288 h 288"/>
              <a:gd name="T36" fmla="*/ 1104 w 1152"/>
              <a:gd name="T37" fmla="*/ 288 h 288"/>
              <a:gd name="T38" fmla="*/ 1115 w 1152"/>
              <a:gd name="T39" fmla="*/ 286 h 288"/>
              <a:gd name="T40" fmla="*/ 1124 w 1152"/>
              <a:gd name="T41" fmla="*/ 285 h 288"/>
              <a:gd name="T42" fmla="*/ 1131 w 1152"/>
              <a:gd name="T43" fmla="*/ 280 h 288"/>
              <a:gd name="T44" fmla="*/ 1139 w 1152"/>
              <a:gd name="T45" fmla="*/ 274 h 288"/>
              <a:gd name="T46" fmla="*/ 1145 w 1152"/>
              <a:gd name="T47" fmla="*/ 267 h 288"/>
              <a:gd name="T48" fmla="*/ 1149 w 1152"/>
              <a:gd name="T49" fmla="*/ 259 h 288"/>
              <a:gd name="T50" fmla="*/ 1151 w 1152"/>
              <a:gd name="T51" fmla="*/ 250 h 288"/>
              <a:gd name="T52" fmla="*/ 1152 w 1152"/>
              <a:gd name="T53" fmla="*/ 240 h 288"/>
              <a:gd name="T54" fmla="*/ 1152 w 1152"/>
              <a:gd name="T55" fmla="*/ 48 h 288"/>
              <a:gd name="T56" fmla="*/ 1151 w 1152"/>
              <a:gd name="T57" fmla="*/ 37 h 288"/>
              <a:gd name="T58" fmla="*/ 1149 w 1152"/>
              <a:gd name="T59" fmla="*/ 28 h 288"/>
              <a:gd name="T60" fmla="*/ 1145 w 1152"/>
              <a:gd name="T61" fmla="*/ 21 h 288"/>
              <a:gd name="T62" fmla="*/ 1139 w 1152"/>
              <a:gd name="T63" fmla="*/ 13 h 288"/>
              <a:gd name="T64" fmla="*/ 1131 w 1152"/>
              <a:gd name="T65" fmla="*/ 7 h 288"/>
              <a:gd name="T66" fmla="*/ 1124 w 1152"/>
              <a:gd name="T67" fmla="*/ 4 h 288"/>
              <a:gd name="T68" fmla="*/ 1115 w 1152"/>
              <a:gd name="T69" fmla="*/ 1 h 288"/>
              <a:gd name="T70" fmla="*/ 1104 w 1152"/>
              <a:gd name="T71" fmla="*/ 0 h 288"/>
              <a:gd name="T72" fmla="*/ 48 w 1152"/>
              <a:gd name="T73" fmla="*/ 0 h 2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2"/>
              <a:gd name="T112" fmla="*/ 0 h 288"/>
              <a:gd name="T113" fmla="*/ 1152 w 1152"/>
              <a:gd name="T114" fmla="*/ 288 h 2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2" h="288">
                <a:moveTo>
                  <a:pt x="48" y="0"/>
                </a:moveTo>
                <a:lnTo>
                  <a:pt x="37" y="1"/>
                </a:lnTo>
                <a:lnTo>
                  <a:pt x="28" y="4"/>
                </a:lnTo>
                <a:lnTo>
                  <a:pt x="21" y="7"/>
                </a:lnTo>
                <a:lnTo>
                  <a:pt x="13" y="13"/>
                </a:lnTo>
                <a:lnTo>
                  <a:pt x="7" y="21"/>
                </a:lnTo>
                <a:lnTo>
                  <a:pt x="4" y="28"/>
                </a:lnTo>
                <a:lnTo>
                  <a:pt x="1" y="37"/>
                </a:lnTo>
                <a:lnTo>
                  <a:pt x="0" y="48"/>
                </a:lnTo>
                <a:lnTo>
                  <a:pt x="0" y="240"/>
                </a:lnTo>
                <a:lnTo>
                  <a:pt x="1" y="250"/>
                </a:lnTo>
                <a:lnTo>
                  <a:pt x="4" y="259"/>
                </a:lnTo>
                <a:lnTo>
                  <a:pt x="7" y="267"/>
                </a:lnTo>
                <a:lnTo>
                  <a:pt x="13" y="274"/>
                </a:lnTo>
                <a:lnTo>
                  <a:pt x="21" y="280"/>
                </a:lnTo>
                <a:lnTo>
                  <a:pt x="28" y="285"/>
                </a:lnTo>
                <a:lnTo>
                  <a:pt x="37" y="286"/>
                </a:lnTo>
                <a:lnTo>
                  <a:pt x="48" y="288"/>
                </a:lnTo>
                <a:lnTo>
                  <a:pt x="1104" y="288"/>
                </a:lnTo>
                <a:lnTo>
                  <a:pt x="1115" y="286"/>
                </a:lnTo>
                <a:lnTo>
                  <a:pt x="1124" y="285"/>
                </a:lnTo>
                <a:lnTo>
                  <a:pt x="1131" y="280"/>
                </a:lnTo>
                <a:lnTo>
                  <a:pt x="1139" y="274"/>
                </a:lnTo>
                <a:lnTo>
                  <a:pt x="1145" y="267"/>
                </a:lnTo>
                <a:lnTo>
                  <a:pt x="1149" y="259"/>
                </a:lnTo>
                <a:lnTo>
                  <a:pt x="1151" y="250"/>
                </a:lnTo>
                <a:lnTo>
                  <a:pt x="1152" y="240"/>
                </a:lnTo>
                <a:lnTo>
                  <a:pt x="1152" y="48"/>
                </a:lnTo>
                <a:lnTo>
                  <a:pt x="1151" y="37"/>
                </a:lnTo>
                <a:lnTo>
                  <a:pt x="1149" y="28"/>
                </a:lnTo>
                <a:lnTo>
                  <a:pt x="1145" y="21"/>
                </a:lnTo>
                <a:lnTo>
                  <a:pt x="1139" y="13"/>
                </a:lnTo>
                <a:lnTo>
                  <a:pt x="1131" y="7"/>
                </a:lnTo>
                <a:lnTo>
                  <a:pt x="1124" y="4"/>
                </a:lnTo>
                <a:lnTo>
                  <a:pt x="1115" y="1"/>
                </a:lnTo>
                <a:lnTo>
                  <a:pt x="1104" y="0"/>
                </a:lnTo>
                <a:lnTo>
                  <a:pt x="48" y="0"/>
                </a:lnTo>
                <a:close/>
              </a:path>
            </a:pathLst>
          </a:custGeom>
          <a:solidFill>
            <a:srgbClr val="FF6600"/>
          </a:solidFill>
          <a:ln w="9525">
            <a:solidFill>
              <a:schemeClr val="tx1"/>
            </a:solidFill>
            <a:round/>
            <a:headEnd/>
            <a:tailEnd/>
          </a:ln>
        </p:spPr>
        <p:txBody>
          <a:bodyPr/>
          <a:lstStyle/>
          <a:p>
            <a:endParaRPr lang="zh-CN" altLang="en-US">
              <a:solidFill>
                <a:schemeClr val="tx1"/>
              </a:solidFill>
            </a:endParaRPr>
          </a:p>
        </p:txBody>
      </p:sp>
      <p:sp>
        <p:nvSpPr>
          <p:cNvPr id="86" name="Line 1108"/>
          <p:cNvSpPr>
            <a:spLocks noChangeShapeType="1"/>
          </p:cNvSpPr>
          <p:nvPr/>
        </p:nvSpPr>
        <p:spPr bwMode="auto">
          <a:xfrm>
            <a:off x="4737795" y="5734893"/>
            <a:ext cx="742950" cy="1587"/>
          </a:xfrm>
          <a:prstGeom prst="line">
            <a:avLst/>
          </a:prstGeom>
          <a:noFill/>
          <a:ln w="7938">
            <a:solidFill>
              <a:srgbClr val="000000"/>
            </a:solidFill>
            <a:round/>
            <a:headEnd/>
            <a:tailEnd/>
          </a:ln>
        </p:spPr>
        <p:txBody>
          <a:bodyPr/>
          <a:lstStyle/>
          <a:p>
            <a:endParaRPr lang="zh-CN" altLang="en-US">
              <a:solidFill>
                <a:schemeClr val="tx1"/>
              </a:solidFill>
            </a:endParaRPr>
          </a:p>
        </p:txBody>
      </p:sp>
      <p:sp>
        <p:nvSpPr>
          <p:cNvPr id="87" name="Line 1109"/>
          <p:cNvSpPr>
            <a:spLocks noChangeShapeType="1"/>
          </p:cNvSpPr>
          <p:nvPr/>
        </p:nvSpPr>
        <p:spPr bwMode="auto">
          <a:xfrm flipV="1">
            <a:off x="5480745" y="5449143"/>
            <a:ext cx="57150" cy="285750"/>
          </a:xfrm>
          <a:prstGeom prst="line">
            <a:avLst/>
          </a:prstGeom>
          <a:noFill/>
          <a:ln w="7938">
            <a:solidFill>
              <a:srgbClr val="000000"/>
            </a:solidFill>
            <a:round/>
            <a:headEnd/>
            <a:tailEnd/>
          </a:ln>
        </p:spPr>
        <p:txBody>
          <a:bodyPr/>
          <a:lstStyle/>
          <a:p>
            <a:endParaRPr lang="zh-CN" altLang="en-US">
              <a:solidFill>
                <a:schemeClr val="tx1"/>
              </a:solidFill>
            </a:endParaRPr>
          </a:p>
        </p:txBody>
      </p:sp>
      <p:sp>
        <p:nvSpPr>
          <p:cNvPr id="88" name="Rectangle 1110"/>
          <p:cNvSpPr>
            <a:spLocks noChangeArrowheads="1"/>
          </p:cNvSpPr>
          <p:nvPr/>
        </p:nvSpPr>
        <p:spPr bwMode="auto">
          <a:xfrm>
            <a:off x="3536058" y="5434855"/>
            <a:ext cx="400050" cy="28575"/>
          </a:xfrm>
          <a:prstGeom prst="rect">
            <a:avLst/>
          </a:prstGeom>
          <a:solidFill>
            <a:srgbClr val="000000"/>
          </a:solidFill>
          <a:ln w="9525">
            <a:noFill/>
            <a:miter lim="800000"/>
            <a:headEnd/>
            <a:tailEnd/>
          </a:ln>
        </p:spPr>
        <p:txBody>
          <a:bodyPr/>
          <a:lstStyle/>
          <a:p>
            <a:endParaRPr lang="zh-CN" altLang="en-US">
              <a:solidFill>
                <a:schemeClr val="tx1"/>
              </a:solidFill>
            </a:endParaRPr>
          </a:p>
        </p:txBody>
      </p:sp>
      <p:sp>
        <p:nvSpPr>
          <p:cNvPr id="89" name="Rectangle 1111"/>
          <p:cNvSpPr>
            <a:spLocks noChangeArrowheads="1"/>
          </p:cNvSpPr>
          <p:nvPr/>
        </p:nvSpPr>
        <p:spPr bwMode="auto">
          <a:xfrm>
            <a:off x="6223695" y="5434855"/>
            <a:ext cx="400050" cy="28575"/>
          </a:xfrm>
          <a:prstGeom prst="rect">
            <a:avLst/>
          </a:prstGeom>
          <a:solidFill>
            <a:srgbClr val="000000"/>
          </a:solidFill>
          <a:ln w="9525">
            <a:noFill/>
            <a:miter lim="800000"/>
            <a:headEnd/>
            <a:tailEnd/>
          </a:ln>
        </p:spPr>
        <p:txBody>
          <a:bodyPr/>
          <a:lstStyle/>
          <a:p>
            <a:endParaRPr lang="zh-CN" altLang="en-US">
              <a:solidFill>
                <a:schemeClr val="tx1"/>
              </a:solidFill>
            </a:endParaRPr>
          </a:p>
        </p:txBody>
      </p:sp>
      <p:sp>
        <p:nvSpPr>
          <p:cNvPr id="90" name="Rectangle 1112"/>
          <p:cNvSpPr>
            <a:spLocks noChangeArrowheads="1"/>
          </p:cNvSpPr>
          <p:nvPr/>
        </p:nvSpPr>
        <p:spPr bwMode="auto">
          <a:xfrm>
            <a:off x="2678808" y="5449143"/>
            <a:ext cx="857250" cy="41275"/>
          </a:xfrm>
          <a:prstGeom prst="rect">
            <a:avLst/>
          </a:prstGeom>
          <a:solidFill>
            <a:srgbClr val="CC00FF"/>
          </a:solidFill>
          <a:ln w="9525">
            <a:noFill/>
            <a:miter lim="800000"/>
            <a:headEnd/>
            <a:tailEnd/>
          </a:ln>
        </p:spPr>
        <p:txBody>
          <a:bodyPr/>
          <a:lstStyle/>
          <a:p>
            <a:endParaRPr lang="zh-CN" altLang="en-US">
              <a:solidFill>
                <a:schemeClr val="tx1"/>
              </a:solidFill>
            </a:endParaRPr>
          </a:p>
        </p:txBody>
      </p:sp>
      <p:sp>
        <p:nvSpPr>
          <p:cNvPr id="91" name="Rectangle 1113"/>
          <p:cNvSpPr>
            <a:spLocks noChangeArrowheads="1"/>
          </p:cNvSpPr>
          <p:nvPr/>
        </p:nvSpPr>
        <p:spPr bwMode="auto">
          <a:xfrm>
            <a:off x="3936108" y="5449143"/>
            <a:ext cx="858837" cy="41275"/>
          </a:xfrm>
          <a:prstGeom prst="rect">
            <a:avLst/>
          </a:prstGeom>
          <a:solidFill>
            <a:srgbClr val="CC00FF"/>
          </a:solidFill>
          <a:ln w="9525">
            <a:noFill/>
            <a:miter lim="800000"/>
            <a:headEnd/>
            <a:tailEnd/>
          </a:ln>
        </p:spPr>
        <p:txBody>
          <a:bodyPr/>
          <a:lstStyle/>
          <a:p>
            <a:endParaRPr lang="zh-CN" altLang="en-US">
              <a:solidFill>
                <a:schemeClr val="tx1"/>
              </a:solidFill>
            </a:endParaRPr>
          </a:p>
        </p:txBody>
      </p:sp>
      <p:sp>
        <p:nvSpPr>
          <p:cNvPr id="92" name="Rectangle 1114"/>
          <p:cNvSpPr>
            <a:spLocks noChangeArrowheads="1"/>
          </p:cNvSpPr>
          <p:nvPr/>
        </p:nvSpPr>
        <p:spPr bwMode="auto">
          <a:xfrm>
            <a:off x="5366445" y="5449143"/>
            <a:ext cx="857250" cy="41275"/>
          </a:xfrm>
          <a:prstGeom prst="rect">
            <a:avLst/>
          </a:prstGeom>
          <a:solidFill>
            <a:srgbClr val="CC00FF"/>
          </a:solidFill>
          <a:ln w="9525">
            <a:noFill/>
            <a:miter lim="800000"/>
            <a:headEnd/>
            <a:tailEnd/>
          </a:ln>
        </p:spPr>
        <p:txBody>
          <a:bodyPr/>
          <a:lstStyle/>
          <a:p>
            <a:endParaRPr lang="zh-CN" altLang="en-US">
              <a:solidFill>
                <a:schemeClr val="tx1"/>
              </a:solidFill>
            </a:endParaRPr>
          </a:p>
        </p:txBody>
      </p:sp>
      <p:sp>
        <p:nvSpPr>
          <p:cNvPr id="93" name="Rectangle 1115"/>
          <p:cNvSpPr>
            <a:spLocks noChangeArrowheads="1"/>
          </p:cNvSpPr>
          <p:nvPr/>
        </p:nvSpPr>
        <p:spPr bwMode="auto">
          <a:xfrm>
            <a:off x="6623745" y="5449143"/>
            <a:ext cx="858838" cy="41275"/>
          </a:xfrm>
          <a:prstGeom prst="rect">
            <a:avLst/>
          </a:prstGeom>
          <a:solidFill>
            <a:srgbClr val="CC00FF"/>
          </a:solidFill>
          <a:ln w="9525">
            <a:noFill/>
            <a:miter lim="800000"/>
            <a:headEnd/>
            <a:tailEnd/>
          </a:ln>
        </p:spPr>
        <p:txBody>
          <a:bodyPr/>
          <a:lstStyle/>
          <a:p>
            <a:endParaRPr lang="zh-CN" altLang="en-US">
              <a:solidFill>
                <a:schemeClr val="tx1"/>
              </a:solidFill>
            </a:endParaRPr>
          </a:p>
        </p:txBody>
      </p:sp>
      <p:sp>
        <p:nvSpPr>
          <p:cNvPr id="94" name="Freeform 1116"/>
          <p:cNvSpPr>
            <a:spLocks/>
          </p:cNvSpPr>
          <p:nvPr/>
        </p:nvSpPr>
        <p:spPr bwMode="auto">
          <a:xfrm>
            <a:off x="4680645" y="5449143"/>
            <a:ext cx="857250" cy="285750"/>
          </a:xfrm>
          <a:custGeom>
            <a:avLst/>
            <a:gdLst>
              <a:gd name="T0" fmla="*/ 0 w 1081"/>
              <a:gd name="T1" fmla="*/ 0 h 360"/>
              <a:gd name="T2" fmla="*/ 78 w 1081"/>
              <a:gd name="T3" fmla="*/ 360 h 360"/>
              <a:gd name="T4" fmla="*/ 1003 w 1081"/>
              <a:gd name="T5" fmla="*/ 360 h 360"/>
              <a:gd name="T6" fmla="*/ 1081 w 1081"/>
              <a:gd name="T7" fmla="*/ 0 h 360"/>
              <a:gd name="T8" fmla="*/ 0 w 1081"/>
              <a:gd name="T9" fmla="*/ 0 h 360"/>
              <a:gd name="T10" fmla="*/ 0 60000 65536"/>
              <a:gd name="T11" fmla="*/ 0 60000 65536"/>
              <a:gd name="T12" fmla="*/ 0 60000 65536"/>
              <a:gd name="T13" fmla="*/ 0 60000 65536"/>
              <a:gd name="T14" fmla="*/ 0 60000 65536"/>
              <a:gd name="T15" fmla="*/ 0 w 1081"/>
              <a:gd name="T16" fmla="*/ 0 h 360"/>
              <a:gd name="T17" fmla="*/ 1081 w 1081"/>
              <a:gd name="T18" fmla="*/ 360 h 360"/>
            </a:gdLst>
            <a:ahLst/>
            <a:cxnLst>
              <a:cxn ang="T10">
                <a:pos x="T0" y="T1"/>
              </a:cxn>
              <a:cxn ang="T11">
                <a:pos x="T2" y="T3"/>
              </a:cxn>
              <a:cxn ang="T12">
                <a:pos x="T4" y="T5"/>
              </a:cxn>
              <a:cxn ang="T13">
                <a:pos x="T6" y="T7"/>
              </a:cxn>
              <a:cxn ang="T14">
                <a:pos x="T8" y="T9"/>
              </a:cxn>
            </a:cxnLst>
            <a:rect l="T15" t="T16" r="T17" b="T18"/>
            <a:pathLst>
              <a:path w="1081" h="360">
                <a:moveTo>
                  <a:pt x="0" y="0"/>
                </a:moveTo>
                <a:lnTo>
                  <a:pt x="78" y="360"/>
                </a:lnTo>
                <a:lnTo>
                  <a:pt x="1003" y="360"/>
                </a:lnTo>
                <a:lnTo>
                  <a:pt x="1081" y="0"/>
                </a:lnTo>
                <a:lnTo>
                  <a:pt x="0" y="0"/>
                </a:lnTo>
                <a:close/>
              </a:path>
            </a:pathLst>
          </a:custGeom>
          <a:solidFill>
            <a:srgbClr val="DDDDDD"/>
          </a:solidFill>
          <a:ln w="9525">
            <a:solidFill>
              <a:schemeClr val="tx1"/>
            </a:solidFill>
            <a:round/>
            <a:headEnd/>
            <a:tailEnd/>
          </a:ln>
        </p:spPr>
        <p:txBody>
          <a:bodyPr/>
          <a:lstStyle/>
          <a:p>
            <a:endParaRPr lang="zh-CN" altLang="en-US">
              <a:solidFill>
                <a:schemeClr val="tx1"/>
              </a:solidFill>
            </a:endParaRPr>
          </a:p>
        </p:txBody>
      </p:sp>
      <p:sp>
        <p:nvSpPr>
          <p:cNvPr id="95" name="Line 1117"/>
          <p:cNvSpPr>
            <a:spLocks noChangeShapeType="1"/>
          </p:cNvSpPr>
          <p:nvPr/>
        </p:nvSpPr>
        <p:spPr bwMode="auto">
          <a:xfrm>
            <a:off x="4680645" y="5449143"/>
            <a:ext cx="57150" cy="285750"/>
          </a:xfrm>
          <a:prstGeom prst="line">
            <a:avLst/>
          </a:prstGeom>
          <a:noFill/>
          <a:ln w="7938">
            <a:solidFill>
              <a:srgbClr val="000000"/>
            </a:solidFill>
            <a:round/>
            <a:headEnd/>
            <a:tailEnd/>
          </a:ln>
        </p:spPr>
        <p:txBody>
          <a:bodyPr/>
          <a:lstStyle/>
          <a:p>
            <a:endParaRPr lang="zh-CN" altLang="en-US">
              <a:solidFill>
                <a:schemeClr val="tx1"/>
              </a:solidFill>
            </a:endParaRPr>
          </a:p>
        </p:txBody>
      </p:sp>
      <p:sp>
        <p:nvSpPr>
          <p:cNvPr id="96" name="Rectangle 1118"/>
          <p:cNvSpPr>
            <a:spLocks noChangeArrowheads="1"/>
          </p:cNvSpPr>
          <p:nvPr/>
        </p:nvSpPr>
        <p:spPr bwMode="auto">
          <a:xfrm>
            <a:off x="3136008" y="5438030"/>
            <a:ext cx="228600" cy="22225"/>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97" name="Rectangle 1119"/>
          <p:cNvSpPr>
            <a:spLocks noChangeArrowheads="1"/>
          </p:cNvSpPr>
          <p:nvPr/>
        </p:nvSpPr>
        <p:spPr bwMode="auto">
          <a:xfrm>
            <a:off x="4164708" y="5438030"/>
            <a:ext cx="230187" cy="22225"/>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98" name="Rectangle 1120"/>
          <p:cNvSpPr>
            <a:spLocks noChangeArrowheads="1"/>
          </p:cNvSpPr>
          <p:nvPr/>
        </p:nvSpPr>
        <p:spPr bwMode="auto">
          <a:xfrm>
            <a:off x="5709345" y="5438030"/>
            <a:ext cx="228600" cy="22225"/>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99" name="Rectangle 1121"/>
          <p:cNvSpPr>
            <a:spLocks noChangeArrowheads="1"/>
          </p:cNvSpPr>
          <p:nvPr/>
        </p:nvSpPr>
        <p:spPr bwMode="auto">
          <a:xfrm>
            <a:off x="6852345" y="5438030"/>
            <a:ext cx="230188" cy="22225"/>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100" name="Rectangle 1122"/>
          <p:cNvSpPr>
            <a:spLocks noChangeArrowheads="1"/>
          </p:cNvSpPr>
          <p:nvPr/>
        </p:nvSpPr>
        <p:spPr bwMode="auto">
          <a:xfrm>
            <a:off x="5766495" y="5391993"/>
            <a:ext cx="401638" cy="344487"/>
          </a:xfrm>
          <a:prstGeom prst="rect">
            <a:avLst/>
          </a:prstGeom>
          <a:noFill/>
          <a:ln w="9525">
            <a:noFill/>
            <a:miter lim="800000"/>
            <a:headEnd/>
            <a:tailEnd/>
          </a:ln>
        </p:spPr>
        <p:txBody>
          <a:bodyPr/>
          <a:lstStyle/>
          <a:p>
            <a:endParaRPr lang="zh-CN" altLang="en-US">
              <a:solidFill>
                <a:schemeClr val="tx1"/>
              </a:solidFill>
            </a:endParaRPr>
          </a:p>
        </p:txBody>
      </p:sp>
      <p:sp>
        <p:nvSpPr>
          <p:cNvPr id="101" name="Rectangle 1123"/>
          <p:cNvSpPr>
            <a:spLocks noChangeArrowheads="1"/>
          </p:cNvSpPr>
          <p:nvPr/>
        </p:nvSpPr>
        <p:spPr bwMode="auto">
          <a:xfrm>
            <a:off x="5836345" y="5436443"/>
            <a:ext cx="127000" cy="274637"/>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p</a:t>
            </a:r>
            <a:endParaRPr lang="en-US" altLang="zh-TW" sz="1800">
              <a:solidFill>
                <a:schemeClr val="tx1"/>
              </a:solidFill>
              <a:ea typeface="PMingLiU" pitchFamily="18" charset="-120"/>
            </a:endParaRPr>
          </a:p>
        </p:txBody>
      </p:sp>
      <p:sp>
        <p:nvSpPr>
          <p:cNvPr id="102" name="Rectangle 1124"/>
          <p:cNvSpPr>
            <a:spLocks noChangeArrowheads="1"/>
          </p:cNvSpPr>
          <p:nvPr/>
        </p:nvSpPr>
        <p:spPr bwMode="auto">
          <a:xfrm>
            <a:off x="5963345" y="5439618"/>
            <a:ext cx="130175" cy="274637"/>
          </a:xfrm>
          <a:prstGeom prst="rect">
            <a:avLst/>
          </a:prstGeom>
          <a:noFill/>
          <a:ln w="9525">
            <a:noFill/>
            <a:miter lim="800000"/>
            <a:headEnd/>
            <a:tailEnd/>
          </a:ln>
        </p:spPr>
        <p:txBody>
          <a:bodyPr wrap="none" lIns="0" tIns="0" rIns="0" bIns="0">
            <a:spAutoFit/>
          </a:bodyPr>
          <a:lstStyle/>
          <a:p>
            <a:r>
              <a:rPr lang="zh-TW" altLang="en-US" sz="1800" b="1">
                <a:solidFill>
                  <a:schemeClr val="tx1"/>
                </a:solidFill>
                <a:ea typeface="PMingLiU" pitchFamily="18" charset="-120"/>
              </a:rPr>
              <a:t>+</a:t>
            </a:r>
            <a:endParaRPr lang="zh-TW" altLang="en-US" sz="1800">
              <a:solidFill>
                <a:schemeClr val="tx1"/>
              </a:solidFill>
              <a:ea typeface="PMingLiU" pitchFamily="18" charset="-120"/>
            </a:endParaRPr>
          </a:p>
        </p:txBody>
      </p:sp>
      <p:sp>
        <p:nvSpPr>
          <p:cNvPr id="103" name="Rectangle 1125"/>
          <p:cNvSpPr>
            <a:spLocks noChangeArrowheads="1"/>
          </p:cNvSpPr>
          <p:nvPr/>
        </p:nvSpPr>
        <p:spPr bwMode="auto">
          <a:xfrm>
            <a:off x="6738045" y="5391993"/>
            <a:ext cx="401638" cy="344487"/>
          </a:xfrm>
          <a:prstGeom prst="rect">
            <a:avLst/>
          </a:prstGeom>
          <a:noFill/>
          <a:ln w="9525">
            <a:noFill/>
            <a:miter lim="800000"/>
            <a:headEnd/>
            <a:tailEnd/>
          </a:ln>
        </p:spPr>
        <p:txBody>
          <a:bodyPr/>
          <a:lstStyle/>
          <a:p>
            <a:endParaRPr lang="zh-CN" altLang="en-US">
              <a:solidFill>
                <a:schemeClr val="tx1"/>
              </a:solidFill>
            </a:endParaRPr>
          </a:p>
        </p:txBody>
      </p:sp>
      <p:sp>
        <p:nvSpPr>
          <p:cNvPr id="104" name="Rectangle 1126"/>
          <p:cNvSpPr>
            <a:spLocks noChangeArrowheads="1"/>
          </p:cNvSpPr>
          <p:nvPr/>
        </p:nvSpPr>
        <p:spPr bwMode="auto">
          <a:xfrm>
            <a:off x="6807895" y="5436443"/>
            <a:ext cx="127000" cy="274637"/>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p</a:t>
            </a:r>
            <a:endParaRPr lang="en-US" altLang="zh-TW" sz="1800">
              <a:solidFill>
                <a:schemeClr val="tx1"/>
              </a:solidFill>
              <a:ea typeface="PMingLiU" pitchFamily="18" charset="-120"/>
            </a:endParaRPr>
          </a:p>
        </p:txBody>
      </p:sp>
      <p:sp>
        <p:nvSpPr>
          <p:cNvPr id="105" name="Rectangle 1127"/>
          <p:cNvSpPr>
            <a:spLocks noChangeArrowheads="1"/>
          </p:cNvSpPr>
          <p:nvPr/>
        </p:nvSpPr>
        <p:spPr bwMode="auto">
          <a:xfrm>
            <a:off x="6934895" y="5439618"/>
            <a:ext cx="130175" cy="274637"/>
          </a:xfrm>
          <a:prstGeom prst="rect">
            <a:avLst/>
          </a:prstGeom>
          <a:noFill/>
          <a:ln w="9525">
            <a:noFill/>
            <a:miter lim="800000"/>
            <a:headEnd/>
            <a:tailEnd/>
          </a:ln>
        </p:spPr>
        <p:txBody>
          <a:bodyPr wrap="none" lIns="0" tIns="0" rIns="0" bIns="0">
            <a:spAutoFit/>
          </a:bodyPr>
          <a:lstStyle/>
          <a:p>
            <a:r>
              <a:rPr lang="zh-TW" altLang="en-US" sz="1800" b="1">
                <a:solidFill>
                  <a:schemeClr val="tx1"/>
                </a:solidFill>
                <a:ea typeface="PMingLiU" pitchFamily="18" charset="-120"/>
              </a:rPr>
              <a:t>+</a:t>
            </a:r>
            <a:endParaRPr lang="zh-TW" altLang="en-US" sz="1800">
              <a:solidFill>
                <a:schemeClr val="tx1"/>
              </a:solidFill>
              <a:ea typeface="PMingLiU" pitchFamily="18" charset="-120"/>
            </a:endParaRPr>
          </a:p>
        </p:txBody>
      </p:sp>
      <p:sp>
        <p:nvSpPr>
          <p:cNvPr id="106" name="Rectangle 1128"/>
          <p:cNvSpPr>
            <a:spLocks noChangeArrowheads="1"/>
          </p:cNvSpPr>
          <p:nvPr/>
        </p:nvSpPr>
        <p:spPr bwMode="auto">
          <a:xfrm>
            <a:off x="4107558" y="5391993"/>
            <a:ext cx="630237" cy="344487"/>
          </a:xfrm>
          <a:prstGeom prst="rect">
            <a:avLst/>
          </a:prstGeom>
          <a:noFill/>
          <a:ln w="9525">
            <a:noFill/>
            <a:miter lim="800000"/>
            <a:headEnd/>
            <a:tailEnd/>
          </a:ln>
        </p:spPr>
        <p:txBody>
          <a:bodyPr/>
          <a:lstStyle/>
          <a:p>
            <a:endParaRPr lang="zh-CN" altLang="en-US">
              <a:solidFill>
                <a:schemeClr val="tx1"/>
              </a:solidFill>
            </a:endParaRPr>
          </a:p>
        </p:txBody>
      </p:sp>
      <p:sp>
        <p:nvSpPr>
          <p:cNvPr id="107" name="Rectangle 1129"/>
          <p:cNvSpPr>
            <a:spLocks noChangeArrowheads="1"/>
          </p:cNvSpPr>
          <p:nvPr/>
        </p:nvSpPr>
        <p:spPr bwMode="auto">
          <a:xfrm>
            <a:off x="4177408" y="5436443"/>
            <a:ext cx="127000" cy="274637"/>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n</a:t>
            </a:r>
            <a:endParaRPr lang="en-US" altLang="zh-TW" sz="1800">
              <a:solidFill>
                <a:schemeClr val="tx1"/>
              </a:solidFill>
              <a:ea typeface="PMingLiU" pitchFamily="18" charset="-120"/>
            </a:endParaRPr>
          </a:p>
        </p:txBody>
      </p:sp>
      <p:sp>
        <p:nvSpPr>
          <p:cNvPr id="108" name="Rectangle 1130"/>
          <p:cNvSpPr>
            <a:spLocks noChangeArrowheads="1"/>
          </p:cNvSpPr>
          <p:nvPr/>
        </p:nvSpPr>
        <p:spPr bwMode="auto">
          <a:xfrm>
            <a:off x="4304408" y="5439618"/>
            <a:ext cx="130175" cy="274637"/>
          </a:xfrm>
          <a:prstGeom prst="rect">
            <a:avLst/>
          </a:prstGeom>
          <a:noFill/>
          <a:ln w="9525">
            <a:noFill/>
            <a:miter lim="800000"/>
            <a:headEnd/>
            <a:tailEnd/>
          </a:ln>
        </p:spPr>
        <p:txBody>
          <a:bodyPr wrap="none" lIns="0" tIns="0" rIns="0" bIns="0">
            <a:spAutoFit/>
          </a:bodyPr>
          <a:lstStyle/>
          <a:p>
            <a:r>
              <a:rPr lang="zh-TW" altLang="en-US" sz="1800" b="1">
                <a:solidFill>
                  <a:schemeClr val="tx1"/>
                </a:solidFill>
                <a:ea typeface="PMingLiU" pitchFamily="18" charset="-120"/>
              </a:rPr>
              <a:t>+</a:t>
            </a:r>
            <a:endParaRPr lang="zh-TW" altLang="en-US" sz="1800">
              <a:solidFill>
                <a:schemeClr val="tx1"/>
              </a:solidFill>
              <a:ea typeface="PMingLiU" pitchFamily="18" charset="-120"/>
            </a:endParaRPr>
          </a:p>
        </p:txBody>
      </p:sp>
      <p:sp>
        <p:nvSpPr>
          <p:cNvPr id="109" name="Rectangle 1131"/>
          <p:cNvSpPr>
            <a:spLocks noChangeArrowheads="1"/>
          </p:cNvSpPr>
          <p:nvPr/>
        </p:nvSpPr>
        <p:spPr bwMode="auto">
          <a:xfrm>
            <a:off x="3078858" y="5391993"/>
            <a:ext cx="630237" cy="344487"/>
          </a:xfrm>
          <a:prstGeom prst="rect">
            <a:avLst/>
          </a:prstGeom>
          <a:noFill/>
          <a:ln w="9525">
            <a:noFill/>
            <a:miter lim="800000"/>
            <a:headEnd/>
            <a:tailEnd/>
          </a:ln>
        </p:spPr>
        <p:txBody>
          <a:bodyPr/>
          <a:lstStyle/>
          <a:p>
            <a:endParaRPr lang="zh-CN" altLang="en-US">
              <a:solidFill>
                <a:schemeClr val="tx1"/>
              </a:solidFill>
            </a:endParaRPr>
          </a:p>
        </p:txBody>
      </p:sp>
      <p:sp>
        <p:nvSpPr>
          <p:cNvPr id="110" name="Rectangle 1132"/>
          <p:cNvSpPr>
            <a:spLocks noChangeArrowheads="1"/>
          </p:cNvSpPr>
          <p:nvPr/>
        </p:nvSpPr>
        <p:spPr bwMode="auto">
          <a:xfrm>
            <a:off x="3148708" y="5436443"/>
            <a:ext cx="127000" cy="274637"/>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n</a:t>
            </a:r>
            <a:endParaRPr lang="en-US" altLang="zh-TW" sz="1800">
              <a:solidFill>
                <a:schemeClr val="tx1"/>
              </a:solidFill>
              <a:ea typeface="PMingLiU" pitchFamily="18" charset="-120"/>
            </a:endParaRPr>
          </a:p>
        </p:txBody>
      </p:sp>
      <p:sp>
        <p:nvSpPr>
          <p:cNvPr id="111" name="Rectangle 1133"/>
          <p:cNvSpPr>
            <a:spLocks noChangeArrowheads="1"/>
          </p:cNvSpPr>
          <p:nvPr/>
        </p:nvSpPr>
        <p:spPr bwMode="auto">
          <a:xfrm>
            <a:off x="3275708" y="5439618"/>
            <a:ext cx="130175" cy="274637"/>
          </a:xfrm>
          <a:prstGeom prst="rect">
            <a:avLst/>
          </a:prstGeom>
          <a:noFill/>
          <a:ln w="9525">
            <a:noFill/>
            <a:miter lim="800000"/>
            <a:headEnd/>
            <a:tailEnd/>
          </a:ln>
        </p:spPr>
        <p:txBody>
          <a:bodyPr wrap="none" lIns="0" tIns="0" rIns="0" bIns="0">
            <a:spAutoFit/>
          </a:bodyPr>
          <a:lstStyle/>
          <a:p>
            <a:r>
              <a:rPr lang="zh-TW" altLang="en-US" sz="1800" b="1">
                <a:solidFill>
                  <a:schemeClr val="tx1"/>
                </a:solidFill>
                <a:ea typeface="PMingLiU" pitchFamily="18" charset="-120"/>
              </a:rPr>
              <a:t>+</a:t>
            </a:r>
            <a:endParaRPr lang="zh-TW" altLang="en-US" sz="1800">
              <a:solidFill>
                <a:schemeClr val="tx1"/>
              </a:solidFill>
              <a:ea typeface="PMingLiU" pitchFamily="18" charset="-120"/>
            </a:endParaRPr>
          </a:p>
        </p:txBody>
      </p:sp>
      <p:sp>
        <p:nvSpPr>
          <p:cNvPr id="112" name="Rectangle 1134"/>
          <p:cNvSpPr>
            <a:spLocks noChangeArrowheads="1"/>
          </p:cNvSpPr>
          <p:nvPr/>
        </p:nvSpPr>
        <p:spPr bwMode="auto">
          <a:xfrm>
            <a:off x="4737795" y="5449143"/>
            <a:ext cx="1030288" cy="344487"/>
          </a:xfrm>
          <a:prstGeom prst="rect">
            <a:avLst/>
          </a:prstGeom>
          <a:noFill/>
          <a:ln w="9525">
            <a:noFill/>
            <a:miter lim="800000"/>
            <a:headEnd/>
            <a:tailEnd/>
          </a:ln>
        </p:spPr>
        <p:txBody>
          <a:bodyPr/>
          <a:lstStyle/>
          <a:p>
            <a:endParaRPr lang="zh-CN" altLang="en-US">
              <a:solidFill>
                <a:schemeClr val="tx1"/>
              </a:solidFill>
            </a:endParaRPr>
          </a:p>
        </p:txBody>
      </p:sp>
      <p:sp>
        <p:nvSpPr>
          <p:cNvPr id="113" name="Rectangle 1135"/>
          <p:cNvSpPr>
            <a:spLocks noChangeArrowheads="1"/>
          </p:cNvSpPr>
          <p:nvPr/>
        </p:nvSpPr>
        <p:spPr bwMode="auto">
          <a:xfrm>
            <a:off x="4806058" y="5493593"/>
            <a:ext cx="469900" cy="274637"/>
          </a:xfrm>
          <a:prstGeom prst="rect">
            <a:avLst/>
          </a:prstGeom>
          <a:noFill/>
          <a:ln w="9525">
            <a:noFill/>
            <a:miter lim="800000"/>
            <a:headEnd/>
            <a:tailEnd/>
          </a:ln>
        </p:spPr>
        <p:txBody>
          <a:bodyPr wrap="none" lIns="0" tIns="0" rIns="0" bIns="0">
            <a:spAutoFit/>
          </a:bodyPr>
          <a:lstStyle/>
          <a:p>
            <a:r>
              <a:rPr lang="en-US" altLang="zh-TW" sz="1800" b="1" dirty="0">
                <a:solidFill>
                  <a:schemeClr val="tx1"/>
                </a:solidFill>
                <a:ea typeface="PMingLiU" pitchFamily="18" charset="-120"/>
              </a:rPr>
              <a:t>USG</a:t>
            </a:r>
            <a:endParaRPr lang="en-US" altLang="zh-TW" sz="1800" dirty="0">
              <a:solidFill>
                <a:schemeClr val="tx1"/>
              </a:solidFill>
              <a:ea typeface="PMingLiU" pitchFamily="18" charset="-120"/>
            </a:endParaRPr>
          </a:p>
        </p:txBody>
      </p:sp>
      <p:sp>
        <p:nvSpPr>
          <p:cNvPr id="114" name="Rectangle 1136"/>
          <p:cNvSpPr>
            <a:spLocks noChangeArrowheads="1"/>
          </p:cNvSpPr>
          <p:nvPr/>
        </p:nvSpPr>
        <p:spPr bwMode="auto">
          <a:xfrm>
            <a:off x="3078858" y="4763343"/>
            <a:ext cx="458787" cy="342900"/>
          </a:xfrm>
          <a:prstGeom prst="rect">
            <a:avLst/>
          </a:prstGeom>
          <a:noFill/>
          <a:ln w="9525">
            <a:noFill/>
            <a:miter lim="800000"/>
            <a:headEnd/>
            <a:tailEnd/>
          </a:ln>
        </p:spPr>
        <p:txBody>
          <a:bodyPr/>
          <a:lstStyle/>
          <a:p>
            <a:endParaRPr lang="zh-CN" altLang="en-US">
              <a:solidFill>
                <a:schemeClr val="tx1"/>
              </a:solidFill>
            </a:endParaRPr>
          </a:p>
        </p:txBody>
      </p:sp>
      <p:sp>
        <p:nvSpPr>
          <p:cNvPr id="115" name="Rectangle 1137"/>
          <p:cNvSpPr>
            <a:spLocks noChangeArrowheads="1"/>
          </p:cNvSpPr>
          <p:nvPr/>
        </p:nvSpPr>
        <p:spPr bwMode="auto">
          <a:xfrm>
            <a:off x="3148708" y="4807793"/>
            <a:ext cx="228600" cy="274637"/>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W</a:t>
            </a:r>
            <a:endParaRPr lang="en-US" altLang="zh-TW" sz="1800">
              <a:solidFill>
                <a:schemeClr val="tx1"/>
              </a:solidFill>
              <a:ea typeface="PMingLiU" pitchFamily="18" charset="-120"/>
            </a:endParaRPr>
          </a:p>
        </p:txBody>
      </p:sp>
      <p:sp>
        <p:nvSpPr>
          <p:cNvPr id="116" name="Rectangle 1138"/>
          <p:cNvSpPr>
            <a:spLocks noChangeArrowheads="1"/>
          </p:cNvSpPr>
          <p:nvPr/>
        </p:nvSpPr>
        <p:spPr bwMode="auto">
          <a:xfrm>
            <a:off x="1927920" y="4647455"/>
            <a:ext cx="465138" cy="57150"/>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117" name="Rectangle 1139"/>
          <p:cNvSpPr>
            <a:spLocks noChangeArrowheads="1"/>
          </p:cNvSpPr>
          <p:nvPr/>
        </p:nvSpPr>
        <p:spPr bwMode="auto">
          <a:xfrm>
            <a:off x="2994720" y="4647455"/>
            <a:ext cx="457200" cy="57150"/>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118" name="Rectangle 1140"/>
          <p:cNvSpPr>
            <a:spLocks noChangeArrowheads="1"/>
          </p:cNvSpPr>
          <p:nvPr/>
        </p:nvSpPr>
        <p:spPr bwMode="auto">
          <a:xfrm>
            <a:off x="6728520" y="4647455"/>
            <a:ext cx="458788" cy="57150"/>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119" name="Rectangle 1141"/>
          <p:cNvSpPr>
            <a:spLocks noChangeArrowheads="1"/>
          </p:cNvSpPr>
          <p:nvPr/>
        </p:nvSpPr>
        <p:spPr bwMode="auto">
          <a:xfrm>
            <a:off x="3985320" y="4647455"/>
            <a:ext cx="2133600" cy="57150"/>
          </a:xfrm>
          <a:prstGeom prst="rect">
            <a:avLst/>
          </a:prstGeom>
          <a:solidFill>
            <a:srgbClr val="0000FF"/>
          </a:solidFill>
          <a:ln w="9525">
            <a:noFill/>
            <a:miter lim="800000"/>
            <a:headEnd/>
            <a:tailEnd/>
          </a:ln>
        </p:spPr>
        <p:txBody>
          <a:bodyPr/>
          <a:lstStyle/>
          <a:p>
            <a:endParaRPr lang="zh-CN" altLang="en-US">
              <a:solidFill>
                <a:schemeClr val="tx1"/>
              </a:solidFill>
            </a:endParaRPr>
          </a:p>
        </p:txBody>
      </p:sp>
      <p:sp>
        <p:nvSpPr>
          <p:cNvPr id="120" name="Rectangle 1142"/>
          <p:cNvSpPr>
            <a:spLocks noChangeArrowheads="1"/>
          </p:cNvSpPr>
          <p:nvPr/>
        </p:nvSpPr>
        <p:spPr bwMode="auto">
          <a:xfrm>
            <a:off x="6566595" y="5449143"/>
            <a:ext cx="57150" cy="57150"/>
          </a:xfrm>
          <a:prstGeom prst="rect">
            <a:avLst/>
          </a:prstGeom>
          <a:solidFill>
            <a:srgbClr val="FFCC99"/>
          </a:solidFill>
          <a:ln w="9525">
            <a:noFill/>
            <a:miter lim="800000"/>
            <a:headEnd/>
            <a:tailEnd/>
          </a:ln>
        </p:spPr>
        <p:txBody>
          <a:bodyPr/>
          <a:lstStyle/>
          <a:p>
            <a:endParaRPr lang="zh-CN" altLang="en-US">
              <a:solidFill>
                <a:schemeClr val="tx1"/>
              </a:solidFill>
            </a:endParaRPr>
          </a:p>
        </p:txBody>
      </p:sp>
      <p:sp>
        <p:nvSpPr>
          <p:cNvPr id="121" name="Rectangle 1143"/>
          <p:cNvSpPr>
            <a:spLocks noChangeArrowheads="1"/>
          </p:cNvSpPr>
          <p:nvPr/>
        </p:nvSpPr>
        <p:spPr bwMode="auto">
          <a:xfrm>
            <a:off x="6223695" y="5449143"/>
            <a:ext cx="57150" cy="57150"/>
          </a:xfrm>
          <a:prstGeom prst="rect">
            <a:avLst/>
          </a:prstGeom>
          <a:solidFill>
            <a:srgbClr val="FFCC99"/>
          </a:solidFill>
          <a:ln w="9525">
            <a:noFill/>
            <a:miter lim="800000"/>
            <a:headEnd/>
            <a:tailEnd/>
          </a:ln>
        </p:spPr>
        <p:txBody>
          <a:bodyPr/>
          <a:lstStyle/>
          <a:p>
            <a:endParaRPr lang="zh-CN" altLang="en-US">
              <a:solidFill>
                <a:schemeClr val="tx1"/>
              </a:solidFill>
            </a:endParaRPr>
          </a:p>
        </p:txBody>
      </p:sp>
      <p:sp>
        <p:nvSpPr>
          <p:cNvPr id="122" name="Rectangle 1144"/>
          <p:cNvSpPr>
            <a:spLocks noChangeArrowheads="1"/>
          </p:cNvSpPr>
          <p:nvPr/>
        </p:nvSpPr>
        <p:spPr bwMode="auto">
          <a:xfrm>
            <a:off x="1764408" y="3123455"/>
            <a:ext cx="1830387" cy="344488"/>
          </a:xfrm>
          <a:prstGeom prst="rect">
            <a:avLst/>
          </a:prstGeom>
          <a:noFill/>
          <a:ln w="9525">
            <a:noFill/>
            <a:miter lim="800000"/>
            <a:headEnd/>
            <a:tailEnd/>
          </a:ln>
        </p:spPr>
        <p:txBody>
          <a:bodyPr/>
          <a:lstStyle/>
          <a:p>
            <a:endParaRPr lang="zh-CN" altLang="en-US">
              <a:solidFill>
                <a:schemeClr val="tx1"/>
              </a:solidFill>
            </a:endParaRPr>
          </a:p>
        </p:txBody>
      </p:sp>
      <p:sp>
        <p:nvSpPr>
          <p:cNvPr id="123" name="Rectangle 1145"/>
          <p:cNvSpPr>
            <a:spLocks noChangeArrowheads="1"/>
          </p:cNvSpPr>
          <p:nvPr/>
        </p:nvSpPr>
        <p:spPr bwMode="auto">
          <a:xfrm>
            <a:off x="1832670" y="3167905"/>
            <a:ext cx="1457325" cy="274638"/>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Metal 2, Al•Cu</a:t>
            </a:r>
            <a:endParaRPr lang="en-US" altLang="zh-TW" sz="1800">
              <a:solidFill>
                <a:schemeClr val="tx1"/>
              </a:solidFill>
              <a:ea typeface="PMingLiU" pitchFamily="18" charset="-120"/>
            </a:endParaRPr>
          </a:p>
        </p:txBody>
      </p:sp>
      <p:sp>
        <p:nvSpPr>
          <p:cNvPr id="124" name="Rectangle 1146"/>
          <p:cNvSpPr>
            <a:spLocks noChangeArrowheads="1"/>
          </p:cNvSpPr>
          <p:nvPr/>
        </p:nvSpPr>
        <p:spPr bwMode="auto">
          <a:xfrm>
            <a:off x="4177408" y="6123830"/>
            <a:ext cx="508000" cy="274638"/>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P-epi</a:t>
            </a:r>
            <a:endParaRPr lang="en-US" altLang="zh-TW" sz="1800">
              <a:solidFill>
                <a:schemeClr val="tx1"/>
              </a:solidFill>
              <a:ea typeface="PMingLiU" pitchFamily="18" charset="-120"/>
            </a:endParaRPr>
          </a:p>
        </p:txBody>
      </p:sp>
      <p:sp>
        <p:nvSpPr>
          <p:cNvPr id="125" name="AutoShape 1147"/>
          <p:cNvSpPr>
            <a:spLocks noChangeArrowheads="1"/>
          </p:cNvSpPr>
          <p:nvPr/>
        </p:nvSpPr>
        <p:spPr bwMode="auto">
          <a:xfrm flipV="1">
            <a:off x="1927920" y="4347418"/>
            <a:ext cx="457200" cy="304800"/>
          </a:xfrm>
          <a:custGeom>
            <a:avLst/>
            <a:gdLst>
              <a:gd name="T0" fmla="*/ 422275 w 21600"/>
              <a:gd name="T1" fmla="*/ 152400 h 21600"/>
              <a:gd name="T2" fmla="*/ 228600 w 21600"/>
              <a:gd name="T3" fmla="*/ 304800 h 21600"/>
              <a:gd name="T4" fmla="*/ 34925 w 21600"/>
              <a:gd name="T5" fmla="*/ 152400 h 21600"/>
              <a:gd name="T6" fmla="*/ 228600 w 21600"/>
              <a:gd name="T7" fmla="*/ 0 h 21600"/>
              <a:gd name="T8" fmla="*/ 0 60000 65536"/>
              <a:gd name="T9" fmla="*/ 0 60000 65536"/>
              <a:gd name="T10" fmla="*/ 0 60000 65536"/>
              <a:gd name="T11" fmla="*/ 0 60000 65536"/>
              <a:gd name="T12" fmla="*/ 3450 w 21600"/>
              <a:gd name="T13" fmla="*/ 3450 h 21600"/>
              <a:gd name="T14" fmla="*/ 18150 w 21600"/>
              <a:gd name="T15" fmla="*/ 18150 h 21600"/>
            </a:gdLst>
            <a:ahLst/>
            <a:cxnLst>
              <a:cxn ang="T8">
                <a:pos x="T0" y="T1"/>
              </a:cxn>
              <a:cxn ang="T9">
                <a:pos x="T2" y="T3"/>
              </a:cxn>
              <a:cxn ang="T10">
                <a:pos x="T4" y="T5"/>
              </a:cxn>
              <a:cxn ang="T11">
                <a:pos x="T6" y="T7"/>
              </a:cxn>
            </a:cxnLst>
            <a:rect l="T12" t="T13" r="T14" b="T15"/>
            <a:pathLst>
              <a:path w="21600" h="21600">
                <a:moveTo>
                  <a:pt x="0" y="0"/>
                </a:moveTo>
                <a:lnTo>
                  <a:pt x="3299" y="21600"/>
                </a:lnTo>
                <a:lnTo>
                  <a:pt x="18301" y="21600"/>
                </a:lnTo>
                <a:lnTo>
                  <a:pt x="21600" y="0"/>
                </a:lnTo>
                <a:close/>
              </a:path>
            </a:pathLst>
          </a:custGeom>
          <a:solidFill>
            <a:srgbClr val="99CCFF"/>
          </a:solidFill>
          <a:ln w="9525">
            <a:solidFill>
              <a:schemeClr val="tx1"/>
            </a:solidFill>
            <a:miter lim="800000"/>
            <a:headEnd/>
            <a:tailEnd/>
          </a:ln>
        </p:spPr>
        <p:txBody>
          <a:bodyPr wrap="none" anchor="ctr"/>
          <a:lstStyle/>
          <a:p>
            <a:endParaRPr lang="zh-CN" altLang="en-US">
              <a:solidFill>
                <a:schemeClr val="tx1"/>
              </a:solidFill>
            </a:endParaRPr>
          </a:p>
        </p:txBody>
      </p:sp>
      <p:sp>
        <p:nvSpPr>
          <p:cNvPr id="126" name="AutoShape 1148"/>
          <p:cNvSpPr>
            <a:spLocks noChangeArrowheads="1"/>
          </p:cNvSpPr>
          <p:nvPr/>
        </p:nvSpPr>
        <p:spPr bwMode="auto">
          <a:xfrm flipV="1">
            <a:off x="2994720" y="4347418"/>
            <a:ext cx="457200" cy="304800"/>
          </a:xfrm>
          <a:custGeom>
            <a:avLst/>
            <a:gdLst>
              <a:gd name="T0" fmla="*/ 422275 w 21600"/>
              <a:gd name="T1" fmla="*/ 152400 h 21600"/>
              <a:gd name="T2" fmla="*/ 228600 w 21600"/>
              <a:gd name="T3" fmla="*/ 304800 h 21600"/>
              <a:gd name="T4" fmla="*/ 34925 w 21600"/>
              <a:gd name="T5" fmla="*/ 152400 h 21600"/>
              <a:gd name="T6" fmla="*/ 228600 w 21600"/>
              <a:gd name="T7" fmla="*/ 0 h 21600"/>
              <a:gd name="T8" fmla="*/ 0 60000 65536"/>
              <a:gd name="T9" fmla="*/ 0 60000 65536"/>
              <a:gd name="T10" fmla="*/ 0 60000 65536"/>
              <a:gd name="T11" fmla="*/ 0 60000 65536"/>
              <a:gd name="T12" fmla="*/ 3450 w 21600"/>
              <a:gd name="T13" fmla="*/ 3450 h 21600"/>
              <a:gd name="T14" fmla="*/ 18150 w 21600"/>
              <a:gd name="T15" fmla="*/ 18150 h 21600"/>
            </a:gdLst>
            <a:ahLst/>
            <a:cxnLst>
              <a:cxn ang="T8">
                <a:pos x="T0" y="T1"/>
              </a:cxn>
              <a:cxn ang="T9">
                <a:pos x="T2" y="T3"/>
              </a:cxn>
              <a:cxn ang="T10">
                <a:pos x="T4" y="T5"/>
              </a:cxn>
              <a:cxn ang="T11">
                <a:pos x="T6" y="T7"/>
              </a:cxn>
            </a:cxnLst>
            <a:rect l="T12" t="T13" r="T14" b="T15"/>
            <a:pathLst>
              <a:path w="21600" h="21600">
                <a:moveTo>
                  <a:pt x="0" y="0"/>
                </a:moveTo>
                <a:lnTo>
                  <a:pt x="3299" y="21600"/>
                </a:lnTo>
                <a:lnTo>
                  <a:pt x="18301" y="21600"/>
                </a:lnTo>
                <a:lnTo>
                  <a:pt x="21600" y="0"/>
                </a:lnTo>
                <a:close/>
              </a:path>
            </a:pathLst>
          </a:custGeom>
          <a:solidFill>
            <a:srgbClr val="99CCFF"/>
          </a:solidFill>
          <a:ln w="9525">
            <a:solidFill>
              <a:schemeClr val="tx1"/>
            </a:solidFill>
            <a:miter lim="800000"/>
            <a:headEnd/>
            <a:tailEnd/>
          </a:ln>
        </p:spPr>
        <p:txBody>
          <a:bodyPr wrap="none" anchor="ctr"/>
          <a:lstStyle/>
          <a:p>
            <a:endParaRPr lang="zh-CN" altLang="en-US">
              <a:solidFill>
                <a:schemeClr val="tx1"/>
              </a:solidFill>
            </a:endParaRPr>
          </a:p>
        </p:txBody>
      </p:sp>
      <p:sp>
        <p:nvSpPr>
          <p:cNvPr id="127" name="AutoShape 1149"/>
          <p:cNvSpPr>
            <a:spLocks noChangeArrowheads="1"/>
          </p:cNvSpPr>
          <p:nvPr/>
        </p:nvSpPr>
        <p:spPr bwMode="auto">
          <a:xfrm flipV="1">
            <a:off x="3985320" y="4347418"/>
            <a:ext cx="2133600" cy="304800"/>
          </a:xfrm>
          <a:custGeom>
            <a:avLst/>
            <a:gdLst>
              <a:gd name="T0" fmla="*/ 2099423 w 21600"/>
              <a:gd name="T1" fmla="*/ 152400 h 21600"/>
              <a:gd name="T2" fmla="*/ 1066800 w 21600"/>
              <a:gd name="T3" fmla="*/ 304800 h 21600"/>
              <a:gd name="T4" fmla="*/ 34177 w 21600"/>
              <a:gd name="T5" fmla="*/ 152400 h 21600"/>
              <a:gd name="T6" fmla="*/ 1066800 w 21600"/>
              <a:gd name="T7" fmla="*/ 0 h 21600"/>
              <a:gd name="T8" fmla="*/ 0 60000 65536"/>
              <a:gd name="T9" fmla="*/ 0 60000 65536"/>
              <a:gd name="T10" fmla="*/ 0 60000 65536"/>
              <a:gd name="T11" fmla="*/ 0 60000 65536"/>
              <a:gd name="T12" fmla="*/ 2146 w 21600"/>
              <a:gd name="T13" fmla="*/ 2146 h 21600"/>
              <a:gd name="T14" fmla="*/ 19454 w 21600"/>
              <a:gd name="T15" fmla="*/ 19454 h 21600"/>
            </a:gdLst>
            <a:ahLst/>
            <a:cxnLst>
              <a:cxn ang="T8">
                <a:pos x="T0" y="T1"/>
              </a:cxn>
              <a:cxn ang="T9">
                <a:pos x="T2" y="T3"/>
              </a:cxn>
              <a:cxn ang="T10">
                <a:pos x="T4" y="T5"/>
              </a:cxn>
              <a:cxn ang="T11">
                <a:pos x="T6" y="T7"/>
              </a:cxn>
            </a:cxnLst>
            <a:rect l="T12" t="T13" r="T14" b="T15"/>
            <a:pathLst>
              <a:path w="21600" h="21600">
                <a:moveTo>
                  <a:pt x="0" y="0"/>
                </a:moveTo>
                <a:lnTo>
                  <a:pt x="691" y="21600"/>
                </a:lnTo>
                <a:lnTo>
                  <a:pt x="20909" y="21600"/>
                </a:lnTo>
                <a:lnTo>
                  <a:pt x="21600" y="0"/>
                </a:lnTo>
                <a:close/>
              </a:path>
            </a:pathLst>
          </a:custGeom>
          <a:solidFill>
            <a:srgbClr val="99CCFF"/>
          </a:solidFill>
          <a:ln w="9525">
            <a:solidFill>
              <a:schemeClr val="tx1"/>
            </a:solidFill>
            <a:miter lim="800000"/>
            <a:headEnd/>
            <a:tailEnd/>
          </a:ln>
        </p:spPr>
        <p:txBody>
          <a:bodyPr wrap="none" anchor="ctr"/>
          <a:lstStyle/>
          <a:p>
            <a:endParaRPr lang="zh-CN" altLang="en-US">
              <a:solidFill>
                <a:schemeClr val="tx1"/>
              </a:solidFill>
            </a:endParaRPr>
          </a:p>
        </p:txBody>
      </p:sp>
      <p:sp>
        <p:nvSpPr>
          <p:cNvPr id="128" name="Rectangle 1150"/>
          <p:cNvSpPr>
            <a:spLocks noChangeArrowheads="1"/>
          </p:cNvSpPr>
          <p:nvPr/>
        </p:nvSpPr>
        <p:spPr bwMode="auto">
          <a:xfrm>
            <a:off x="4234558" y="4350593"/>
            <a:ext cx="1457325" cy="274637"/>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Metal 1, Al•Cu</a:t>
            </a:r>
            <a:endParaRPr lang="en-US" altLang="zh-TW" sz="1800">
              <a:solidFill>
                <a:schemeClr val="tx1"/>
              </a:solidFill>
              <a:ea typeface="PMingLiU" pitchFamily="18" charset="-120"/>
            </a:endParaRPr>
          </a:p>
        </p:txBody>
      </p:sp>
      <p:sp>
        <p:nvSpPr>
          <p:cNvPr id="129" name="AutoShape 1151"/>
          <p:cNvSpPr>
            <a:spLocks noChangeArrowheads="1"/>
          </p:cNvSpPr>
          <p:nvPr/>
        </p:nvSpPr>
        <p:spPr bwMode="auto">
          <a:xfrm flipV="1">
            <a:off x="6728520" y="4347418"/>
            <a:ext cx="457200" cy="304800"/>
          </a:xfrm>
          <a:custGeom>
            <a:avLst/>
            <a:gdLst>
              <a:gd name="T0" fmla="*/ 422275 w 21600"/>
              <a:gd name="T1" fmla="*/ 152400 h 21600"/>
              <a:gd name="T2" fmla="*/ 228600 w 21600"/>
              <a:gd name="T3" fmla="*/ 304800 h 21600"/>
              <a:gd name="T4" fmla="*/ 34925 w 21600"/>
              <a:gd name="T5" fmla="*/ 152400 h 21600"/>
              <a:gd name="T6" fmla="*/ 228600 w 21600"/>
              <a:gd name="T7" fmla="*/ 0 h 21600"/>
              <a:gd name="T8" fmla="*/ 0 60000 65536"/>
              <a:gd name="T9" fmla="*/ 0 60000 65536"/>
              <a:gd name="T10" fmla="*/ 0 60000 65536"/>
              <a:gd name="T11" fmla="*/ 0 60000 65536"/>
              <a:gd name="T12" fmla="*/ 3450 w 21600"/>
              <a:gd name="T13" fmla="*/ 3450 h 21600"/>
              <a:gd name="T14" fmla="*/ 18150 w 21600"/>
              <a:gd name="T15" fmla="*/ 18150 h 21600"/>
            </a:gdLst>
            <a:ahLst/>
            <a:cxnLst>
              <a:cxn ang="T8">
                <a:pos x="T0" y="T1"/>
              </a:cxn>
              <a:cxn ang="T9">
                <a:pos x="T2" y="T3"/>
              </a:cxn>
              <a:cxn ang="T10">
                <a:pos x="T4" y="T5"/>
              </a:cxn>
              <a:cxn ang="T11">
                <a:pos x="T6" y="T7"/>
              </a:cxn>
            </a:cxnLst>
            <a:rect l="T12" t="T13" r="T14" b="T15"/>
            <a:pathLst>
              <a:path w="21600" h="21600">
                <a:moveTo>
                  <a:pt x="0" y="0"/>
                </a:moveTo>
                <a:lnTo>
                  <a:pt x="3299" y="21600"/>
                </a:lnTo>
                <a:lnTo>
                  <a:pt x="18301" y="21600"/>
                </a:lnTo>
                <a:lnTo>
                  <a:pt x="21600" y="0"/>
                </a:lnTo>
                <a:close/>
              </a:path>
            </a:pathLst>
          </a:custGeom>
          <a:solidFill>
            <a:srgbClr val="99CCFF"/>
          </a:solidFill>
          <a:ln w="9525">
            <a:solidFill>
              <a:schemeClr val="tx1"/>
            </a:solidFill>
            <a:miter lim="800000"/>
            <a:headEnd/>
            <a:tailEnd/>
          </a:ln>
        </p:spPr>
        <p:txBody>
          <a:bodyPr wrap="none" anchor="ctr"/>
          <a:lstStyle/>
          <a:p>
            <a:endParaRPr lang="zh-CN" altLang="en-US">
              <a:solidFill>
                <a:schemeClr val="tx1"/>
              </a:solidFill>
            </a:endParaRPr>
          </a:p>
        </p:txBody>
      </p:sp>
      <p:sp>
        <p:nvSpPr>
          <p:cNvPr id="130" name="AutoShape 1152"/>
          <p:cNvSpPr>
            <a:spLocks noChangeArrowheads="1"/>
          </p:cNvSpPr>
          <p:nvPr/>
        </p:nvSpPr>
        <p:spPr bwMode="auto">
          <a:xfrm flipV="1">
            <a:off x="6652320" y="3052018"/>
            <a:ext cx="685800" cy="457200"/>
          </a:xfrm>
          <a:custGeom>
            <a:avLst/>
            <a:gdLst>
              <a:gd name="T0" fmla="*/ 646113 w 21600"/>
              <a:gd name="T1" fmla="*/ 228600 h 21600"/>
              <a:gd name="T2" fmla="*/ 342900 w 21600"/>
              <a:gd name="T3" fmla="*/ 457200 h 21600"/>
              <a:gd name="T4" fmla="*/ 39688 w 21600"/>
              <a:gd name="T5" fmla="*/ 228600 h 21600"/>
              <a:gd name="T6" fmla="*/ 342900 w 21600"/>
              <a:gd name="T7" fmla="*/ 0 h 21600"/>
              <a:gd name="T8" fmla="*/ 0 60000 65536"/>
              <a:gd name="T9" fmla="*/ 0 60000 65536"/>
              <a:gd name="T10" fmla="*/ 0 60000 65536"/>
              <a:gd name="T11" fmla="*/ 0 60000 65536"/>
              <a:gd name="T12" fmla="*/ 3050 w 21600"/>
              <a:gd name="T13" fmla="*/ 3050 h 21600"/>
              <a:gd name="T14" fmla="*/ 18550 w 21600"/>
              <a:gd name="T15" fmla="*/ 18550 h 21600"/>
            </a:gdLst>
            <a:ahLst/>
            <a:cxnLst>
              <a:cxn ang="T8">
                <a:pos x="T0" y="T1"/>
              </a:cxn>
              <a:cxn ang="T9">
                <a:pos x="T2" y="T3"/>
              </a:cxn>
              <a:cxn ang="T10">
                <a:pos x="T4" y="T5"/>
              </a:cxn>
              <a:cxn ang="T11">
                <a:pos x="T6" y="T7"/>
              </a:cxn>
            </a:cxnLst>
            <a:rect l="T12" t="T13" r="T14" b="T15"/>
            <a:pathLst>
              <a:path w="21600" h="21600">
                <a:moveTo>
                  <a:pt x="0" y="0"/>
                </a:moveTo>
                <a:lnTo>
                  <a:pt x="2499" y="21600"/>
                </a:lnTo>
                <a:lnTo>
                  <a:pt x="19101" y="21600"/>
                </a:lnTo>
                <a:lnTo>
                  <a:pt x="21600" y="0"/>
                </a:lnTo>
                <a:close/>
              </a:path>
            </a:pathLst>
          </a:custGeom>
          <a:solidFill>
            <a:srgbClr val="99CCFF"/>
          </a:solidFill>
          <a:ln w="9525">
            <a:solidFill>
              <a:schemeClr val="tx1"/>
            </a:solidFill>
            <a:miter lim="800000"/>
            <a:headEnd/>
            <a:tailEnd/>
          </a:ln>
        </p:spPr>
        <p:txBody>
          <a:bodyPr wrap="none" anchor="ctr"/>
          <a:lstStyle/>
          <a:p>
            <a:endParaRPr lang="zh-CN" altLang="en-US">
              <a:solidFill>
                <a:schemeClr val="tx1"/>
              </a:solidFill>
            </a:endParaRPr>
          </a:p>
        </p:txBody>
      </p:sp>
      <p:sp>
        <p:nvSpPr>
          <p:cNvPr id="131" name="AutoShape 1153"/>
          <p:cNvSpPr>
            <a:spLocks noChangeArrowheads="1"/>
          </p:cNvSpPr>
          <p:nvPr/>
        </p:nvSpPr>
        <p:spPr bwMode="auto">
          <a:xfrm flipV="1">
            <a:off x="4747320" y="3052018"/>
            <a:ext cx="685800" cy="457200"/>
          </a:xfrm>
          <a:custGeom>
            <a:avLst/>
            <a:gdLst>
              <a:gd name="T0" fmla="*/ 646113 w 21600"/>
              <a:gd name="T1" fmla="*/ 228600 h 21600"/>
              <a:gd name="T2" fmla="*/ 342900 w 21600"/>
              <a:gd name="T3" fmla="*/ 457200 h 21600"/>
              <a:gd name="T4" fmla="*/ 39688 w 21600"/>
              <a:gd name="T5" fmla="*/ 228600 h 21600"/>
              <a:gd name="T6" fmla="*/ 342900 w 21600"/>
              <a:gd name="T7" fmla="*/ 0 h 21600"/>
              <a:gd name="T8" fmla="*/ 0 60000 65536"/>
              <a:gd name="T9" fmla="*/ 0 60000 65536"/>
              <a:gd name="T10" fmla="*/ 0 60000 65536"/>
              <a:gd name="T11" fmla="*/ 0 60000 65536"/>
              <a:gd name="T12" fmla="*/ 3050 w 21600"/>
              <a:gd name="T13" fmla="*/ 3050 h 21600"/>
              <a:gd name="T14" fmla="*/ 18550 w 21600"/>
              <a:gd name="T15" fmla="*/ 18550 h 21600"/>
            </a:gdLst>
            <a:ahLst/>
            <a:cxnLst>
              <a:cxn ang="T8">
                <a:pos x="T0" y="T1"/>
              </a:cxn>
              <a:cxn ang="T9">
                <a:pos x="T2" y="T3"/>
              </a:cxn>
              <a:cxn ang="T10">
                <a:pos x="T4" y="T5"/>
              </a:cxn>
              <a:cxn ang="T11">
                <a:pos x="T6" y="T7"/>
              </a:cxn>
            </a:cxnLst>
            <a:rect l="T12" t="T13" r="T14" b="T15"/>
            <a:pathLst>
              <a:path w="21600" h="21600">
                <a:moveTo>
                  <a:pt x="0" y="0"/>
                </a:moveTo>
                <a:lnTo>
                  <a:pt x="2499" y="21600"/>
                </a:lnTo>
                <a:lnTo>
                  <a:pt x="19101" y="21600"/>
                </a:lnTo>
                <a:lnTo>
                  <a:pt x="21600" y="0"/>
                </a:lnTo>
                <a:close/>
              </a:path>
            </a:pathLst>
          </a:custGeom>
          <a:solidFill>
            <a:srgbClr val="99CCFF"/>
          </a:solidFill>
          <a:ln w="9525">
            <a:solidFill>
              <a:schemeClr val="tx1"/>
            </a:solidFill>
            <a:miter lim="800000"/>
            <a:headEnd/>
            <a:tailEnd/>
          </a:ln>
        </p:spPr>
        <p:txBody>
          <a:bodyPr wrap="none" anchor="ctr"/>
          <a:lstStyle/>
          <a:p>
            <a:endParaRPr lang="zh-CN" altLang="en-US">
              <a:solidFill>
                <a:schemeClr val="tx1"/>
              </a:solidFill>
            </a:endParaRPr>
          </a:p>
        </p:txBody>
      </p:sp>
      <p:sp>
        <p:nvSpPr>
          <p:cNvPr id="132" name="Rectangle 1154"/>
          <p:cNvSpPr>
            <a:spLocks noChangeArrowheads="1"/>
          </p:cNvSpPr>
          <p:nvPr/>
        </p:nvSpPr>
        <p:spPr bwMode="auto">
          <a:xfrm>
            <a:off x="4747320" y="3204418"/>
            <a:ext cx="657225" cy="274637"/>
          </a:xfrm>
          <a:prstGeom prst="rect">
            <a:avLst/>
          </a:prstGeom>
          <a:noFill/>
          <a:ln w="9525">
            <a:noFill/>
            <a:miter lim="800000"/>
            <a:headEnd/>
            <a:tailEnd/>
          </a:ln>
        </p:spPr>
        <p:txBody>
          <a:bodyPr wrap="none" lIns="0" tIns="0" rIns="0" bIns="0">
            <a:spAutoFit/>
          </a:bodyPr>
          <a:lstStyle/>
          <a:p>
            <a:r>
              <a:rPr lang="zh-TW" altLang="en-US" sz="1800" b="1">
                <a:solidFill>
                  <a:schemeClr val="tx1"/>
                </a:solidFill>
                <a:ea typeface="PMingLiU" pitchFamily="18" charset="-120"/>
              </a:rPr>
              <a:t> </a:t>
            </a:r>
            <a:r>
              <a:rPr lang="en-US" altLang="zh-TW" sz="1800" b="1">
                <a:solidFill>
                  <a:schemeClr val="tx1"/>
                </a:solidFill>
                <a:ea typeface="PMingLiU" pitchFamily="18" charset="-120"/>
              </a:rPr>
              <a:t>Al•Cu</a:t>
            </a:r>
            <a:endParaRPr lang="en-US" altLang="zh-TW" sz="1800">
              <a:solidFill>
                <a:schemeClr val="tx1"/>
              </a:solidFill>
              <a:ea typeface="PMingLiU" pitchFamily="18" charset="-120"/>
            </a:endParaRPr>
          </a:p>
        </p:txBody>
      </p:sp>
      <p:sp>
        <p:nvSpPr>
          <p:cNvPr id="133" name="Freeform 1155"/>
          <p:cNvSpPr>
            <a:spLocks/>
          </p:cNvSpPr>
          <p:nvPr/>
        </p:nvSpPr>
        <p:spPr bwMode="auto">
          <a:xfrm>
            <a:off x="1699320" y="3052018"/>
            <a:ext cx="1905000" cy="457200"/>
          </a:xfrm>
          <a:custGeom>
            <a:avLst/>
            <a:gdLst>
              <a:gd name="T0" fmla="*/ 1200 w 1200"/>
              <a:gd name="T1" fmla="*/ 288 h 288"/>
              <a:gd name="T2" fmla="*/ 1152 w 1200"/>
              <a:gd name="T3" fmla="*/ 0 h 288"/>
              <a:gd name="T4" fmla="*/ 0 w 1200"/>
              <a:gd name="T5" fmla="*/ 0 h 288"/>
              <a:gd name="T6" fmla="*/ 0 w 1200"/>
              <a:gd name="T7" fmla="*/ 288 h 288"/>
              <a:gd name="T8" fmla="*/ 1200 w 1200"/>
              <a:gd name="T9" fmla="*/ 288 h 288"/>
              <a:gd name="T10" fmla="*/ 0 60000 65536"/>
              <a:gd name="T11" fmla="*/ 0 60000 65536"/>
              <a:gd name="T12" fmla="*/ 0 60000 65536"/>
              <a:gd name="T13" fmla="*/ 0 60000 65536"/>
              <a:gd name="T14" fmla="*/ 0 60000 65536"/>
              <a:gd name="T15" fmla="*/ 0 w 1200"/>
              <a:gd name="T16" fmla="*/ 0 h 288"/>
              <a:gd name="T17" fmla="*/ 1200 w 1200"/>
              <a:gd name="T18" fmla="*/ 288 h 288"/>
            </a:gdLst>
            <a:ahLst/>
            <a:cxnLst>
              <a:cxn ang="T10">
                <a:pos x="T0" y="T1"/>
              </a:cxn>
              <a:cxn ang="T11">
                <a:pos x="T2" y="T3"/>
              </a:cxn>
              <a:cxn ang="T12">
                <a:pos x="T4" y="T5"/>
              </a:cxn>
              <a:cxn ang="T13">
                <a:pos x="T6" y="T7"/>
              </a:cxn>
              <a:cxn ang="T14">
                <a:pos x="T8" y="T9"/>
              </a:cxn>
            </a:cxnLst>
            <a:rect l="T15" t="T16" r="T17" b="T18"/>
            <a:pathLst>
              <a:path w="1200" h="288">
                <a:moveTo>
                  <a:pt x="1200" y="288"/>
                </a:moveTo>
                <a:lnTo>
                  <a:pt x="1152" y="0"/>
                </a:lnTo>
                <a:lnTo>
                  <a:pt x="0" y="0"/>
                </a:lnTo>
                <a:lnTo>
                  <a:pt x="0" y="288"/>
                </a:lnTo>
                <a:lnTo>
                  <a:pt x="1200" y="288"/>
                </a:lnTo>
                <a:close/>
              </a:path>
            </a:pathLst>
          </a:custGeom>
          <a:solidFill>
            <a:srgbClr val="99CCFF"/>
          </a:solidFill>
          <a:ln w="9525">
            <a:solidFill>
              <a:schemeClr val="tx1"/>
            </a:solidFill>
            <a:round/>
            <a:headEnd/>
            <a:tailEnd/>
          </a:ln>
        </p:spPr>
        <p:txBody>
          <a:bodyPr wrap="none" anchor="ctr"/>
          <a:lstStyle/>
          <a:p>
            <a:endParaRPr lang="zh-CN" altLang="en-US">
              <a:solidFill>
                <a:schemeClr val="tx1"/>
              </a:solidFill>
            </a:endParaRPr>
          </a:p>
        </p:txBody>
      </p:sp>
      <p:sp>
        <p:nvSpPr>
          <p:cNvPr id="134" name="Freeform 1156"/>
          <p:cNvSpPr>
            <a:spLocks/>
          </p:cNvSpPr>
          <p:nvPr/>
        </p:nvSpPr>
        <p:spPr bwMode="auto">
          <a:xfrm>
            <a:off x="7338120" y="5453905"/>
            <a:ext cx="381000" cy="265113"/>
          </a:xfrm>
          <a:custGeom>
            <a:avLst/>
            <a:gdLst>
              <a:gd name="T0" fmla="*/ 0 w 240"/>
              <a:gd name="T1" fmla="*/ 0 h 144"/>
              <a:gd name="T2" fmla="*/ 48 w 240"/>
              <a:gd name="T3" fmla="*/ 144 h 144"/>
              <a:gd name="T4" fmla="*/ 240 w 240"/>
              <a:gd name="T5" fmla="*/ 144 h 144"/>
              <a:gd name="T6" fmla="*/ 240 w 240"/>
              <a:gd name="T7" fmla="*/ 0 h 144"/>
              <a:gd name="T8" fmla="*/ 0 w 240"/>
              <a:gd name="T9" fmla="*/ 0 h 144"/>
              <a:gd name="T10" fmla="*/ 0 60000 65536"/>
              <a:gd name="T11" fmla="*/ 0 60000 65536"/>
              <a:gd name="T12" fmla="*/ 0 60000 65536"/>
              <a:gd name="T13" fmla="*/ 0 60000 65536"/>
              <a:gd name="T14" fmla="*/ 0 60000 65536"/>
              <a:gd name="T15" fmla="*/ 0 w 240"/>
              <a:gd name="T16" fmla="*/ 0 h 144"/>
              <a:gd name="T17" fmla="*/ 240 w 240"/>
              <a:gd name="T18" fmla="*/ 144 h 144"/>
            </a:gdLst>
            <a:ahLst/>
            <a:cxnLst>
              <a:cxn ang="T10">
                <a:pos x="T0" y="T1"/>
              </a:cxn>
              <a:cxn ang="T11">
                <a:pos x="T2" y="T3"/>
              </a:cxn>
              <a:cxn ang="T12">
                <a:pos x="T4" y="T5"/>
              </a:cxn>
              <a:cxn ang="T13">
                <a:pos x="T6" y="T7"/>
              </a:cxn>
              <a:cxn ang="T14">
                <a:pos x="T8" y="T9"/>
              </a:cxn>
            </a:cxnLst>
            <a:rect l="T15" t="T16" r="T17" b="T18"/>
            <a:pathLst>
              <a:path w="240" h="144">
                <a:moveTo>
                  <a:pt x="0" y="0"/>
                </a:moveTo>
                <a:lnTo>
                  <a:pt x="48" y="144"/>
                </a:lnTo>
                <a:lnTo>
                  <a:pt x="240" y="144"/>
                </a:lnTo>
                <a:lnTo>
                  <a:pt x="240" y="0"/>
                </a:lnTo>
                <a:lnTo>
                  <a:pt x="0" y="0"/>
                </a:lnTo>
                <a:close/>
              </a:path>
            </a:pathLst>
          </a:custGeom>
          <a:solidFill>
            <a:srgbClr val="DDDDDD"/>
          </a:solidFill>
          <a:ln w="9525">
            <a:solidFill>
              <a:schemeClr val="tx1"/>
            </a:solidFill>
            <a:round/>
            <a:headEnd/>
            <a:tailEnd/>
          </a:ln>
        </p:spPr>
        <p:txBody>
          <a:bodyPr wrap="none" anchor="ctr"/>
          <a:lstStyle/>
          <a:p>
            <a:endParaRPr lang="zh-CN" altLang="en-US">
              <a:solidFill>
                <a:schemeClr val="tx1"/>
              </a:solidFill>
            </a:endParaRPr>
          </a:p>
        </p:txBody>
      </p:sp>
      <p:sp>
        <p:nvSpPr>
          <p:cNvPr id="135" name="Freeform 1157"/>
          <p:cNvSpPr>
            <a:spLocks/>
          </p:cNvSpPr>
          <p:nvPr/>
        </p:nvSpPr>
        <p:spPr bwMode="auto">
          <a:xfrm>
            <a:off x="2497833" y="5333255"/>
            <a:ext cx="630237" cy="1588"/>
          </a:xfrm>
          <a:custGeom>
            <a:avLst/>
            <a:gdLst>
              <a:gd name="T0" fmla="*/ 0 w 397"/>
              <a:gd name="T1" fmla="*/ 0 h 1"/>
              <a:gd name="T2" fmla="*/ 397 w 397"/>
              <a:gd name="T3" fmla="*/ 0 h 1"/>
              <a:gd name="T4" fmla="*/ 0 60000 65536"/>
              <a:gd name="T5" fmla="*/ 0 60000 65536"/>
              <a:gd name="T6" fmla="*/ 0 w 397"/>
              <a:gd name="T7" fmla="*/ 0 h 1"/>
              <a:gd name="T8" fmla="*/ 397 w 397"/>
              <a:gd name="T9" fmla="*/ 1 h 1"/>
            </a:gdLst>
            <a:ahLst/>
            <a:cxnLst>
              <a:cxn ang="T4">
                <a:pos x="T0" y="T1"/>
              </a:cxn>
              <a:cxn ang="T5">
                <a:pos x="T2" y="T3"/>
              </a:cxn>
            </a:cxnLst>
            <a:rect l="T6" t="T7" r="T8" b="T9"/>
            <a:pathLst>
              <a:path w="397" h="1">
                <a:moveTo>
                  <a:pt x="0" y="0"/>
                </a:moveTo>
                <a:lnTo>
                  <a:pt x="397" y="0"/>
                </a:lnTo>
              </a:path>
            </a:pathLst>
          </a:custGeom>
          <a:noFill/>
          <a:ln w="9525">
            <a:solidFill>
              <a:schemeClr val="tx1"/>
            </a:solidFill>
            <a:round/>
            <a:headEnd type="none" w="med" len="med"/>
            <a:tailEnd type="none" w="med" len="med"/>
          </a:ln>
        </p:spPr>
        <p:txBody>
          <a:bodyPr wrap="none" anchor="ctr"/>
          <a:lstStyle/>
          <a:p>
            <a:endParaRPr lang="zh-CN" altLang="en-US">
              <a:solidFill>
                <a:schemeClr val="tx1"/>
              </a:solidFill>
            </a:endParaRPr>
          </a:p>
        </p:txBody>
      </p:sp>
      <p:sp>
        <p:nvSpPr>
          <p:cNvPr id="136" name="Freeform 1158"/>
          <p:cNvSpPr>
            <a:spLocks/>
          </p:cNvSpPr>
          <p:nvPr/>
        </p:nvSpPr>
        <p:spPr bwMode="auto">
          <a:xfrm>
            <a:off x="4399658" y="5336430"/>
            <a:ext cx="1298575" cy="1588"/>
          </a:xfrm>
          <a:custGeom>
            <a:avLst/>
            <a:gdLst>
              <a:gd name="T0" fmla="*/ 0 w 818"/>
              <a:gd name="T1" fmla="*/ 0 h 1"/>
              <a:gd name="T2" fmla="*/ 818 w 818"/>
              <a:gd name="T3" fmla="*/ 1 h 1"/>
              <a:gd name="T4" fmla="*/ 0 60000 65536"/>
              <a:gd name="T5" fmla="*/ 0 60000 65536"/>
              <a:gd name="T6" fmla="*/ 0 w 818"/>
              <a:gd name="T7" fmla="*/ 0 h 1"/>
              <a:gd name="T8" fmla="*/ 818 w 818"/>
              <a:gd name="T9" fmla="*/ 1 h 1"/>
            </a:gdLst>
            <a:ahLst/>
            <a:cxnLst>
              <a:cxn ang="T4">
                <a:pos x="T0" y="T1"/>
              </a:cxn>
              <a:cxn ang="T5">
                <a:pos x="T2" y="T3"/>
              </a:cxn>
            </a:cxnLst>
            <a:rect l="T6" t="T7" r="T8" b="T9"/>
            <a:pathLst>
              <a:path w="818" h="1">
                <a:moveTo>
                  <a:pt x="0" y="0"/>
                </a:moveTo>
                <a:lnTo>
                  <a:pt x="818" y="1"/>
                </a:lnTo>
              </a:path>
            </a:pathLst>
          </a:custGeom>
          <a:noFill/>
          <a:ln w="9525">
            <a:solidFill>
              <a:schemeClr val="tx1"/>
            </a:solidFill>
            <a:round/>
            <a:headEnd type="none" w="med" len="med"/>
            <a:tailEnd type="none" w="med" len="med"/>
          </a:ln>
        </p:spPr>
        <p:txBody>
          <a:bodyPr wrap="none" anchor="ctr"/>
          <a:lstStyle/>
          <a:p>
            <a:endParaRPr lang="zh-CN" altLang="en-US">
              <a:solidFill>
                <a:schemeClr val="tx1"/>
              </a:solidFill>
            </a:endParaRPr>
          </a:p>
        </p:txBody>
      </p:sp>
      <p:sp>
        <p:nvSpPr>
          <p:cNvPr id="137" name="Line 1159"/>
          <p:cNvSpPr>
            <a:spLocks noChangeShapeType="1"/>
          </p:cNvSpPr>
          <p:nvPr/>
        </p:nvSpPr>
        <p:spPr bwMode="auto">
          <a:xfrm>
            <a:off x="7109520" y="5338018"/>
            <a:ext cx="609600" cy="0"/>
          </a:xfrm>
          <a:prstGeom prst="line">
            <a:avLst/>
          </a:prstGeom>
          <a:noFill/>
          <a:ln w="9525">
            <a:solidFill>
              <a:schemeClr val="tx1"/>
            </a:solidFill>
            <a:round/>
            <a:headEnd/>
            <a:tailEnd/>
          </a:ln>
        </p:spPr>
        <p:txBody>
          <a:bodyPr wrap="none" anchor="ctr"/>
          <a:lstStyle/>
          <a:p>
            <a:endParaRPr lang="zh-CN" altLang="en-US">
              <a:solidFill>
                <a:schemeClr val="tx1"/>
              </a:solidFill>
            </a:endParaRPr>
          </a:p>
        </p:txBody>
      </p:sp>
      <p:sp>
        <p:nvSpPr>
          <p:cNvPr id="138" name="Freeform 1160"/>
          <p:cNvSpPr>
            <a:spLocks/>
          </p:cNvSpPr>
          <p:nvPr/>
        </p:nvSpPr>
        <p:spPr bwMode="auto">
          <a:xfrm>
            <a:off x="6728520" y="5336430"/>
            <a:ext cx="107950" cy="1588"/>
          </a:xfrm>
          <a:custGeom>
            <a:avLst/>
            <a:gdLst>
              <a:gd name="T0" fmla="*/ 0 w 68"/>
              <a:gd name="T1" fmla="*/ 1 h 1"/>
              <a:gd name="T2" fmla="*/ 68 w 68"/>
              <a:gd name="T3" fmla="*/ 0 h 1"/>
              <a:gd name="T4" fmla="*/ 0 60000 65536"/>
              <a:gd name="T5" fmla="*/ 0 60000 65536"/>
              <a:gd name="T6" fmla="*/ 0 w 68"/>
              <a:gd name="T7" fmla="*/ 0 h 1"/>
              <a:gd name="T8" fmla="*/ 68 w 68"/>
              <a:gd name="T9" fmla="*/ 1 h 1"/>
            </a:gdLst>
            <a:ahLst/>
            <a:cxnLst>
              <a:cxn ang="T4">
                <a:pos x="T0" y="T1"/>
              </a:cxn>
              <a:cxn ang="T5">
                <a:pos x="T2" y="T3"/>
              </a:cxn>
            </a:cxnLst>
            <a:rect l="T6" t="T7" r="T8" b="T9"/>
            <a:pathLst>
              <a:path w="68" h="1">
                <a:moveTo>
                  <a:pt x="0" y="1"/>
                </a:moveTo>
                <a:lnTo>
                  <a:pt x="68" y="0"/>
                </a:lnTo>
              </a:path>
            </a:pathLst>
          </a:custGeom>
          <a:noFill/>
          <a:ln w="9525">
            <a:solidFill>
              <a:schemeClr val="tx1"/>
            </a:solidFill>
            <a:round/>
            <a:headEnd type="none" w="med" len="med"/>
            <a:tailEnd type="none" w="med" len="med"/>
          </a:ln>
        </p:spPr>
        <p:txBody>
          <a:bodyPr wrap="none" anchor="ctr"/>
          <a:lstStyle/>
          <a:p>
            <a:endParaRPr lang="zh-CN" altLang="en-US">
              <a:solidFill>
                <a:schemeClr val="tx1"/>
              </a:solidFill>
            </a:endParaRPr>
          </a:p>
        </p:txBody>
      </p:sp>
      <p:sp>
        <p:nvSpPr>
          <p:cNvPr id="139" name="Freeform 1161"/>
          <p:cNvSpPr>
            <a:spLocks/>
          </p:cNvSpPr>
          <p:nvPr/>
        </p:nvSpPr>
        <p:spPr bwMode="auto">
          <a:xfrm>
            <a:off x="5942708" y="5338018"/>
            <a:ext cx="176212" cy="1587"/>
          </a:xfrm>
          <a:custGeom>
            <a:avLst/>
            <a:gdLst>
              <a:gd name="T0" fmla="*/ 0 w 111"/>
              <a:gd name="T1" fmla="*/ 0 h 1"/>
              <a:gd name="T2" fmla="*/ 111 w 111"/>
              <a:gd name="T3" fmla="*/ 1 h 1"/>
              <a:gd name="T4" fmla="*/ 0 60000 65536"/>
              <a:gd name="T5" fmla="*/ 0 60000 65536"/>
              <a:gd name="T6" fmla="*/ 0 w 111"/>
              <a:gd name="T7" fmla="*/ 0 h 1"/>
              <a:gd name="T8" fmla="*/ 111 w 111"/>
              <a:gd name="T9" fmla="*/ 1 h 1"/>
            </a:gdLst>
            <a:ahLst/>
            <a:cxnLst>
              <a:cxn ang="T4">
                <a:pos x="T0" y="T1"/>
              </a:cxn>
              <a:cxn ang="T5">
                <a:pos x="T2" y="T3"/>
              </a:cxn>
            </a:cxnLst>
            <a:rect l="T6" t="T7" r="T8" b="T9"/>
            <a:pathLst>
              <a:path w="111" h="1">
                <a:moveTo>
                  <a:pt x="0" y="0"/>
                </a:moveTo>
                <a:lnTo>
                  <a:pt x="111" y="1"/>
                </a:lnTo>
              </a:path>
            </a:pathLst>
          </a:custGeom>
          <a:noFill/>
          <a:ln w="9525">
            <a:solidFill>
              <a:schemeClr val="tx1"/>
            </a:solidFill>
            <a:round/>
            <a:headEnd type="none" w="med" len="med"/>
            <a:tailEnd type="none" w="med" len="med"/>
          </a:ln>
        </p:spPr>
        <p:txBody>
          <a:bodyPr wrap="none" anchor="ctr"/>
          <a:lstStyle/>
          <a:p>
            <a:endParaRPr lang="zh-CN" altLang="en-US">
              <a:solidFill>
                <a:schemeClr val="tx1"/>
              </a:solidFill>
            </a:endParaRPr>
          </a:p>
        </p:txBody>
      </p:sp>
      <p:sp>
        <p:nvSpPr>
          <p:cNvPr id="140" name="Freeform 1162"/>
          <p:cNvSpPr>
            <a:spLocks/>
          </p:cNvSpPr>
          <p:nvPr/>
        </p:nvSpPr>
        <p:spPr bwMode="auto">
          <a:xfrm>
            <a:off x="4037708" y="5338018"/>
            <a:ext cx="100012" cy="1587"/>
          </a:xfrm>
          <a:custGeom>
            <a:avLst/>
            <a:gdLst>
              <a:gd name="T0" fmla="*/ 0 w 63"/>
              <a:gd name="T1" fmla="*/ 0 h 1"/>
              <a:gd name="T2" fmla="*/ 63 w 63"/>
              <a:gd name="T3" fmla="*/ 1 h 1"/>
              <a:gd name="T4" fmla="*/ 0 60000 65536"/>
              <a:gd name="T5" fmla="*/ 0 60000 65536"/>
              <a:gd name="T6" fmla="*/ 0 w 63"/>
              <a:gd name="T7" fmla="*/ 0 h 1"/>
              <a:gd name="T8" fmla="*/ 63 w 63"/>
              <a:gd name="T9" fmla="*/ 1 h 1"/>
            </a:gdLst>
            <a:ahLst/>
            <a:cxnLst>
              <a:cxn ang="T4">
                <a:pos x="T0" y="T1"/>
              </a:cxn>
              <a:cxn ang="T5">
                <a:pos x="T2" y="T3"/>
              </a:cxn>
            </a:cxnLst>
            <a:rect l="T6" t="T7" r="T8" b="T9"/>
            <a:pathLst>
              <a:path w="63" h="1">
                <a:moveTo>
                  <a:pt x="0" y="0"/>
                </a:moveTo>
                <a:lnTo>
                  <a:pt x="63" y="1"/>
                </a:lnTo>
              </a:path>
            </a:pathLst>
          </a:custGeom>
          <a:noFill/>
          <a:ln w="9525">
            <a:solidFill>
              <a:schemeClr val="tx1"/>
            </a:solidFill>
            <a:round/>
            <a:headEnd type="none" w="med" len="med"/>
            <a:tailEnd type="none" w="med" len="med"/>
          </a:ln>
        </p:spPr>
        <p:txBody>
          <a:bodyPr wrap="none" anchor="ctr"/>
          <a:lstStyle/>
          <a:p>
            <a:endParaRPr lang="zh-CN" altLang="en-US">
              <a:solidFill>
                <a:schemeClr val="tx1"/>
              </a:solidFill>
            </a:endParaRPr>
          </a:p>
        </p:txBody>
      </p:sp>
      <p:sp>
        <p:nvSpPr>
          <p:cNvPr id="141" name="Freeform 1163"/>
          <p:cNvSpPr>
            <a:spLocks/>
          </p:cNvSpPr>
          <p:nvPr/>
        </p:nvSpPr>
        <p:spPr bwMode="auto">
          <a:xfrm>
            <a:off x="1707258" y="5449143"/>
            <a:ext cx="1143000" cy="285750"/>
          </a:xfrm>
          <a:custGeom>
            <a:avLst/>
            <a:gdLst>
              <a:gd name="T0" fmla="*/ 0 w 1441"/>
              <a:gd name="T1" fmla="*/ 0 h 360"/>
              <a:gd name="T2" fmla="*/ 47 w 1441"/>
              <a:gd name="T3" fmla="*/ 360 h 360"/>
              <a:gd name="T4" fmla="*/ 1394 w 1441"/>
              <a:gd name="T5" fmla="*/ 360 h 360"/>
              <a:gd name="T6" fmla="*/ 1441 w 1441"/>
              <a:gd name="T7" fmla="*/ 0 h 360"/>
              <a:gd name="T8" fmla="*/ 0 w 1441"/>
              <a:gd name="T9" fmla="*/ 0 h 360"/>
              <a:gd name="T10" fmla="*/ 0 60000 65536"/>
              <a:gd name="T11" fmla="*/ 0 60000 65536"/>
              <a:gd name="T12" fmla="*/ 0 60000 65536"/>
              <a:gd name="T13" fmla="*/ 0 60000 65536"/>
              <a:gd name="T14" fmla="*/ 0 60000 65536"/>
              <a:gd name="T15" fmla="*/ 0 w 1441"/>
              <a:gd name="T16" fmla="*/ 0 h 360"/>
              <a:gd name="T17" fmla="*/ 1441 w 1441"/>
              <a:gd name="T18" fmla="*/ 360 h 360"/>
            </a:gdLst>
            <a:ahLst/>
            <a:cxnLst>
              <a:cxn ang="T10">
                <a:pos x="T0" y="T1"/>
              </a:cxn>
              <a:cxn ang="T11">
                <a:pos x="T2" y="T3"/>
              </a:cxn>
              <a:cxn ang="T12">
                <a:pos x="T4" y="T5"/>
              </a:cxn>
              <a:cxn ang="T13">
                <a:pos x="T6" y="T7"/>
              </a:cxn>
              <a:cxn ang="T14">
                <a:pos x="T8" y="T9"/>
              </a:cxn>
            </a:cxnLst>
            <a:rect l="T15" t="T16" r="T17" b="T18"/>
            <a:pathLst>
              <a:path w="1441" h="360">
                <a:moveTo>
                  <a:pt x="0" y="0"/>
                </a:moveTo>
                <a:lnTo>
                  <a:pt x="47" y="360"/>
                </a:lnTo>
                <a:lnTo>
                  <a:pt x="1394" y="360"/>
                </a:lnTo>
                <a:lnTo>
                  <a:pt x="1441" y="0"/>
                </a:lnTo>
                <a:lnTo>
                  <a:pt x="0" y="0"/>
                </a:lnTo>
                <a:close/>
              </a:path>
            </a:pathLst>
          </a:custGeom>
          <a:solidFill>
            <a:srgbClr val="DDDDDD"/>
          </a:solidFill>
          <a:ln w="9525">
            <a:solidFill>
              <a:schemeClr val="tx1"/>
            </a:solidFill>
            <a:round/>
            <a:headEnd/>
            <a:tailEnd/>
          </a:ln>
        </p:spPr>
        <p:txBody>
          <a:bodyPr/>
          <a:lstStyle/>
          <a:p>
            <a:endParaRPr lang="zh-CN" altLang="en-US">
              <a:solidFill>
                <a:schemeClr val="tx1"/>
              </a:solidFill>
            </a:endParaRPr>
          </a:p>
        </p:txBody>
      </p:sp>
      <p:sp>
        <p:nvSpPr>
          <p:cNvPr id="142" name="Rectangle 1164"/>
          <p:cNvSpPr>
            <a:spLocks noChangeArrowheads="1"/>
          </p:cNvSpPr>
          <p:nvPr/>
        </p:nvSpPr>
        <p:spPr bwMode="auto">
          <a:xfrm>
            <a:off x="1699320" y="5449143"/>
            <a:ext cx="228600" cy="285750"/>
          </a:xfrm>
          <a:prstGeom prst="rect">
            <a:avLst/>
          </a:prstGeom>
          <a:solidFill>
            <a:srgbClr val="DDDDDD"/>
          </a:solidFill>
          <a:ln w="9525">
            <a:noFill/>
            <a:miter lim="800000"/>
            <a:headEnd/>
            <a:tailEnd/>
          </a:ln>
        </p:spPr>
        <p:txBody>
          <a:bodyPr/>
          <a:lstStyle/>
          <a:p>
            <a:endParaRPr lang="zh-CN" altLang="en-US">
              <a:solidFill>
                <a:schemeClr val="tx1"/>
              </a:solidFill>
            </a:endParaRPr>
          </a:p>
        </p:txBody>
      </p:sp>
      <p:sp>
        <p:nvSpPr>
          <p:cNvPr id="143" name="Rectangle 1165"/>
          <p:cNvSpPr>
            <a:spLocks noChangeArrowheads="1"/>
          </p:cNvSpPr>
          <p:nvPr/>
        </p:nvSpPr>
        <p:spPr bwMode="auto">
          <a:xfrm>
            <a:off x="1889820" y="5444380"/>
            <a:ext cx="368300" cy="274638"/>
          </a:xfrm>
          <a:prstGeom prst="rect">
            <a:avLst/>
          </a:prstGeom>
          <a:noFill/>
          <a:ln w="9525">
            <a:noFill/>
            <a:miter lim="800000"/>
            <a:headEnd/>
            <a:tailEnd/>
          </a:ln>
        </p:spPr>
        <p:txBody>
          <a:bodyPr wrap="none" lIns="0" tIns="0" rIns="0" bIns="0">
            <a:spAutoFit/>
          </a:bodyPr>
          <a:lstStyle/>
          <a:p>
            <a:r>
              <a:rPr lang="en-US" altLang="zh-TW" sz="1800" b="1">
                <a:solidFill>
                  <a:schemeClr val="tx1"/>
                </a:solidFill>
                <a:ea typeface="PMingLiU" pitchFamily="18" charset="-120"/>
              </a:rPr>
              <a:t>STI</a:t>
            </a:r>
            <a:endParaRPr lang="en-US" altLang="zh-TW" sz="1800">
              <a:solidFill>
                <a:schemeClr val="tx1"/>
              </a:solidFill>
              <a:ea typeface="PMingLiU" pitchFamily="18" charset="-120"/>
            </a:endParaRPr>
          </a:p>
        </p:txBody>
      </p:sp>
      <p:sp>
        <p:nvSpPr>
          <p:cNvPr id="144" name="Line 1166"/>
          <p:cNvSpPr>
            <a:spLocks noChangeShapeType="1"/>
          </p:cNvSpPr>
          <p:nvPr/>
        </p:nvSpPr>
        <p:spPr bwMode="auto">
          <a:xfrm flipH="1">
            <a:off x="1707258" y="5734893"/>
            <a:ext cx="1085850" cy="1587"/>
          </a:xfrm>
          <a:prstGeom prst="line">
            <a:avLst/>
          </a:prstGeom>
          <a:noFill/>
          <a:ln w="7938">
            <a:solidFill>
              <a:srgbClr val="000000"/>
            </a:solidFill>
            <a:round/>
            <a:headEnd/>
            <a:tailEnd/>
          </a:ln>
        </p:spPr>
        <p:txBody>
          <a:bodyPr/>
          <a:lstStyle/>
          <a:p>
            <a:endParaRPr lang="zh-CN" altLang="en-US">
              <a:solidFill>
                <a:schemeClr val="tx1"/>
              </a:solidFill>
            </a:endParaRPr>
          </a:p>
        </p:txBody>
      </p:sp>
      <p:sp>
        <p:nvSpPr>
          <p:cNvPr id="145" name="Line 1167"/>
          <p:cNvSpPr>
            <a:spLocks noChangeShapeType="1"/>
          </p:cNvSpPr>
          <p:nvPr/>
        </p:nvSpPr>
        <p:spPr bwMode="auto">
          <a:xfrm flipV="1">
            <a:off x="1699320" y="5414218"/>
            <a:ext cx="0" cy="304800"/>
          </a:xfrm>
          <a:prstGeom prst="line">
            <a:avLst/>
          </a:prstGeom>
          <a:noFill/>
          <a:ln w="9525">
            <a:solidFill>
              <a:schemeClr val="tx1"/>
            </a:solidFill>
            <a:round/>
            <a:headEnd/>
            <a:tailEnd/>
          </a:ln>
        </p:spPr>
        <p:txBody>
          <a:bodyPr wrap="none" anchor="ctr"/>
          <a:lstStyle/>
          <a:p>
            <a:endParaRPr lang="zh-CN" altLang="en-US">
              <a:solidFill>
                <a:schemeClr val="tx1"/>
              </a:solidFill>
            </a:endParaRPr>
          </a:p>
        </p:txBody>
      </p:sp>
      <p:sp>
        <p:nvSpPr>
          <p:cNvPr id="146" name="Line 1169"/>
          <p:cNvSpPr>
            <a:spLocks noChangeShapeType="1"/>
          </p:cNvSpPr>
          <p:nvPr/>
        </p:nvSpPr>
        <p:spPr bwMode="auto">
          <a:xfrm flipH="1">
            <a:off x="7490520" y="5566618"/>
            <a:ext cx="457200" cy="0"/>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sp>
        <p:nvSpPr>
          <p:cNvPr id="147" name="Text Box 1170"/>
          <p:cNvSpPr txBox="1">
            <a:spLocks noChangeArrowheads="1"/>
          </p:cNvSpPr>
          <p:nvPr/>
        </p:nvSpPr>
        <p:spPr bwMode="auto">
          <a:xfrm>
            <a:off x="7947720" y="5338018"/>
            <a:ext cx="1196280" cy="369332"/>
          </a:xfrm>
          <a:prstGeom prst="rect">
            <a:avLst/>
          </a:prstGeom>
          <a:noFill/>
          <a:ln w="9525">
            <a:noFill/>
            <a:miter lim="800000"/>
            <a:headEnd/>
            <a:tailEnd/>
          </a:ln>
        </p:spPr>
        <p:txBody>
          <a:bodyPr wrap="square">
            <a:spAutoFit/>
          </a:bodyPr>
          <a:lstStyle/>
          <a:p>
            <a:pPr>
              <a:spcBef>
                <a:spcPct val="50000"/>
              </a:spcBef>
            </a:pPr>
            <a:r>
              <a:rPr lang="zh-CN" altLang="en-US" sz="1800" b="1" dirty="0" smtClean="0">
                <a:solidFill>
                  <a:schemeClr val="tx1"/>
                </a:solidFill>
                <a:ea typeface="PMingLiU" pitchFamily="18" charset="-120"/>
              </a:rPr>
              <a:t>浅槽隔离</a:t>
            </a:r>
            <a:endParaRPr lang="en-US" altLang="zh-TW" sz="1800" b="1" dirty="0">
              <a:solidFill>
                <a:schemeClr val="tx1"/>
              </a:solidFill>
              <a:ea typeface="PMingLiU" pitchFamily="18" charset="-120"/>
            </a:endParaRPr>
          </a:p>
        </p:txBody>
      </p:sp>
      <p:sp>
        <p:nvSpPr>
          <p:cNvPr id="148" name="Line 1171"/>
          <p:cNvSpPr>
            <a:spLocks noChangeShapeType="1"/>
          </p:cNvSpPr>
          <p:nvPr/>
        </p:nvSpPr>
        <p:spPr bwMode="auto">
          <a:xfrm flipH="1">
            <a:off x="1318320" y="5033218"/>
            <a:ext cx="533400" cy="0"/>
          </a:xfrm>
          <a:prstGeom prst="line">
            <a:avLst/>
          </a:prstGeom>
          <a:noFill/>
          <a:ln w="9525">
            <a:solidFill>
              <a:schemeClr val="tx1"/>
            </a:solidFill>
            <a:round/>
            <a:headEnd type="triangle" w="med" len="med"/>
            <a:tailEnd/>
          </a:ln>
        </p:spPr>
        <p:txBody>
          <a:bodyPr wrap="none" anchor="ctr"/>
          <a:lstStyle/>
          <a:p>
            <a:endParaRPr lang="zh-CN" altLang="en-US">
              <a:solidFill>
                <a:schemeClr val="tx1"/>
              </a:solidFill>
            </a:endParaRPr>
          </a:p>
        </p:txBody>
      </p:sp>
      <p:sp>
        <p:nvSpPr>
          <p:cNvPr id="149" name="Text Box 1172"/>
          <p:cNvSpPr txBox="1">
            <a:spLocks noChangeArrowheads="1"/>
          </p:cNvSpPr>
          <p:nvPr/>
        </p:nvSpPr>
        <p:spPr bwMode="auto">
          <a:xfrm>
            <a:off x="251520" y="4581152"/>
            <a:ext cx="1219200" cy="923330"/>
          </a:xfrm>
          <a:prstGeom prst="rect">
            <a:avLst/>
          </a:prstGeom>
          <a:noFill/>
          <a:ln w="9525">
            <a:noFill/>
            <a:miter lim="800000"/>
            <a:headEnd/>
            <a:tailEnd/>
          </a:ln>
        </p:spPr>
        <p:txBody>
          <a:bodyPr>
            <a:spAutoFit/>
          </a:bodyPr>
          <a:lstStyle/>
          <a:p>
            <a:pPr>
              <a:spcBef>
                <a:spcPct val="50000"/>
              </a:spcBef>
            </a:pPr>
            <a:r>
              <a:rPr lang="zh-CN" altLang="en-US" sz="1800" b="1" dirty="0" smtClean="0">
                <a:solidFill>
                  <a:schemeClr val="tx1"/>
                </a:solidFill>
                <a:ea typeface="PMingLiU" pitchFamily="18" charset="-120"/>
              </a:rPr>
              <a:t>金属前介质层</a:t>
            </a:r>
            <a:r>
              <a:rPr lang="en-US" altLang="zh-TW" sz="1800" b="1" dirty="0" smtClean="0">
                <a:solidFill>
                  <a:schemeClr val="tx1"/>
                </a:solidFill>
                <a:ea typeface="PMingLiU" pitchFamily="18" charset="-120"/>
              </a:rPr>
              <a:t> </a:t>
            </a:r>
            <a:r>
              <a:rPr lang="en-US" altLang="zh-TW" sz="1800" b="1" dirty="0">
                <a:solidFill>
                  <a:schemeClr val="tx1"/>
                </a:solidFill>
                <a:ea typeface="PMingLiU" pitchFamily="18" charset="-120"/>
              </a:rPr>
              <a:t>or </a:t>
            </a:r>
            <a:r>
              <a:rPr lang="zh-CN" altLang="en-US" sz="1800" b="1" dirty="0" smtClean="0">
                <a:solidFill>
                  <a:schemeClr val="tx1"/>
                </a:solidFill>
                <a:ea typeface="PMingLiU" pitchFamily="18" charset="-120"/>
              </a:rPr>
              <a:t>层间介质层</a:t>
            </a:r>
            <a:r>
              <a:rPr lang="en-US" altLang="zh-TW" sz="1800" b="1" dirty="0" smtClean="0">
                <a:solidFill>
                  <a:schemeClr val="tx1"/>
                </a:solidFill>
                <a:ea typeface="PMingLiU" pitchFamily="18" charset="-120"/>
              </a:rPr>
              <a:t>1</a:t>
            </a:r>
            <a:endParaRPr lang="en-US" altLang="zh-TW" sz="1800" b="1" dirty="0">
              <a:solidFill>
                <a:schemeClr val="tx1"/>
              </a:solidFill>
              <a:ea typeface="PMingLiU" pitchFamily="18" charset="-120"/>
            </a:endParaRPr>
          </a:p>
        </p:txBody>
      </p:sp>
      <p:sp>
        <p:nvSpPr>
          <p:cNvPr id="150" name="Text Box 1173"/>
          <p:cNvSpPr txBox="1">
            <a:spLocks noChangeArrowheads="1"/>
          </p:cNvSpPr>
          <p:nvPr/>
        </p:nvSpPr>
        <p:spPr bwMode="auto">
          <a:xfrm>
            <a:off x="7947720" y="3890218"/>
            <a:ext cx="914400" cy="641350"/>
          </a:xfrm>
          <a:prstGeom prst="rect">
            <a:avLst/>
          </a:prstGeom>
          <a:noFill/>
          <a:ln w="9525">
            <a:noFill/>
            <a:miter lim="800000"/>
            <a:headEnd/>
            <a:tailEnd/>
          </a:ln>
        </p:spPr>
        <p:txBody>
          <a:bodyPr>
            <a:spAutoFit/>
          </a:bodyPr>
          <a:lstStyle/>
          <a:p>
            <a:pPr>
              <a:spcBef>
                <a:spcPct val="50000"/>
              </a:spcBef>
            </a:pPr>
            <a:r>
              <a:rPr lang="en-US" altLang="zh-TW" sz="1800">
                <a:solidFill>
                  <a:schemeClr val="tx1"/>
                </a:solidFill>
                <a:ea typeface="PMingLiU" pitchFamily="18" charset="-120"/>
              </a:rPr>
              <a:t>IMD or ILD2</a:t>
            </a:r>
          </a:p>
        </p:txBody>
      </p:sp>
      <p:sp>
        <p:nvSpPr>
          <p:cNvPr id="151" name="Line 1174"/>
          <p:cNvSpPr>
            <a:spLocks noChangeShapeType="1"/>
          </p:cNvSpPr>
          <p:nvPr/>
        </p:nvSpPr>
        <p:spPr bwMode="auto">
          <a:xfrm>
            <a:off x="1165920" y="3890218"/>
            <a:ext cx="838200" cy="381000"/>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sp>
        <p:nvSpPr>
          <p:cNvPr id="152" name="Text Box 1175"/>
          <p:cNvSpPr txBox="1">
            <a:spLocks noChangeArrowheads="1"/>
          </p:cNvSpPr>
          <p:nvPr/>
        </p:nvSpPr>
        <p:spPr bwMode="auto">
          <a:xfrm>
            <a:off x="556320" y="3585418"/>
            <a:ext cx="1066800" cy="338554"/>
          </a:xfrm>
          <a:prstGeom prst="rect">
            <a:avLst/>
          </a:prstGeom>
          <a:noFill/>
          <a:ln w="9525">
            <a:noFill/>
            <a:miter lim="800000"/>
            <a:headEnd/>
            <a:tailEnd/>
          </a:ln>
        </p:spPr>
        <p:txBody>
          <a:bodyPr>
            <a:spAutoFit/>
          </a:bodyPr>
          <a:lstStyle/>
          <a:p>
            <a:pPr>
              <a:spcBef>
                <a:spcPct val="50000"/>
              </a:spcBef>
            </a:pPr>
            <a:r>
              <a:rPr lang="zh-CN" altLang="en-US" sz="1600" b="1" dirty="0" smtClean="0">
                <a:solidFill>
                  <a:schemeClr val="tx1"/>
                </a:solidFill>
                <a:ea typeface="PMingLiU" pitchFamily="18" charset="-120"/>
              </a:rPr>
              <a:t>抗反射层</a:t>
            </a:r>
            <a:endParaRPr lang="en-US" altLang="zh-TW" sz="1600" b="1" dirty="0">
              <a:solidFill>
                <a:schemeClr val="tx1"/>
              </a:solidFill>
              <a:ea typeface="PMingLiU" pitchFamily="18" charset="-120"/>
            </a:endParaRPr>
          </a:p>
        </p:txBody>
      </p:sp>
      <p:sp>
        <p:nvSpPr>
          <p:cNvPr id="153" name="Line 1176"/>
          <p:cNvSpPr>
            <a:spLocks noChangeShapeType="1"/>
          </p:cNvSpPr>
          <p:nvPr/>
        </p:nvSpPr>
        <p:spPr bwMode="auto">
          <a:xfrm flipH="1">
            <a:off x="7642920" y="3509218"/>
            <a:ext cx="304800" cy="0"/>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sp>
        <p:nvSpPr>
          <p:cNvPr id="154" name="Line 1177"/>
          <p:cNvSpPr>
            <a:spLocks noChangeShapeType="1"/>
          </p:cNvSpPr>
          <p:nvPr/>
        </p:nvSpPr>
        <p:spPr bwMode="auto">
          <a:xfrm>
            <a:off x="1318320" y="5109418"/>
            <a:ext cx="381000" cy="304800"/>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sp>
        <p:nvSpPr>
          <p:cNvPr id="155" name="Text Box 1178"/>
          <p:cNvSpPr txBox="1">
            <a:spLocks noChangeArrowheads="1"/>
          </p:cNvSpPr>
          <p:nvPr/>
        </p:nvSpPr>
        <p:spPr bwMode="auto">
          <a:xfrm>
            <a:off x="7947720" y="3280618"/>
            <a:ext cx="762000" cy="366712"/>
          </a:xfrm>
          <a:prstGeom prst="rect">
            <a:avLst/>
          </a:prstGeom>
          <a:noFill/>
          <a:ln w="9525">
            <a:noFill/>
            <a:miter lim="800000"/>
            <a:headEnd/>
            <a:tailEnd/>
          </a:ln>
        </p:spPr>
        <p:txBody>
          <a:bodyPr>
            <a:spAutoFit/>
          </a:bodyPr>
          <a:lstStyle/>
          <a:p>
            <a:pPr>
              <a:spcBef>
                <a:spcPct val="50000"/>
              </a:spcBef>
            </a:pPr>
            <a:r>
              <a:rPr lang="en-US" altLang="zh-TW" sz="1800">
                <a:solidFill>
                  <a:schemeClr val="tx1"/>
                </a:solidFill>
                <a:ea typeface="PMingLiU" pitchFamily="18" charset="-120"/>
              </a:rPr>
              <a:t>PD1</a:t>
            </a:r>
          </a:p>
        </p:txBody>
      </p:sp>
      <p:sp>
        <p:nvSpPr>
          <p:cNvPr id="156" name="Text Box 1179"/>
          <p:cNvSpPr txBox="1">
            <a:spLocks noChangeArrowheads="1"/>
          </p:cNvSpPr>
          <p:nvPr/>
        </p:nvSpPr>
        <p:spPr bwMode="auto">
          <a:xfrm>
            <a:off x="7871520" y="2366218"/>
            <a:ext cx="1128464" cy="369332"/>
          </a:xfrm>
          <a:prstGeom prst="rect">
            <a:avLst/>
          </a:prstGeom>
          <a:noFill/>
          <a:ln w="9525">
            <a:noFill/>
            <a:miter lim="800000"/>
            <a:headEnd/>
            <a:tailEnd/>
          </a:ln>
        </p:spPr>
        <p:txBody>
          <a:bodyPr wrap="square">
            <a:spAutoFit/>
          </a:bodyPr>
          <a:lstStyle/>
          <a:p>
            <a:pPr>
              <a:spcBef>
                <a:spcPct val="50000"/>
              </a:spcBef>
            </a:pPr>
            <a:r>
              <a:rPr lang="zh-CN" altLang="en-US" sz="1800" b="1" dirty="0" smtClean="0">
                <a:solidFill>
                  <a:schemeClr val="tx1"/>
                </a:solidFill>
                <a:ea typeface="PMingLiU" pitchFamily="18" charset="-120"/>
              </a:rPr>
              <a:t>钝化层</a:t>
            </a:r>
            <a:r>
              <a:rPr lang="en-US" altLang="zh-TW" sz="1800" b="1" dirty="0" smtClean="0">
                <a:solidFill>
                  <a:schemeClr val="tx1"/>
                </a:solidFill>
                <a:ea typeface="PMingLiU" pitchFamily="18" charset="-120"/>
              </a:rPr>
              <a:t>2</a:t>
            </a:r>
            <a:endParaRPr lang="en-US" altLang="zh-TW" sz="1800" b="1" dirty="0">
              <a:solidFill>
                <a:schemeClr val="tx1"/>
              </a:solidFill>
              <a:ea typeface="PMingLiU" pitchFamily="18" charset="-120"/>
            </a:endParaRPr>
          </a:p>
        </p:txBody>
      </p:sp>
      <p:sp>
        <p:nvSpPr>
          <p:cNvPr id="157" name="Line 1180"/>
          <p:cNvSpPr>
            <a:spLocks noChangeShapeType="1"/>
          </p:cNvSpPr>
          <p:nvPr/>
        </p:nvSpPr>
        <p:spPr bwMode="auto">
          <a:xfrm flipV="1">
            <a:off x="1546920" y="5338018"/>
            <a:ext cx="1981200" cy="990600"/>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sp>
        <p:nvSpPr>
          <p:cNvPr id="158" name="Text Box 1181"/>
          <p:cNvSpPr txBox="1">
            <a:spLocks noChangeArrowheads="1"/>
          </p:cNvSpPr>
          <p:nvPr/>
        </p:nvSpPr>
        <p:spPr bwMode="auto">
          <a:xfrm>
            <a:off x="480120" y="5871418"/>
            <a:ext cx="1447800" cy="641350"/>
          </a:xfrm>
          <a:prstGeom prst="rect">
            <a:avLst/>
          </a:prstGeom>
          <a:noFill/>
          <a:ln w="9525">
            <a:noFill/>
            <a:miter lim="800000"/>
            <a:headEnd/>
            <a:tailEnd/>
          </a:ln>
        </p:spPr>
        <p:txBody>
          <a:bodyPr>
            <a:spAutoFit/>
          </a:bodyPr>
          <a:lstStyle/>
          <a:p>
            <a:pPr>
              <a:spcBef>
                <a:spcPct val="50000"/>
              </a:spcBef>
            </a:pPr>
            <a:r>
              <a:rPr lang="en-US" altLang="zh-TW" sz="1800">
                <a:solidFill>
                  <a:schemeClr val="tx1"/>
                </a:solidFill>
                <a:ea typeface="PMingLiU" pitchFamily="18" charset="-120"/>
              </a:rPr>
              <a:t>Sidewall spacer</a:t>
            </a:r>
          </a:p>
        </p:txBody>
      </p:sp>
      <p:sp>
        <p:nvSpPr>
          <p:cNvPr id="159" name="Line 1182"/>
          <p:cNvSpPr>
            <a:spLocks noChangeShapeType="1"/>
          </p:cNvSpPr>
          <p:nvPr/>
        </p:nvSpPr>
        <p:spPr bwMode="auto">
          <a:xfrm flipH="1">
            <a:off x="7261920" y="2594818"/>
            <a:ext cx="685800" cy="0"/>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sp>
        <p:nvSpPr>
          <p:cNvPr id="160" name="Text Box 1183"/>
          <p:cNvSpPr txBox="1">
            <a:spLocks noChangeArrowheads="1"/>
          </p:cNvSpPr>
          <p:nvPr/>
        </p:nvSpPr>
        <p:spPr bwMode="auto">
          <a:xfrm>
            <a:off x="7871520" y="4728418"/>
            <a:ext cx="1143000" cy="366712"/>
          </a:xfrm>
          <a:prstGeom prst="rect">
            <a:avLst/>
          </a:prstGeom>
          <a:noFill/>
          <a:ln w="9525">
            <a:noFill/>
            <a:miter lim="800000"/>
            <a:headEnd/>
            <a:tailEnd/>
          </a:ln>
        </p:spPr>
        <p:txBody>
          <a:bodyPr>
            <a:spAutoFit/>
          </a:bodyPr>
          <a:lstStyle/>
          <a:p>
            <a:pPr>
              <a:spcBef>
                <a:spcPct val="50000"/>
              </a:spcBef>
            </a:pPr>
            <a:r>
              <a:rPr lang="en-US" altLang="zh-TW" sz="1800">
                <a:solidFill>
                  <a:schemeClr val="tx1"/>
                </a:solidFill>
                <a:ea typeface="PMingLiU" pitchFamily="18" charset="-120"/>
              </a:rPr>
              <a:t>WCVD</a:t>
            </a:r>
          </a:p>
        </p:txBody>
      </p:sp>
      <p:sp>
        <p:nvSpPr>
          <p:cNvPr id="161" name="Text Box 1184"/>
          <p:cNvSpPr txBox="1">
            <a:spLocks noChangeArrowheads="1"/>
          </p:cNvSpPr>
          <p:nvPr/>
        </p:nvSpPr>
        <p:spPr bwMode="auto">
          <a:xfrm>
            <a:off x="7871520" y="6100018"/>
            <a:ext cx="685800" cy="641350"/>
          </a:xfrm>
          <a:prstGeom prst="rect">
            <a:avLst/>
          </a:prstGeom>
          <a:noFill/>
          <a:ln w="9525">
            <a:noFill/>
            <a:miter lim="800000"/>
            <a:headEnd/>
            <a:tailEnd/>
          </a:ln>
        </p:spPr>
        <p:txBody>
          <a:bodyPr>
            <a:spAutoFit/>
          </a:bodyPr>
          <a:lstStyle/>
          <a:p>
            <a:pPr>
              <a:spcBef>
                <a:spcPct val="50000"/>
              </a:spcBef>
            </a:pPr>
            <a:r>
              <a:rPr lang="en-US" altLang="zh-TW" sz="1800">
                <a:solidFill>
                  <a:schemeClr val="tx1"/>
                </a:solidFill>
                <a:ea typeface="PMingLiU" pitchFamily="18" charset="-120"/>
              </a:rPr>
              <a:t>TiN CVD</a:t>
            </a:r>
          </a:p>
        </p:txBody>
      </p:sp>
      <p:sp>
        <p:nvSpPr>
          <p:cNvPr id="162" name="Line 1185"/>
          <p:cNvSpPr>
            <a:spLocks noChangeShapeType="1"/>
          </p:cNvSpPr>
          <p:nvPr/>
        </p:nvSpPr>
        <p:spPr bwMode="auto">
          <a:xfrm flipH="1">
            <a:off x="7566720" y="4195018"/>
            <a:ext cx="304800" cy="0"/>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sp>
        <p:nvSpPr>
          <p:cNvPr id="163" name="Line 1186"/>
          <p:cNvSpPr>
            <a:spLocks noChangeShapeType="1"/>
          </p:cNvSpPr>
          <p:nvPr/>
        </p:nvSpPr>
        <p:spPr bwMode="auto">
          <a:xfrm flipH="1" flipV="1">
            <a:off x="6957120" y="4957018"/>
            <a:ext cx="914400" cy="0"/>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sp>
        <p:nvSpPr>
          <p:cNvPr id="164" name="Line 1187"/>
          <p:cNvSpPr>
            <a:spLocks noChangeShapeType="1"/>
          </p:cNvSpPr>
          <p:nvPr/>
        </p:nvSpPr>
        <p:spPr bwMode="auto">
          <a:xfrm flipH="1" flipV="1">
            <a:off x="7109520" y="5261818"/>
            <a:ext cx="838200" cy="914400"/>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sp>
        <p:nvSpPr>
          <p:cNvPr id="165" name="标题 1"/>
          <p:cNvSpPr txBox="1">
            <a:spLocks/>
          </p:cNvSpPr>
          <p:nvPr/>
        </p:nvSpPr>
        <p:spPr bwMode="auto">
          <a:xfrm>
            <a:off x="762000" y="762000"/>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p:cNvPicPr>
            <a:picLocks noChangeAspect="1" noChangeArrowheads="1"/>
          </p:cNvPicPr>
          <p:nvPr/>
        </p:nvPicPr>
        <p:blipFill>
          <a:blip r:embed="rId3" cstate="print">
            <a:lum contrast="10000"/>
          </a:blip>
          <a:srcRect/>
          <a:stretch>
            <a:fillRect/>
          </a:stretch>
        </p:blipFill>
        <p:spPr bwMode="auto">
          <a:xfrm>
            <a:off x="4572000" y="2060848"/>
            <a:ext cx="3915930" cy="4797152"/>
          </a:xfrm>
          <a:prstGeom prst="rect">
            <a:avLst/>
          </a:prstGeom>
          <a:noFill/>
          <a:ln w="9525">
            <a:noFill/>
            <a:miter lim="800000"/>
            <a:headEnd/>
            <a:tailEnd/>
          </a:ln>
        </p:spPr>
      </p:pic>
      <p:sp>
        <p:nvSpPr>
          <p:cNvPr id="39939" name="矩形 4"/>
          <p:cNvSpPr>
            <a:spLocks noChangeArrowheads="1"/>
          </p:cNvSpPr>
          <p:nvPr/>
        </p:nvSpPr>
        <p:spPr bwMode="auto">
          <a:xfrm>
            <a:off x="827584" y="2204864"/>
            <a:ext cx="3528392" cy="4093428"/>
          </a:xfrm>
          <a:prstGeom prst="rect">
            <a:avLst/>
          </a:prstGeom>
          <a:noFill/>
          <a:ln w="9525">
            <a:noFill/>
            <a:miter lim="800000"/>
            <a:headEnd/>
            <a:tailEnd/>
          </a:ln>
        </p:spPr>
        <p:txBody>
          <a:bodyPr wrap="square">
            <a:spAutoFit/>
          </a:bodyPr>
          <a:lstStyle/>
          <a:p>
            <a:pPr algn="l"/>
            <a:r>
              <a:rPr lang="en-US" altLang="zh-CN" sz="2000" b="1" dirty="0">
                <a:solidFill>
                  <a:srgbClr val="000000"/>
                </a:solidFill>
              </a:rPr>
              <a:t>1973 : </a:t>
            </a:r>
            <a:r>
              <a:rPr lang="zh-CN" altLang="en-US" sz="2000" b="1" dirty="0" smtClean="0">
                <a:solidFill>
                  <a:srgbClr val="000000"/>
                </a:solidFill>
              </a:rPr>
              <a:t>投影光刻机（</a:t>
            </a:r>
            <a:r>
              <a:rPr lang="en-US" altLang="zh-CN" sz="2000" b="1" dirty="0" smtClean="0">
                <a:solidFill>
                  <a:srgbClr val="000000"/>
                </a:solidFill>
              </a:rPr>
              <a:t>1X)</a:t>
            </a:r>
            <a:r>
              <a:rPr lang="zh-CN" altLang="en-US" sz="2000" b="1" dirty="0" smtClean="0">
                <a:solidFill>
                  <a:srgbClr val="000000"/>
                </a:solidFill>
              </a:rPr>
              <a:t>，分辨率</a:t>
            </a:r>
            <a:r>
              <a:rPr lang="en-US" altLang="zh-CN" sz="2000" b="1" dirty="0" smtClean="0">
                <a:solidFill>
                  <a:srgbClr val="000000"/>
                </a:solidFill>
              </a:rPr>
              <a:t> </a:t>
            </a:r>
            <a:r>
              <a:rPr lang="en-US" altLang="zh-CN" sz="2000" b="1" dirty="0">
                <a:solidFill>
                  <a:srgbClr val="000000"/>
                </a:solidFill>
              </a:rPr>
              <a:t>4 µm </a:t>
            </a:r>
            <a:r>
              <a:rPr lang="zh-CN" altLang="en-US" sz="2000" b="1" dirty="0" smtClean="0">
                <a:solidFill>
                  <a:srgbClr val="000000"/>
                </a:solidFill>
              </a:rPr>
              <a:t>波长</a:t>
            </a:r>
            <a:r>
              <a:rPr lang="en-US" altLang="zh-CN" sz="2000" b="1" dirty="0" smtClean="0">
                <a:solidFill>
                  <a:srgbClr val="000000"/>
                </a:solidFill>
              </a:rPr>
              <a:t>320-440 </a:t>
            </a:r>
            <a:r>
              <a:rPr lang="en-US" altLang="zh-CN" sz="2000" b="1" dirty="0">
                <a:solidFill>
                  <a:srgbClr val="000000"/>
                </a:solidFill>
              </a:rPr>
              <a:t>nm</a:t>
            </a:r>
            <a:r>
              <a:rPr lang="en-US" altLang="zh-CN" sz="2000" b="1" dirty="0" smtClean="0">
                <a:solidFill>
                  <a:srgbClr val="000000"/>
                </a:solidFill>
              </a:rPr>
              <a:t>. </a:t>
            </a:r>
          </a:p>
          <a:p>
            <a:pPr algn="l"/>
            <a:r>
              <a:rPr lang="en-US" altLang="zh-CN" sz="2000" b="1" dirty="0" smtClean="0">
                <a:solidFill>
                  <a:srgbClr val="000000"/>
                </a:solidFill>
              </a:rPr>
              <a:t>1976 </a:t>
            </a:r>
            <a:r>
              <a:rPr lang="zh-CN" altLang="en-US" sz="2000" b="1" dirty="0" smtClean="0">
                <a:solidFill>
                  <a:srgbClr val="000000"/>
                </a:solidFill>
              </a:rPr>
              <a:t>：采用</a:t>
            </a:r>
            <a:r>
              <a:rPr lang="en-US" altLang="zh-CN" sz="2000" b="1" dirty="0" smtClean="0">
                <a:solidFill>
                  <a:srgbClr val="000000"/>
                </a:solidFill>
              </a:rPr>
              <a:t>G</a:t>
            </a:r>
            <a:r>
              <a:rPr lang="zh-CN" altLang="en-US" sz="2000" b="1" dirty="0" smtClean="0">
                <a:solidFill>
                  <a:srgbClr val="000000"/>
                </a:solidFill>
              </a:rPr>
              <a:t>线的</a:t>
            </a:r>
            <a:r>
              <a:rPr lang="en-US" altLang="zh-CN" sz="2000" b="1" dirty="0" smtClean="0">
                <a:solidFill>
                  <a:srgbClr val="000000"/>
                </a:solidFill>
              </a:rPr>
              <a:t>10</a:t>
            </a:r>
            <a:r>
              <a:rPr lang="zh-CN" altLang="en-US" sz="2000" b="1" dirty="0" smtClean="0">
                <a:solidFill>
                  <a:srgbClr val="000000"/>
                </a:solidFill>
              </a:rPr>
              <a:t>倍缩小步进机</a:t>
            </a:r>
            <a:r>
              <a:rPr lang="en-US" altLang="zh-CN" sz="2000" b="1" dirty="0" smtClean="0">
                <a:solidFill>
                  <a:srgbClr val="000000"/>
                </a:solidFill>
              </a:rPr>
              <a:t>.</a:t>
            </a:r>
          </a:p>
          <a:p>
            <a:pPr algn="l"/>
            <a:r>
              <a:rPr lang="en-US" altLang="zh-CN" sz="2000" b="1" dirty="0" smtClean="0">
                <a:solidFill>
                  <a:srgbClr val="000000"/>
                </a:solidFill>
              </a:rPr>
              <a:t> 1980s</a:t>
            </a:r>
            <a:r>
              <a:rPr lang="zh-CN" altLang="en-US" sz="2000" b="1" dirty="0" smtClean="0">
                <a:solidFill>
                  <a:srgbClr val="000000"/>
                </a:solidFill>
              </a:rPr>
              <a:t>：</a:t>
            </a:r>
            <a:r>
              <a:rPr lang="en-US" altLang="zh-CN" sz="2000" b="1" dirty="0" smtClean="0">
                <a:solidFill>
                  <a:srgbClr val="000000"/>
                </a:solidFill>
              </a:rPr>
              <a:t>G</a:t>
            </a:r>
            <a:r>
              <a:rPr lang="zh-CN" altLang="en-US" sz="2000" b="1" dirty="0" smtClean="0">
                <a:solidFill>
                  <a:srgbClr val="000000"/>
                </a:solidFill>
              </a:rPr>
              <a:t>线向</a:t>
            </a:r>
            <a:r>
              <a:rPr lang="en-US" altLang="zh-CN" sz="2000" b="1" dirty="0" smtClean="0">
                <a:solidFill>
                  <a:srgbClr val="000000"/>
                </a:solidFill>
              </a:rPr>
              <a:t>I</a:t>
            </a:r>
            <a:r>
              <a:rPr lang="zh-CN" altLang="en-US" sz="2000" b="1" dirty="0" smtClean="0">
                <a:solidFill>
                  <a:srgbClr val="000000"/>
                </a:solidFill>
              </a:rPr>
              <a:t>线转变（注：</a:t>
            </a:r>
            <a:r>
              <a:rPr lang="en-US" altLang="zh-CN" sz="2000" b="1" dirty="0" smtClean="0">
                <a:solidFill>
                  <a:srgbClr val="000000"/>
                </a:solidFill>
              </a:rPr>
              <a:t>G</a:t>
            </a:r>
            <a:r>
              <a:rPr lang="zh-CN" altLang="en-US" sz="2000" b="1" dirty="0" smtClean="0">
                <a:solidFill>
                  <a:srgbClr val="000000"/>
                </a:solidFill>
              </a:rPr>
              <a:t>、</a:t>
            </a:r>
            <a:r>
              <a:rPr lang="en-US" altLang="zh-CN" sz="2000" b="1" dirty="0" smtClean="0">
                <a:solidFill>
                  <a:srgbClr val="000000"/>
                </a:solidFill>
              </a:rPr>
              <a:t>I</a:t>
            </a:r>
            <a:r>
              <a:rPr lang="zh-CN" altLang="en-US" sz="2000" b="1" dirty="0" smtClean="0">
                <a:solidFill>
                  <a:srgbClr val="000000"/>
                </a:solidFill>
              </a:rPr>
              <a:t>对应高压汞灯的不同特征谱线，</a:t>
            </a:r>
            <a:r>
              <a:rPr lang="en-US" altLang="zh-CN" sz="2000" b="1" dirty="0" smtClean="0">
                <a:solidFill>
                  <a:srgbClr val="000000"/>
                </a:solidFill>
              </a:rPr>
              <a:t>G</a:t>
            </a:r>
            <a:r>
              <a:rPr lang="zh-CN" altLang="en-US" sz="2000" b="1" dirty="0" smtClean="0">
                <a:solidFill>
                  <a:srgbClr val="000000"/>
                </a:solidFill>
              </a:rPr>
              <a:t>线</a:t>
            </a:r>
            <a:r>
              <a:rPr lang="en-US" altLang="zh-CN" sz="2000" b="1" dirty="0" smtClean="0">
                <a:solidFill>
                  <a:srgbClr val="000000"/>
                </a:solidFill>
              </a:rPr>
              <a:t>436nm</a:t>
            </a:r>
            <a:r>
              <a:rPr lang="zh-CN" altLang="en-US" sz="2000" b="1" dirty="0" smtClean="0">
                <a:solidFill>
                  <a:srgbClr val="000000"/>
                </a:solidFill>
              </a:rPr>
              <a:t>、</a:t>
            </a:r>
            <a:r>
              <a:rPr lang="en-US" altLang="zh-CN" sz="2000" b="1" dirty="0" smtClean="0">
                <a:solidFill>
                  <a:srgbClr val="000000"/>
                </a:solidFill>
              </a:rPr>
              <a:t>I</a:t>
            </a:r>
            <a:r>
              <a:rPr lang="zh-CN" altLang="en-US" sz="2000" b="1" dirty="0" smtClean="0">
                <a:solidFill>
                  <a:srgbClr val="000000"/>
                </a:solidFill>
              </a:rPr>
              <a:t>线</a:t>
            </a:r>
            <a:r>
              <a:rPr lang="en-US" altLang="zh-CN" sz="2000" b="1" dirty="0" smtClean="0">
                <a:solidFill>
                  <a:srgbClr val="000000"/>
                </a:solidFill>
              </a:rPr>
              <a:t>365nm </a:t>
            </a:r>
            <a:r>
              <a:rPr lang="zh-CN" altLang="en-US" sz="2000" b="1" dirty="0" smtClean="0">
                <a:solidFill>
                  <a:srgbClr val="000000"/>
                </a:solidFill>
              </a:rPr>
              <a:t>）</a:t>
            </a:r>
            <a:endParaRPr lang="en-US" altLang="zh-CN" sz="2000" b="1" dirty="0" smtClean="0">
              <a:solidFill>
                <a:srgbClr val="000000"/>
              </a:solidFill>
            </a:endParaRPr>
          </a:p>
          <a:p>
            <a:pPr algn="l"/>
            <a:r>
              <a:rPr lang="en-IE" altLang="zh-CN" sz="2000" b="1" dirty="0" smtClean="0">
                <a:solidFill>
                  <a:srgbClr val="000000"/>
                </a:solidFill>
              </a:rPr>
              <a:t>1995</a:t>
            </a:r>
            <a:r>
              <a:rPr lang="zh-CN" altLang="en-US" sz="2000" b="1" dirty="0" smtClean="0">
                <a:solidFill>
                  <a:srgbClr val="000000"/>
                </a:solidFill>
              </a:rPr>
              <a:t>：深紫外应用于</a:t>
            </a:r>
            <a:r>
              <a:rPr lang="en-IE" altLang="zh-CN" sz="2000" b="1" dirty="0" smtClean="0">
                <a:solidFill>
                  <a:srgbClr val="000000"/>
                </a:solidFill>
              </a:rPr>
              <a:t>0.25</a:t>
            </a:r>
            <a:r>
              <a:rPr lang="el-GR" altLang="zh-CN" sz="2000" b="1" dirty="0" smtClean="0">
                <a:solidFill>
                  <a:srgbClr val="000000"/>
                </a:solidFill>
              </a:rPr>
              <a:t>μ</a:t>
            </a:r>
            <a:r>
              <a:rPr lang="en-IE" altLang="zh-CN" sz="2000" b="1" dirty="0" smtClean="0">
                <a:solidFill>
                  <a:srgbClr val="000000"/>
                </a:solidFill>
              </a:rPr>
              <a:t>m</a:t>
            </a:r>
            <a:r>
              <a:rPr lang="zh-CN" altLang="en-US" sz="2000" b="1" dirty="0" smtClean="0">
                <a:solidFill>
                  <a:srgbClr val="000000"/>
                </a:solidFill>
              </a:rPr>
              <a:t>技术，并延续了</a:t>
            </a:r>
            <a:r>
              <a:rPr lang="en-US" altLang="zh-CN" sz="2000" b="1" dirty="0" smtClean="0">
                <a:solidFill>
                  <a:srgbClr val="000000"/>
                </a:solidFill>
              </a:rPr>
              <a:t>4</a:t>
            </a:r>
            <a:r>
              <a:rPr lang="zh-CN" altLang="en-US" sz="2000" b="1" dirty="0" smtClean="0">
                <a:solidFill>
                  <a:srgbClr val="000000"/>
                </a:solidFill>
              </a:rPr>
              <a:t>代技术</a:t>
            </a:r>
            <a:endParaRPr lang="en-US" altLang="zh-CN" sz="2000" b="1" dirty="0" smtClean="0">
              <a:solidFill>
                <a:srgbClr val="000000"/>
              </a:solidFill>
            </a:endParaRPr>
          </a:p>
          <a:p>
            <a:pPr algn="l"/>
            <a:r>
              <a:rPr lang="zh-CN" altLang="en-US" sz="2000" b="1" dirty="0" smtClean="0">
                <a:solidFill>
                  <a:srgbClr val="000000"/>
                </a:solidFill>
              </a:rPr>
              <a:t>现在：</a:t>
            </a:r>
            <a:r>
              <a:rPr lang="en-IE" altLang="zh-CN" sz="2000" b="1" dirty="0" smtClean="0">
                <a:solidFill>
                  <a:srgbClr val="000000"/>
                </a:solidFill>
              </a:rPr>
              <a:t>193nm, 157nm </a:t>
            </a:r>
            <a:r>
              <a:rPr lang="zh-CN" altLang="en-US" sz="2000" b="1" dirty="0" smtClean="0">
                <a:solidFill>
                  <a:srgbClr val="000000"/>
                </a:solidFill>
              </a:rPr>
              <a:t>，</a:t>
            </a:r>
            <a:r>
              <a:rPr lang="en-IE" altLang="zh-CN" sz="2000" b="1" dirty="0" smtClean="0">
                <a:solidFill>
                  <a:srgbClr val="000000"/>
                </a:solidFill>
              </a:rPr>
              <a:t>EUV</a:t>
            </a:r>
            <a:endParaRPr lang="zh-CN" altLang="en-US" sz="2000" b="1" dirty="0">
              <a:solidFill>
                <a:srgbClr val="000000"/>
              </a:solidFill>
            </a:endParaRPr>
          </a:p>
        </p:txBody>
      </p:sp>
      <p:sp>
        <p:nvSpPr>
          <p:cNvPr id="39940" name="TextBox 5"/>
          <p:cNvSpPr txBox="1">
            <a:spLocks noChangeArrowheads="1"/>
          </p:cNvSpPr>
          <p:nvPr/>
        </p:nvSpPr>
        <p:spPr bwMode="auto">
          <a:xfrm>
            <a:off x="4427984" y="2564904"/>
            <a:ext cx="3887788" cy="461665"/>
          </a:xfrm>
          <a:prstGeom prst="rect">
            <a:avLst/>
          </a:prstGeom>
          <a:noFill/>
          <a:ln w="9525">
            <a:noFill/>
            <a:miter lim="800000"/>
            <a:headEnd/>
            <a:tailEnd/>
          </a:ln>
        </p:spPr>
        <p:txBody>
          <a:bodyPr>
            <a:spAutoFit/>
          </a:bodyPr>
          <a:lstStyle/>
          <a:p>
            <a:r>
              <a:rPr lang="en-US" altLang="zh-CN" sz="2400" b="1" dirty="0" smtClean="0">
                <a:solidFill>
                  <a:schemeClr val="tx1"/>
                </a:solidFill>
              </a:rPr>
              <a:t> </a:t>
            </a:r>
            <a:endParaRPr lang="zh-CN" altLang="en-US" sz="2400" b="1" dirty="0">
              <a:solidFill>
                <a:schemeClr val="tx1"/>
              </a:solidFill>
            </a:endParaRPr>
          </a:p>
        </p:txBody>
      </p:sp>
      <p:sp>
        <p:nvSpPr>
          <p:cNvPr id="8" name="TextBox 7"/>
          <p:cNvSpPr txBox="1"/>
          <p:nvPr/>
        </p:nvSpPr>
        <p:spPr>
          <a:xfrm>
            <a:off x="755576" y="1628800"/>
            <a:ext cx="6372200" cy="461665"/>
          </a:xfrm>
          <a:prstGeom prst="rect">
            <a:avLst/>
          </a:prstGeom>
          <a:noFill/>
        </p:spPr>
        <p:txBody>
          <a:bodyPr wrap="square" rtlCol="0">
            <a:spAutoFit/>
          </a:bodyPr>
          <a:lstStyle/>
          <a:p>
            <a:pPr algn="l"/>
            <a:r>
              <a:rPr lang="zh-CN" altLang="en-US" sz="2400" b="1" dirty="0" smtClean="0">
                <a:solidFill>
                  <a:schemeClr val="tx1"/>
                </a:solidFill>
                <a:latin typeface="微软雅黑" pitchFamily="34" charset="-122"/>
                <a:ea typeface="微软雅黑" pitchFamily="34" charset="-122"/>
              </a:rPr>
              <a:t>尺寸缩小依赖于光刻技术的发展</a:t>
            </a:r>
          </a:p>
        </p:txBody>
      </p:sp>
      <p:sp>
        <p:nvSpPr>
          <p:cNvPr id="11" name="TextBox 10"/>
          <p:cNvSpPr txBox="1"/>
          <p:nvPr/>
        </p:nvSpPr>
        <p:spPr>
          <a:xfrm>
            <a:off x="4932040" y="2132856"/>
            <a:ext cx="1869579" cy="2379728"/>
          </a:xfrm>
          <a:prstGeom prst="rect">
            <a:avLst/>
          </a:prstGeom>
          <a:solidFill>
            <a:schemeClr val="bg1"/>
          </a:solidFill>
        </p:spPr>
        <p:txBody>
          <a:bodyPr wrap="square" rtlCol="0">
            <a:spAutoFit/>
          </a:bodyPr>
          <a:lstStyle/>
          <a:p>
            <a:pPr marL="342900" indent="-342900" algn="l">
              <a:lnSpc>
                <a:spcPct val="150000"/>
              </a:lnSpc>
              <a:spcBef>
                <a:spcPts val="0"/>
              </a:spcBef>
              <a:buFont typeface="+mj-lt"/>
              <a:buAutoNum type="arabicPeriod"/>
            </a:pPr>
            <a:r>
              <a:rPr lang="zh-CN" altLang="en-US" sz="1200" b="1" dirty="0" smtClean="0">
                <a:solidFill>
                  <a:schemeClr val="tx1"/>
                </a:solidFill>
                <a:latin typeface="微软雅黑" pitchFamily="34" charset="-122"/>
                <a:ea typeface="微软雅黑" pitchFamily="34" charset="-122"/>
              </a:rPr>
              <a:t>接触式光刻机</a:t>
            </a:r>
          </a:p>
          <a:p>
            <a:pPr marL="342900" indent="-342900" algn="l">
              <a:lnSpc>
                <a:spcPct val="150000"/>
              </a:lnSpc>
              <a:spcBef>
                <a:spcPts val="0"/>
              </a:spcBef>
              <a:buFont typeface="+mj-lt"/>
              <a:buAutoNum type="arabicPeriod"/>
            </a:pPr>
            <a:r>
              <a:rPr lang="zh-CN" altLang="en-US" sz="1200" b="1" dirty="0" smtClean="0">
                <a:solidFill>
                  <a:schemeClr val="tx1"/>
                </a:solidFill>
                <a:latin typeface="微软雅黑" pitchFamily="34" charset="-122"/>
                <a:ea typeface="微软雅黑" pitchFamily="34" charset="-122"/>
              </a:rPr>
              <a:t>接近投影光刻机</a:t>
            </a:r>
            <a:endParaRPr lang="en-US" altLang="zh-CN" sz="1200" b="1" dirty="0" smtClean="0">
              <a:solidFill>
                <a:schemeClr val="tx1"/>
              </a:solidFill>
              <a:latin typeface="微软雅黑" pitchFamily="34" charset="-122"/>
              <a:ea typeface="微软雅黑" pitchFamily="34" charset="-122"/>
            </a:endParaRPr>
          </a:p>
          <a:p>
            <a:pPr marL="342900" indent="-342900" algn="l">
              <a:lnSpc>
                <a:spcPct val="150000"/>
              </a:lnSpc>
              <a:spcBef>
                <a:spcPts val="0"/>
              </a:spcBef>
              <a:buFont typeface="+mj-lt"/>
              <a:buAutoNum type="arabicPeriod"/>
            </a:pPr>
            <a:r>
              <a:rPr lang="zh-CN" altLang="en-US" sz="1200" b="1" dirty="0" smtClean="0">
                <a:solidFill>
                  <a:schemeClr val="tx1"/>
                </a:solidFill>
                <a:latin typeface="微软雅黑" pitchFamily="34" charset="-122"/>
                <a:ea typeface="微软雅黑" pitchFamily="34" charset="-122"/>
              </a:rPr>
              <a:t>投影光刻机</a:t>
            </a:r>
          </a:p>
          <a:p>
            <a:pPr marL="342900" indent="-342900" algn="l">
              <a:lnSpc>
                <a:spcPct val="150000"/>
              </a:lnSpc>
              <a:spcBef>
                <a:spcPts val="0"/>
              </a:spcBef>
              <a:buFont typeface="+mj-lt"/>
              <a:buAutoNum type="arabicPeriod"/>
            </a:pPr>
            <a:r>
              <a:rPr lang="zh-CN" altLang="en-US" sz="1200" b="1" dirty="0" smtClean="0">
                <a:solidFill>
                  <a:schemeClr val="tx1"/>
                </a:solidFill>
                <a:latin typeface="微软雅黑" pitchFamily="34" charset="-122"/>
                <a:ea typeface="微软雅黑" pitchFamily="34" charset="-122"/>
              </a:rPr>
              <a:t>第</a:t>
            </a:r>
            <a:r>
              <a:rPr lang="en-US" altLang="zh-CN" sz="1200" b="1" dirty="0" smtClean="0">
                <a:solidFill>
                  <a:schemeClr val="tx1"/>
                </a:solidFill>
                <a:latin typeface="微软雅黑" pitchFamily="34" charset="-122"/>
                <a:ea typeface="微软雅黑" pitchFamily="34" charset="-122"/>
              </a:rPr>
              <a:t>1</a:t>
            </a:r>
            <a:r>
              <a:rPr lang="zh-CN" altLang="en-US" sz="1200" b="1" dirty="0" smtClean="0">
                <a:solidFill>
                  <a:schemeClr val="tx1"/>
                </a:solidFill>
                <a:latin typeface="微软雅黑" pitchFamily="34" charset="-122"/>
                <a:ea typeface="微软雅黑" pitchFamily="34" charset="-122"/>
              </a:rPr>
              <a:t>个</a:t>
            </a:r>
            <a:r>
              <a:rPr lang="en-US" altLang="zh-CN" sz="1200" b="1" dirty="0" smtClean="0">
                <a:solidFill>
                  <a:schemeClr val="tx1"/>
                </a:solidFill>
                <a:latin typeface="微软雅黑" pitchFamily="34" charset="-122"/>
                <a:ea typeface="微软雅黑" pitchFamily="34" charset="-122"/>
              </a:rPr>
              <a:t>G</a:t>
            </a:r>
            <a:r>
              <a:rPr lang="zh-CN" altLang="en-US" sz="1200" b="1" dirty="0" smtClean="0">
                <a:solidFill>
                  <a:schemeClr val="tx1"/>
                </a:solidFill>
                <a:latin typeface="微软雅黑" pitchFamily="34" charset="-122"/>
                <a:ea typeface="微软雅黑" pitchFamily="34" charset="-122"/>
              </a:rPr>
              <a:t>线步进机</a:t>
            </a:r>
            <a:endParaRPr lang="en-US" altLang="zh-CN" sz="1200" b="1" dirty="0" smtClean="0">
              <a:solidFill>
                <a:schemeClr val="tx1"/>
              </a:solidFill>
              <a:latin typeface="微软雅黑" pitchFamily="34" charset="-122"/>
              <a:ea typeface="微软雅黑" pitchFamily="34" charset="-122"/>
            </a:endParaRPr>
          </a:p>
          <a:p>
            <a:pPr marL="342900" indent="-342900" algn="l">
              <a:lnSpc>
                <a:spcPct val="150000"/>
              </a:lnSpc>
              <a:spcBef>
                <a:spcPts val="0"/>
              </a:spcBef>
              <a:buFont typeface="+mj-lt"/>
              <a:buAutoNum type="arabicPeriod"/>
            </a:pPr>
            <a:r>
              <a:rPr lang="zh-CN" altLang="en-US" sz="1200" b="1" dirty="0" smtClean="0">
                <a:solidFill>
                  <a:schemeClr val="tx1"/>
                </a:solidFill>
                <a:latin typeface="微软雅黑" pitchFamily="34" charset="-122"/>
                <a:ea typeface="微软雅黑" pitchFamily="34" charset="-122"/>
              </a:rPr>
              <a:t>先进</a:t>
            </a:r>
            <a:r>
              <a:rPr lang="en-US" altLang="zh-CN" sz="1200" b="1" dirty="0" smtClean="0">
                <a:solidFill>
                  <a:schemeClr val="tx1"/>
                </a:solidFill>
                <a:latin typeface="微软雅黑" pitchFamily="34" charset="-122"/>
                <a:ea typeface="微软雅黑" pitchFamily="34" charset="-122"/>
              </a:rPr>
              <a:t>G</a:t>
            </a:r>
            <a:r>
              <a:rPr lang="zh-CN" altLang="en-US" sz="1200" b="1" dirty="0" smtClean="0">
                <a:solidFill>
                  <a:schemeClr val="tx1"/>
                </a:solidFill>
                <a:latin typeface="微软雅黑" pitchFamily="34" charset="-122"/>
                <a:ea typeface="微软雅黑" pitchFamily="34" charset="-122"/>
              </a:rPr>
              <a:t>线步进机</a:t>
            </a:r>
            <a:endParaRPr lang="en-US" altLang="zh-CN" sz="1200" b="1" dirty="0" smtClean="0">
              <a:solidFill>
                <a:schemeClr val="tx1"/>
              </a:solidFill>
              <a:latin typeface="微软雅黑" pitchFamily="34" charset="-122"/>
              <a:ea typeface="微软雅黑" pitchFamily="34" charset="-122"/>
            </a:endParaRPr>
          </a:p>
          <a:p>
            <a:pPr marL="342900" indent="-342900" algn="l">
              <a:lnSpc>
                <a:spcPct val="150000"/>
              </a:lnSpc>
              <a:spcBef>
                <a:spcPts val="0"/>
              </a:spcBef>
              <a:buFont typeface="+mj-lt"/>
              <a:buAutoNum type="arabicPeriod"/>
            </a:pPr>
            <a:r>
              <a:rPr lang="zh-CN" altLang="en-US" sz="1200" b="1" dirty="0" smtClean="0">
                <a:solidFill>
                  <a:schemeClr val="tx1"/>
                </a:solidFill>
                <a:latin typeface="微软雅黑" pitchFamily="34" charset="-122"/>
                <a:ea typeface="微软雅黑" pitchFamily="34" charset="-122"/>
              </a:rPr>
              <a:t>第</a:t>
            </a:r>
            <a:r>
              <a:rPr lang="en-US" altLang="zh-CN" sz="1200" b="1" dirty="0" smtClean="0">
                <a:solidFill>
                  <a:schemeClr val="tx1"/>
                </a:solidFill>
                <a:latin typeface="微软雅黑" pitchFamily="34" charset="-122"/>
                <a:ea typeface="微软雅黑" pitchFamily="34" charset="-122"/>
              </a:rPr>
              <a:t>1</a:t>
            </a:r>
            <a:r>
              <a:rPr lang="zh-CN" altLang="en-US" sz="1200" b="1" dirty="0" smtClean="0">
                <a:solidFill>
                  <a:schemeClr val="tx1"/>
                </a:solidFill>
                <a:latin typeface="微软雅黑" pitchFamily="34" charset="-122"/>
                <a:ea typeface="微软雅黑" pitchFamily="34" charset="-122"/>
              </a:rPr>
              <a:t>个</a:t>
            </a:r>
            <a:r>
              <a:rPr lang="en-US" altLang="zh-CN" sz="1200" b="1" dirty="0" smtClean="0">
                <a:solidFill>
                  <a:schemeClr val="tx1"/>
                </a:solidFill>
                <a:latin typeface="微软雅黑" pitchFamily="34" charset="-122"/>
                <a:ea typeface="微软雅黑" pitchFamily="34" charset="-122"/>
              </a:rPr>
              <a:t>I</a:t>
            </a:r>
            <a:r>
              <a:rPr lang="zh-CN" altLang="en-US" sz="1200" b="1" dirty="0" smtClean="0">
                <a:solidFill>
                  <a:schemeClr val="tx1"/>
                </a:solidFill>
                <a:latin typeface="微软雅黑" pitchFamily="34" charset="-122"/>
                <a:ea typeface="微软雅黑" pitchFamily="34" charset="-122"/>
              </a:rPr>
              <a:t>线步进机</a:t>
            </a:r>
            <a:endParaRPr lang="en-US" altLang="zh-CN" sz="1200" b="1" dirty="0" smtClean="0">
              <a:solidFill>
                <a:schemeClr val="tx1"/>
              </a:solidFill>
              <a:latin typeface="微软雅黑" pitchFamily="34" charset="-122"/>
              <a:ea typeface="微软雅黑" pitchFamily="34" charset="-122"/>
            </a:endParaRPr>
          </a:p>
          <a:p>
            <a:pPr marL="342900" indent="-342900" algn="l">
              <a:lnSpc>
                <a:spcPct val="150000"/>
              </a:lnSpc>
              <a:spcBef>
                <a:spcPts val="0"/>
              </a:spcBef>
              <a:buFont typeface="+mj-lt"/>
              <a:buAutoNum type="arabicPeriod"/>
            </a:pPr>
            <a:r>
              <a:rPr lang="zh-CN" altLang="en-US" sz="1200" b="1" dirty="0" smtClean="0">
                <a:solidFill>
                  <a:schemeClr val="tx1"/>
                </a:solidFill>
                <a:latin typeface="微软雅黑" pitchFamily="34" charset="-122"/>
                <a:ea typeface="微软雅黑" pitchFamily="34" charset="-122"/>
              </a:rPr>
              <a:t>先进</a:t>
            </a:r>
            <a:r>
              <a:rPr lang="en-US" altLang="zh-CN" sz="1200" b="1" dirty="0" smtClean="0">
                <a:solidFill>
                  <a:schemeClr val="tx1"/>
                </a:solidFill>
                <a:latin typeface="微软雅黑" pitchFamily="34" charset="-122"/>
                <a:ea typeface="微软雅黑" pitchFamily="34" charset="-122"/>
              </a:rPr>
              <a:t>I</a:t>
            </a:r>
            <a:r>
              <a:rPr lang="zh-CN" altLang="en-US" sz="1200" b="1" dirty="0" smtClean="0">
                <a:solidFill>
                  <a:schemeClr val="tx1"/>
                </a:solidFill>
                <a:latin typeface="微软雅黑" pitchFamily="34" charset="-122"/>
                <a:ea typeface="微软雅黑" pitchFamily="34" charset="-122"/>
              </a:rPr>
              <a:t>线步进机</a:t>
            </a:r>
            <a:endParaRPr lang="en-US" altLang="zh-CN" sz="1200" b="1" dirty="0" smtClean="0">
              <a:solidFill>
                <a:schemeClr val="tx1"/>
              </a:solidFill>
              <a:latin typeface="微软雅黑" pitchFamily="34" charset="-122"/>
              <a:ea typeface="微软雅黑" pitchFamily="34" charset="-122"/>
            </a:endParaRPr>
          </a:p>
          <a:p>
            <a:pPr marL="342900" indent="-342900" algn="l">
              <a:lnSpc>
                <a:spcPct val="150000"/>
              </a:lnSpc>
              <a:spcBef>
                <a:spcPts val="0"/>
              </a:spcBef>
              <a:buFont typeface="+mj-lt"/>
              <a:buAutoNum type="arabicPeriod"/>
            </a:pPr>
            <a:r>
              <a:rPr lang="zh-CN" altLang="en-US" sz="1200" b="1" dirty="0" smtClean="0">
                <a:solidFill>
                  <a:schemeClr val="tx1"/>
                </a:solidFill>
                <a:latin typeface="微软雅黑" pitchFamily="34" charset="-122"/>
                <a:ea typeface="微软雅黑" pitchFamily="34" charset="-122"/>
              </a:rPr>
              <a:t>深紫外步进机</a:t>
            </a:r>
            <a:endParaRPr lang="en-US" altLang="zh-CN" sz="1200" b="1" dirty="0" smtClean="0">
              <a:solidFill>
                <a:schemeClr val="tx1"/>
              </a:solidFill>
              <a:latin typeface="微软雅黑" pitchFamily="34" charset="-122"/>
              <a:ea typeface="微软雅黑" pitchFamily="34" charset="-122"/>
            </a:endParaRPr>
          </a:p>
        </p:txBody>
      </p:sp>
      <p:sp>
        <p:nvSpPr>
          <p:cNvPr id="10" name="标题 1"/>
          <p:cNvSpPr>
            <a:spLocks noGrp="1"/>
          </p:cNvSpPr>
          <p:nvPr>
            <p:ph type="title"/>
          </p:nvPr>
        </p:nvSpPr>
        <p:spPr>
          <a:xfrm>
            <a:off x="755576" y="764704"/>
            <a:ext cx="7924800" cy="795338"/>
          </a:xfrm>
        </p:spPr>
        <p:txBody>
          <a:bodyPr/>
          <a:lstStyle/>
          <a:p>
            <a:r>
              <a:rPr kumimoji="1" lang="en-US" altLang="zh-CN" sz="3200" kern="1200" dirty="0" smtClean="0">
                <a:solidFill>
                  <a:srgbClr val="000000"/>
                </a:solidFill>
                <a:latin typeface="微软雅黑" pitchFamily="34" charset="-122"/>
                <a:ea typeface="微软雅黑" pitchFamily="34" charset="-122"/>
                <a:cs typeface="+mn-cs"/>
              </a:rPr>
              <a:t>2. </a:t>
            </a:r>
            <a:r>
              <a:rPr kumimoji="1" lang="zh-CN" altLang="en-US" sz="3200" kern="1200" dirty="0" smtClean="0">
                <a:solidFill>
                  <a:srgbClr val="000000"/>
                </a:solidFill>
                <a:latin typeface="微软雅黑" pitchFamily="34" charset="-122"/>
                <a:ea typeface="微软雅黑" pitchFamily="34" charset="-122"/>
                <a:cs typeface="+mn-cs"/>
              </a:rPr>
              <a:t>光刻技术</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899592" y="1844824"/>
            <a:ext cx="6986736" cy="432048"/>
          </a:xfrm>
        </p:spPr>
        <p:txBody>
          <a:bodyPr/>
          <a:lstStyle/>
          <a:p>
            <a:pPr eaLnBrk="1" hangingPunct="1"/>
            <a:r>
              <a:rPr kumimoji="1" lang="zh-CN" altLang="en-US" sz="2400" kern="1200" dirty="0" smtClean="0">
                <a:solidFill>
                  <a:schemeClr val="tx1"/>
                </a:solidFill>
                <a:latin typeface="微软雅黑" pitchFamily="34" charset="-122"/>
                <a:ea typeface="微软雅黑" pitchFamily="34" charset="-122"/>
                <a:cs typeface="+mn-cs"/>
              </a:rPr>
              <a:t>曝光光源与其解像度大致有如下关系</a:t>
            </a:r>
          </a:p>
        </p:txBody>
      </p:sp>
      <p:sp>
        <p:nvSpPr>
          <p:cNvPr id="135171" name="Rectangle 4"/>
          <p:cNvSpPr>
            <a:spLocks noGrp="1" noChangeArrowheads="1"/>
          </p:cNvSpPr>
          <p:nvPr>
            <p:ph type="body" idx="1"/>
          </p:nvPr>
        </p:nvSpPr>
        <p:spPr>
          <a:xfrm>
            <a:off x="1475656" y="2204864"/>
            <a:ext cx="5616623" cy="4392488"/>
          </a:xfrm>
          <a:noFill/>
        </p:spPr>
        <p:txBody>
          <a:bodyPr/>
          <a:lstStyle/>
          <a:p>
            <a:pPr algn="just" eaLnBrk="1" hangingPunct="1">
              <a:lnSpc>
                <a:spcPct val="150000"/>
              </a:lnSpc>
              <a:spcBef>
                <a:spcPts val="600"/>
              </a:spcBef>
            </a:pPr>
            <a:r>
              <a:rPr lang="en-US" altLang="zh-CN" sz="2000" b="1" dirty="0" smtClean="0">
                <a:solidFill>
                  <a:srgbClr val="000000"/>
                </a:solidFill>
                <a:latin typeface="Times New Roman" pitchFamily="18" charset="0"/>
                <a:ea typeface="微软雅黑" pitchFamily="34" charset="-122"/>
                <a:cs typeface="Times New Roman" pitchFamily="18" charset="0"/>
              </a:rPr>
              <a:t>365nm</a:t>
            </a:r>
            <a:r>
              <a:rPr lang="zh-CN" altLang="en-US" sz="2000" b="1" dirty="0" smtClean="0">
                <a:solidFill>
                  <a:srgbClr val="000000"/>
                </a:solidFill>
                <a:latin typeface="Times New Roman" pitchFamily="18" charset="0"/>
                <a:ea typeface="微软雅黑" pitchFamily="34" charset="-122"/>
                <a:cs typeface="Times New Roman" pitchFamily="18" charset="0"/>
              </a:rPr>
              <a:t>线能刻出 </a:t>
            </a:r>
            <a:r>
              <a:rPr lang="en-US" altLang="zh-CN" sz="2000" b="1" dirty="0" smtClean="0">
                <a:solidFill>
                  <a:srgbClr val="000000"/>
                </a:solidFill>
                <a:latin typeface="Times New Roman" pitchFamily="18" charset="0"/>
                <a:ea typeface="微软雅黑" pitchFamily="34" charset="-122"/>
                <a:cs typeface="Times New Roman" pitchFamily="18" charset="0"/>
              </a:rPr>
              <a:t>0.25~0.35nm</a:t>
            </a:r>
            <a:r>
              <a:rPr lang="zh-CN" altLang="en-US" sz="2000" b="1" dirty="0" smtClean="0">
                <a:solidFill>
                  <a:srgbClr val="000000"/>
                </a:solidFill>
                <a:latin typeface="Times New Roman" pitchFamily="18" charset="0"/>
                <a:ea typeface="微软雅黑" pitchFamily="34" charset="-122"/>
                <a:cs typeface="Times New Roman" pitchFamily="18" charset="0"/>
              </a:rPr>
              <a:t>线宽</a:t>
            </a:r>
            <a:r>
              <a:rPr lang="en-US" altLang="zh-CN" sz="2000" b="1" dirty="0" smtClean="0">
                <a:solidFill>
                  <a:srgbClr val="000000"/>
                </a:solidFill>
                <a:latin typeface="Times New Roman" pitchFamily="18" charset="0"/>
                <a:ea typeface="微软雅黑" pitchFamily="34" charset="-122"/>
                <a:cs typeface="Times New Roman" pitchFamily="18" charset="0"/>
              </a:rPr>
              <a:t>;  </a:t>
            </a:r>
          </a:p>
          <a:p>
            <a:pPr algn="just">
              <a:lnSpc>
                <a:spcPct val="150000"/>
              </a:lnSpc>
              <a:spcBef>
                <a:spcPts val="600"/>
              </a:spcBef>
            </a:pPr>
            <a:r>
              <a:rPr lang="en-US" altLang="zh-CN" sz="2000" b="1" dirty="0" smtClean="0">
                <a:solidFill>
                  <a:srgbClr val="000000"/>
                </a:solidFill>
                <a:latin typeface="Times New Roman" pitchFamily="18" charset="0"/>
                <a:ea typeface="微软雅黑" pitchFamily="34" charset="-122"/>
                <a:cs typeface="Times New Roman" pitchFamily="18" charset="0"/>
              </a:rPr>
              <a:t>248nm</a:t>
            </a:r>
            <a:r>
              <a:rPr lang="zh-CN" altLang="en-US" sz="2000" b="1" dirty="0" smtClean="0">
                <a:solidFill>
                  <a:srgbClr val="000000"/>
                </a:solidFill>
                <a:latin typeface="Times New Roman" pitchFamily="18" charset="0"/>
                <a:ea typeface="微软雅黑" pitchFamily="34" charset="-122"/>
                <a:cs typeface="Times New Roman" pitchFamily="18" charset="0"/>
              </a:rPr>
              <a:t>线能刻出 </a:t>
            </a:r>
            <a:r>
              <a:rPr lang="en-US" altLang="zh-CN" sz="2000" b="1" dirty="0" smtClean="0">
                <a:solidFill>
                  <a:srgbClr val="000000"/>
                </a:solidFill>
                <a:latin typeface="Times New Roman" pitchFamily="18" charset="0"/>
                <a:ea typeface="微软雅黑" pitchFamily="34" charset="-122"/>
                <a:cs typeface="Times New Roman" pitchFamily="18" charset="0"/>
              </a:rPr>
              <a:t>0.13~0.18nm</a:t>
            </a:r>
            <a:r>
              <a:rPr lang="zh-CN" altLang="en-US" sz="2000" b="1" dirty="0" smtClean="0">
                <a:solidFill>
                  <a:srgbClr val="000000"/>
                </a:solidFill>
                <a:latin typeface="Times New Roman" pitchFamily="18" charset="0"/>
                <a:ea typeface="微软雅黑" pitchFamily="34" charset="-122"/>
                <a:cs typeface="Times New Roman" pitchFamily="18" charset="0"/>
              </a:rPr>
              <a:t>线宽</a:t>
            </a:r>
            <a:r>
              <a:rPr lang="en-US" altLang="zh-CN" sz="2000" b="1" dirty="0" smtClean="0">
                <a:solidFill>
                  <a:srgbClr val="000000"/>
                </a:solidFill>
                <a:latin typeface="Times New Roman" pitchFamily="18" charset="0"/>
                <a:ea typeface="微软雅黑" pitchFamily="34" charset="-122"/>
                <a:cs typeface="Times New Roman" pitchFamily="18" charset="0"/>
              </a:rPr>
              <a:t>;</a:t>
            </a:r>
          </a:p>
          <a:p>
            <a:pPr algn="just">
              <a:lnSpc>
                <a:spcPct val="150000"/>
              </a:lnSpc>
              <a:spcBef>
                <a:spcPts val="600"/>
              </a:spcBef>
            </a:pPr>
            <a:r>
              <a:rPr lang="en-US" altLang="zh-CN" sz="2000" b="1" dirty="0" smtClean="0">
                <a:solidFill>
                  <a:srgbClr val="000000"/>
                </a:solidFill>
                <a:latin typeface="Times New Roman" pitchFamily="18" charset="0"/>
                <a:ea typeface="微软雅黑" pitchFamily="34" charset="-122"/>
                <a:cs typeface="Times New Roman" pitchFamily="18" charset="0"/>
              </a:rPr>
              <a:t>193nm</a:t>
            </a:r>
            <a:r>
              <a:rPr lang="zh-CN" altLang="en-US" sz="2000" b="1" dirty="0" smtClean="0">
                <a:solidFill>
                  <a:srgbClr val="000000"/>
                </a:solidFill>
                <a:latin typeface="Times New Roman" pitchFamily="18" charset="0"/>
                <a:ea typeface="微软雅黑" pitchFamily="34" charset="-122"/>
                <a:cs typeface="Times New Roman" pitchFamily="18" charset="0"/>
              </a:rPr>
              <a:t>线能刻出 </a:t>
            </a:r>
            <a:r>
              <a:rPr lang="en-US" altLang="zh-CN" sz="2000" b="1" dirty="0" smtClean="0">
                <a:solidFill>
                  <a:srgbClr val="000000"/>
                </a:solidFill>
                <a:latin typeface="Times New Roman" pitchFamily="18" charset="0"/>
                <a:ea typeface="微软雅黑" pitchFamily="34" charset="-122"/>
                <a:cs typeface="Times New Roman" pitchFamily="18" charset="0"/>
              </a:rPr>
              <a:t>0.10~0.13nm</a:t>
            </a:r>
            <a:r>
              <a:rPr lang="zh-CN" altLang="en-US" sz="2000" b="1" dirty="0" smtClean="0">
                <a:solidFill>
                  <a:srgbClr val="000000"/>
                </a:solidFill>
                <a:latin typeface="Times New Roman" pitchFamily="18" charset="0"/>
                <a:ea typeface="微软雅黑" pitchFamily="34" charset="-122"/>
                <a:cs typeface="Times New Roman" pitchFamily="18" charset="0"/>
              </a:rPr>
              <a:t>线宽</a:t>
            </a:r>
            <a:r>
              <a:rPr lang="en-US" altLang="zh-CN" sz="2000" b="1" dirty="0" smtClean="0">
                <a:solidFill>
                  <a:srgbClr val="000000"/>
                </a:solidFill>
                <a:latin typeface="Times New Roman" pitchFamily="18" charset="0"/>
                <a:ea typeface="微软雅黑" pitchFamily="34" charset="-122"/>
                <a:cs typeface="Times New Roman" pitchFamily="18" charset="0"/>
              </a:rPr>
              <a:t>;  </a:t>
            </a:r>
          </a:p>
          <a:p>
            <a:pPr algn="just">
              <a:lnSpc>
                <a:spcPct val="150000"/>
              </a:lnSpc>
              <a:spcBef>
                <a:spcPts val="600"/>
              </a:spcBef>
            </a:pPr>
            <a:r>
              <a:rPr lang="en-US" altLang="zh-CN" sz="2000" b="1" dirty="0" smtClean="0">
                <a:solidFill>
                  <a:srgbClr val="000000"/>
                </a:solidFill>
                <a:latin typeface="Times New Roman" pitchFamily="18" charset="0"/>
                <a:ea typeface="微软雅黑" pitchFamily="34" charset="-122"/>
                <a:cs typeface="Times New Roman" pitchFamily="18" charset="0"/>
              </a:rPr>
              <a:t>157nm</a:t>
            </a:r>
            <a:r>
              <a:rPr lang="zh-CN" altLang="en-US" sz="2000" b="1" dirty="0" smtClean="0">
                <a:solidFill>
                  <a:srgbClr val="000000"/>
                </a:solidFill>
                <a:latin typeface="Times New Roman" pitchFamily="18" charset="0"/>
                <a:ea typeface="微软雅黑" pitchFamily="34" charset="-122"/>
                <a:cs typeface="Times New Roman" pitchFamily="18" charset="0"/>
              </a:rPr>
              <a:t>线能刻出 </a:t>
            </a:r>
            <a:r>
              <a:rPr lang="en-US" altLang="zh-CN" sz="2000" b="1" dirty="0" smtClean="0">
                <a:solidFill>
                  <a:srgbClr val="000000"/>
                </a:solidFill>
                <a:latin typeface="Times New Roman" pitchFamily="18" charset="0"/>
                <a:ea typeface="微软雅黑" pitchFamily="34" charset="-122"/>
                <a:cs typeface="Times New Roman" pitchFamily="18" charset="0"/>
              </a:rPr>
              <a:t>0.07nm</a:t>
            </a:r>
            <a:r>
              <a:rPr lang="zh-CN" altLang="en-US" sz="2000" b="1" dirty="0" smtClean="0">
                <a:solidFill>
                  <a:srgbClr val="000000"/>
                </a:solidFill>
                <a:latin typeface="Times New Roman" pitchFamily="18" charset="0"/>
                <a:ea typeface="微软雅黑" pitchFamily="34" charset="-122"/>
                <a:cs typeface="Times New Roman" pitchFamily="18" charset="0"/>
              </a:rPr>
              <a:t>线宽</a:t>
            </a:r>
            <a:r>
              <a:rPr lang="en-US" altLang="zh-CN" sz="2000" b="1" dirty="0" smtClean="0">
                <a:solidFill>
                  <a:srgbClr val="000000"/>
                </a:solidFill>
                <a:latin typeface="Times New Roman" pitchFamily="18" charset="0"/>
                <a:ea typeface="微软雅黑" pitchFamily="34" charset="-122"/>
                <a:cs typeface="Times New Roman" pitchFamily="18" charset="0"/>
              </a:rPr>
              <a:t>;</a:t>
            </a:r>
          </a:p>
          <a:p>
            <a:pPr algn="just">
              <a:lnSpc>
                <a:spcPct val="150000"/>
              </a:lnSpc>
              <a:spcBef>
                <a:spcPts val="600"/>
              </a:spcBef>
            </a:pPr>
            <a:r>
              <a:rPr lang="en-US" altLang="zh-CN" sz="2000" b="1" dirty="0" smtClean="0">
                <a:solidFill>
                  <a:srgbClr val="000000"/>
                </a:solidFill>
                <a:latin typeface="Times New Roman" pitchFamily="18" charset="0"/>
                <a:ea typeface="微软雅黑" pitchFamily="34" charset="-122"/>
                <a:cs typeface="Times New Roman" pitchFamily="18" charset="0"/>
              </a:rPr>
              <a:t>13nm</a:t>
            </a:r>
            <a:r>
              <a:rPr lang="zh-CN" altLang="en-US" sz="2000" b="1" dirty="0" smtClean="0">
                <a:solidFill>
                  <a:srgbClr val="000000"/>
                </a:solidFill>
                <a:latin typeface="Times New Roman" pitchFamily="18" charset="0"/>
                <a:ea typeface="微软雅黑" pitchFamily="34" charset="-122"/>
                <a:cs typeface="Times New Roman" pitchFamily="18" charset="0"/>
              </a:rPr>
              <a:t>线能刻出 </a:t>
            </a:r>
            <a:r>
              <a:rPr lang="en-US" altLang="zh-CN" sz="2000" b="1" dirty="0" smtClean="0">
                <a:solidFill>
                  <a:srgbClr val="000000"/>
                </a:solidFill>
                <a:latin typeface="Times New Roman" pitchFamily="18" charset="0"/>
                <a:ea typeface="微软雅黑" pitchFamily="34" charset="-122"/>
                <a:cs typeface="Times New Roman" pitchFamily="18" charset="0"/>
              </a:rPr>
              <a:t>0.05nm</a:t>
            </a:r>
            <a:r>
              <a:rPr lang="zh-CN" altLang="en-US" sz="2000" b="1" dirty="0" smtClean="0">
                <a:solidFill>
                  <a:srgbClr val="000000"/>
                </a:solidFill>
                <a:latin typeface="Times New Roman" pitchFamily="18" charset="0"/>
                <a:ea typeface="微软雅黑" pitchFamily="34" charset="-122"/>
                <a:cs typeface="Times New Roman" pitchFamily="18" charset="0"/>
              </a:rPr>
              <a:t>线宽</a:t>
            </a:r>
            <a:r>
              <a:rPr lang="en-US" altLang="zh-CN" sz="2000" b="1" dirty="0" smtClean="0">
                <a:solidFill>
                  <a:srgbClr val="000000"/>
                </a:solidFill>
                <a:latin typeface="Times New Roman" pitchFamily="18" charset="0"/>
                <a:ea typeface="微软雅黑" pitchFamily="34" charset="-122"/>
                <a:cs typeface="Times New Roman" pitchFamily="18" charset="0"/>
              </a:rPr>
              <a:t>;       </a:t>
            </a:r>
          </a:p>
          <a:p>
            <a:pPr algn="just">
              <a:lnSpc>
                <a:spcPct val="150000"/>
              </a:lnSpc>
              <a:spcBef>
                <a:spcPts val="600"/>
              </a:spcBef>
            </a:pPr>
            <a:r>
              <a:rPr lang="en-US" altLang="zh-CN" sz="2000" b="1" dirty="0" smtClean="0">
                <a:solidFill>
                  <a:srgbClr val="000000"/>
                </a:solidFill>
                <a:latin typeface="Times New Roman" pitchFamily="18" charset="0"/>
                <a:ea typeface="微软雅黑" pitchFamily="34" charset="-122"/>
                <a:cs typeface="Times New Roman" pitchFamily="18" charset="0"/>
              </a:rPr>
              <a:t> X</a:t>
            </a:r>
            <a:r>
              <a:rPr lang="zh-CN" altLang="en-US" sz="2000" b="1" dirty="0" smtClean="0">
                <a:solidFill>
                  <a:srgbClr val="000000"/>
                </a:solidFill>
                <a:latin typeface="Times New Roman" pitchFamily="18" charset="0"/>
                <a:ea typeface="微软雅黑" pitchFamily="34" charset="-122"/>
                <a:cs typeface="Times New Roman" pitchFamily="18" charset="0"/>
              </a:rPr>
              <a:t>光能刻出 </a:t>
            </a:r>
            <a:r>
              <a:rPr lang="en-US" altLang="zh-CN" sz="2000" b="1" dirty="0" smtClean="0">
                <a:solidFill>
                  <a:srgbClr val="000000"/>
                </a:solidFill>
                <a:latin typeface="Times New Roman" pitchFamily="18" charset="0"/>
                <a:ea typeface="微软雅黑" pitchFamily="34" charset="-122"/>
                <a:cs typeface="Times New Roman" pitchFamily="18" charset="0"/>
              </a:rPr>
              <a:t>0.10nm</a:t>
            </a:r>
            <a:r>
              <a:rPr lang="zh-CN" altLang="en-US" sz="2000" b="1" dirty="0" smtClean="0">
                <a:solidFill>
                  <a:srgbClr val="000000"/>
                </a:solidFill>
                <a:latin typeface="Times New Roman" pitchFamily="18" charset="0"/>
                <a:ea typeface="微软雅黑" pitchFamily="34" charset="-122"/>
                <a:cs typeface="Times New Roman" pitchFamily="18" charset="0"/>
              </a:rPr>
              <a:t>以下线宽</a:t>
            </a:r>
            <a:r>
              <a:rPr lang="en-US" altLang="zh-CN" sz="2000" b="1" dirty="0" smtClean="0">
                <a:solidFill>
                  <a:srgbClr val="000000"/>
                </a:solidFill>
                <a:latin typeface="Times New Roman" pitchFamily="18" charset="0"/>
                <a:ea typeface="微软雅黑" pitchFamily="34" charset="-122"/>
                <a:cs typeface="Times New Roman" pitchFamily="18" charset="0"/>
              </a:rPr>
              <a:t>;</a:t>
            </a:r>
          </a:p>
          <a:p>
            <a:pPr algn="just">
              <a:lnSpc>
                <a:spcPct val="150000"/>
              </a:lnSpc>
              <a:spcBef>
                <a:spcPts val="600"/>
              </a:spcBef>
            </a:pPr>
            <a:r>
              <a:rPr lang="zh-CN" altLang="en-US" sz="2000" b="1" dirty="0" smtClean="0">
                <a:solidFill>
                  <a:srgbClr val="000000"/>
                </a:solidFill>
                <a:latin typeface="Times New Roman" pitchFamily="18" charset="0"/>
                <a:ea typeface="微软雅黑" pitchFamily="34" charset="-122"/>
                <a:cs typeface="Times New Roman" pitchFamily="18" charset="0"/>
              </a:rPr>
              <a:t>电子束能刻出 </a:t>
            </a:r>
            <a:r>
              <a:rPr lang="en-US" altLang="zh-CN" sz="2000" b="1" dirty="0" smtClean="0">
                <a:solidFill>
                  <a:srgbClr val="000000"/>
                </a:solidFill>
                <a:latin typeface="Times New Roman" pitchFamily="18" charset="0"/>
                <a:ea typeface="微软雅黑" pitchFamily="34" charset="-122"/>
                <a:cs typeface="Times New Roman" pitchFamily="18" charset="0"/>
              </a:rPr>
              <a:t>0.1~0.2nm</a:t>
            </a:r>
            <a:r>
              <a:rPr lang="zh-CN" altLang="en-US" sz="2000" b="1" dirty="0" smtClean="0">
                <a:solidFill>
                  <a:srgbClr val="000000"/>
                </a:solidFill>
                <a:latin typeface="Times New Roman" pitchFamily="18" charset="0"/>
                <a:ea typeface="微软雅黑" pitchFamily="34" charset="-122"/>
                <a:cs typeface="Times New Roman" pitchFamily="18" charset="0"/>
              </a:rPr>
              <a:t>线宽</a:t>
            </a:r>
            <a:r>
              <a:rPr lang="en-US" altLang="zh-CN" sz="2000" b="1" dirty="0" smtClean="0">
                <a:solidFill>
                  <a:srgbClr val="000000"/>
                </a:solidFill>
                <a:latin typeface="Times New Roman" pitchFamily="18" charset="0"/>
                <a:ea typeface="微软雅黑" pitchFamily="34" charset="-122"/>
                <a:cs typeface="Times New Roman" pitchFamily="18" charset="0"/>
              </a:rPr>
              <a:t>;      </a:t>
            </a:r>
          </a:p>
          <a:p>
            <a:pPr algn="just">
              <a:lnSpc>
                <a:spcPct val="150000"/>
              </a:lnSpc>
              <a:spcBef>
                <a:spcPts val="600"/>
              </a:spcBef>
            </a:pPr>
            <a:r>
              <a:rPr lang="zh-CN" altLang="en-US" sz="2000" b="1" dirty="0" smtClean="0">
                <a:solidFill>
                  <a:srgbClr val="000000"/>
                </a:solidFill>
                <a:latin typeface="Times New Roman" pitchFamily="18" charset="0"/>
                <a:ea typeface="微软雅黑" pitchFamily="34" charset="-122"/>
                <a:cs typeface="Times New Roman" pitchFamily="18" charset="0"/>
              </a:rPr>
              <a:t>离子束能刻出 </a:t>
            </a:r>
            <a:r>
              <a:rPr lang="en-US" altLang="zh-CN" sz="2000" b="1" dirty="0" smtClean="0">
                <a:solidFill>
                  <a:srgbClr val="000000"/>
                </a:solidFill>
                <a:latin typeface="Times New Roman" pitchFamily="18" charset="0"/>
                <a:ea typeface="微软雅黑" pitchFamily="34" charset="-122"/>
                <a:cs typeface="Times New Roman" pitchFamily="18" charset="0"/>
              </a:rPr>
              <a:t>0.08nm</a:t>
            </a:r>
            <a:r>
              <a:rPr lang="zh-CN" altLang="en-US" sz="2000" b="1" dirty="0" smtClean="0">
                <a:solidFill>
                  <a:srgbClr val="000000"/>
                </a:solidFill>
                <a:latin typeface="Times New Roman" pitchFamily="18" charset="0"/>
                <a:ea typeface="微软雅黑" pitchFamily="34" charset="-122"/>
                <a:cs typeface="Times New Roman" pitchFamily="18" charset="0"/>
              </a:rPr>
              <a:t>左右线宽。</a:t>
            </a:r>
          </a:p>
        </p:txBody>
      </p:sp>
      <p:sp>
        <p:nvSpPr>
          <p:cNvPr id="4" name="标题 1"/>
          <p:cNvSpPr txBox="1">
            <a:spLocks/>
          </p:cNvSpPr>
          <p:nvPr/>
        </p:nvSpPr>
        <p:spPr bwMode="auto">
          <a:xfrm>
            <a:off x="755576" y="764704"/>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115616" y="1628800"/>
            <a:ext cx="7484368" cy="608012"/>
          </a:xfrm>
        </p:spPr>
        <p:txBody>
          <a:bodyPr/>
          <a:lstStyle/>
          <a:p>
            <a:pPr eaLnBrk="1" hangingPunct="1">
              <a:spcBef>
                <a:spcPct val="50000"/>
              </a:spcBef>
            </a:pPr>
            <a:r>
              <a:rPr kumimoji="1" lang="zh-CN" altLang="en-US" sz="2800" kern="1200" dirty="0" smtClean="0">
                <a:solidFill>
                  <a:schemeClr val="tx1"/>
                </a:solidFill>
                <a:latin typeface="微软雅黑" pitchFamily="34" charset="-122"/>
                <a:ea typeface="微软雅黑" pitchFamily="34" charset="-122"/>
                <a:cs typeface="+mn-cs"/>
              </a:rPr>
              <a:t>图形转移</a:t>
            </a:r>
            <a:r>
              <a:rPr kumimoji="1" lang="en-US" altLang="zh-CN" sz="2800" kern="1200" dirty="0" smtClean="0">
                <a:solidFill>
                  <a:schemeClr val="tx1"/>
                </a:solidFill>
                <a:latin typeface="微软雅黑" pitchFamily="34" charset="-122"/>
                <a:ea typeface="微软雅黑" pitchFamily="34" charset="-122"/>
                <a:cs typeface="+mn-cs"/>
              </a:rPr>
              <a:t>——</a:t>
            </a:r>
            <a:r>
              <a:rPr kumimoji="1" lang="zh-CN" altLang="en-US" sz="2800" kern="1200" dirty="0" smtClean="0">
                <a:solidFill>
                  <a:schemeClr val="tx1"/>
                </a:solidFill>
                <a:latin typeface="微软雅黑" pitchFamily="34" charset="-122"/>
                <a:ea typeface="微软雅黑" pitchFamily="34" charset="-122"/>
                <a:cs typeface="+mn-cs"/>
              </a:rPr>
              <a:t>光刻工艺的</a:t>
            </a:r>
            <a:r>
              <a:rPr kumimoji="1" lang="en-US" altLang="zh-CN" sz="2800" kern="1200" dirty="0" smtClean="0">
                <a:solidFill>
                  <a:schemeClr val="tx1"/>
                </a:solidFill>
                <a:latin typeface="微软雅黑" pitchFamily="34" charset="-122"/>
                <a:ea typeface="微软雅黑" pitchFamily="34" charset="-122"/>
                <a:cs typeface="+mn-cs"/>
              </a:rPr>
              <a:t>8</a:t>
            </a:r>
            <a:r>
              <a:rPr kumimoji="1" lang="zh-CN" altLang="en-US" sz="2800" kern="1200" dirty="0" smtClean="0">
                <a:solidFill>
                  <a:schemeClr val="tx1"/>
                </a:solidFill>
                <a:latin typeface="微软雅黑" pitchFamily="34" charset="-122"/>
                <a:ea typeface="微软雅黑" pitchFamily="34" charset="-122"/>
                <a:cs typeface="+mn-cs"/>
              </a:rPr>
              <a:t>个基本步骤</a:t>
            </a:r>
          </a:p>
        </p:txBody>
      </p:sp>
      <p:sp>
        <p:nvSpPr>
          <p:cNvPr id="49155" name="Rectangle 3"/>
          <p:cNvSpPr>
            <a:spLocks noGrp="1" noChangeArrowheads="1"/>
          </p:cNvSpPr>
          <p:nvPr>
            <p:ph type="body" idx="1"/>
          </p:nvPr>
        </p:nvSpPr>
        <p:spPr>
          <a:xfrm>
            <a:off x="1187624" y="2276872"/>
            <a:ext cx="4057129" cy="3724275"/>
          </a:xfrm>
        </p:spPr>
        <p:txBody>
          <a:bodyPr/>
          <a:lstStyle/>
          <a:p>
            <a:pPr marL="514350" indent="-514350" eaLnBrk="1" hangingPunct="1">
              <a:lnSpc>
                <a:spcPct val="150000"/>
              </a:lnSpc>
              <a:buNone/>
            </a:pPr>
            <a:r>
              <a:rPr lang="en-US" altLang="zh-CN" sz="2000" dirty="0" smtClean="0">
                <a:solidFill>
                  <a:srgbClr val="000000"/>
                </a:solidFill>
                <a:latin typeface="微软雅黑" pitchFamily="34" charset="-122"/>
                <a:ea typeface="微软雅黑" pitchFamily="34" charset="-122"/>
              </a:rPr>
              <a:t>1</a:t>
            </a:r>
            <a:r>
              <a:rPr lang="zh-CN" altLang="en-US" sz="2000" dirty="0" smtClean="0">
                <a:solidFill>
                  <a:srgbClr val="000000"/>
                </a:solidFill>
                <a:latin typeface="微软雅黑" pitchFamily="34" charset="-122"/>
                <a:ea typeface="微软雅黑" pitchFamily="34" charset="-122"/>
              </a:rPr>
              <a:t>）气相成底膜处理</a:t>
            </a:r>
          </a:p>
          <a:p>
            <a:pPr marL="514350" indent="-514350" eaLnBrk="1" hangingPunct="1">
              <a:lnSpc>
                <a:spcPct val="150000"/>
              </a:lnSpc>
              <a:buNone/>
            </a:pPr>
            <a:r>
              <a:rPr lang="en-US" altLang="zh-CN" sz="2000" dirty="0" smtClean="0">
                <a:solidFill>
                  <a:srgbClr val="000000"/>
                </a:solidFill>
                <a:latin typeface="微软雅黑" pitchFamily="34" charset="-122"/>
                <a:ea typeface="微软雅黑" pitchFamily="34" charset="-122"/>
              </a:rPr>
              <a:t>2</a:t>
            </a:r>
            <a:r>
              <a:rPr lang="zh-CN" altLang="en-US" sz="2000" dirty="0" smtClean="0">
                <a:solidFill>
                  <a:srgbClr val="000000"/>
                </a:solidFill>
                <a:latin typeface="微软雅黑" pitchFamily="34" charset="-122"/>
                <a:ea typeface="微软雅黑" pitchFamily="34" charset="-122"/>
              </a:rPr>
              <a:t>）旋转涂胶</a:t>
            </a:r>
          </a:p>
          <a:p>
            <a:pPr marL="514350" indent="-514350" eaLnBrk="1" hangingPunct="1">
              <a:lnSpc>
                <a:spcPct val="150000"/>
              </a:lnSpc>
              <a:buNone/>
            </a:pPr>
            <a:r>
              <a:rPr lang="en-US" altLang="zh-CN" sz="2000" dirty="0" smtClean="0">
                <a:solidFill>
                  <a:srgbClr val="000000"/>
                </a:solidFill>
                <a:latin typeface="微软雅黑" pitchFamily="34" charset="-122"/>
                <a:ea typeface="微软雅黑" pitchFamily="34" charset="-122"/>
              </a:rPr>
              <a:t>3</a:t>
            </a:r>
            <a:r>
              <a:rPr lang="zh-CN" altLang="en-US" sz="2000" dirty="0" smtClean="0">
                <a:solidFill>
                  <a:srgbClr val="000000"/>
                </a:solidFill>
                <a:latin typeface="微软雅黑" pitchFamily="34" charset="-122"/>
                <a:ea typeface="微软雅黑" pitchFamily="34" charset="-122"/>
              </a:rPr>
              <a:t>）软烘</a:t>
            </a:r>
          </a:p>
          <a:p>
            <a:pPr marL="514350" indent="-514350" eaLnBrk="1" hangingPunct="1">
              <a:lnSpc>
                <a:spcPct val="150000"/>
              </a:lnSpc>
              <a:buNone/>
            </a:pPr>
            <a:r>
              <a:rPr lang="en-US" altLang="zh-CN" sz="2000" dirty="0" smtClean="0">
                <a:solidFill>
                  <a:srgbClr val="000000"/>
                </a:solidFill>
                <a:latin typeface="微软雅黑" pitchFamily="34" charset="-122"/>
                <a:ea typeface="微软雅黑" pitchFamily="34" charset="-122"/>
              </a:rPr>
              <a:t>4</a:t>
            </a:r>
            <a:r>
              <a:rPr lang="zh-CN" altLang="en-US" sz="2000" dirty="0" smtClean="0">
                <a:solidFill>
                  <a:srgbClr val="000000"/>
                </a:solidFill>
                <a:latin typeface="微软雅黑" pitchFamily="34" charset="-122"/>
                <a:ea typeface="微软雅黑" pitchFamily="34" charset="-122"/>
              </a:rPr>
              <a:t>）对准和曝光</a:t>
            </a:r>
          </a:p>
          <a:p>
            <a:pPr marL="514350" indent="-514350" eaLnBrk="1" hangingPunct="1">
              <a:lnSpc>
                <a:spcPct val="150000"/>
              </a:lnSpc>
              <a:buNone/>
            </a:pPr>
            <a:r>
              <a:rPr lang="en-US" altLang="zh-CN" sz="2000" dirty="0" smtClean="0">
                <a:solidFill>
                  <a:srgbClr val="000000"/>
                </a:solidFill>
                <a:latin typeface="微软雅黑" pitchFamily="34" charset="-122"/>
                <a:ea typeface="微软雅黑" pitchFamily="34" charset="-122"/>
              </a:rPr>
              <a:t>5</a:t>
            </a:r>
            <a:r>
              <a:rPr lang="zh-CN" altLang="en-US" sz="2000" dirty="0" smtClean="0">
                <a:solidFill>
                  <a:srgbClr val="000000"/>
                </a:solidFill>
                <a:latin typeface="微软雅黑" pitchFamily="34" charset="-122"/>
                <a:ea typeface="微软雅黑" pitchFamily="34" charset="-122"/>
              </a:rPr>
              <a:t>）曝光后烘焙</a:t>
            </a:r>
          </a:p>
          <a:p>
            <a:pPr marL="514350" indent="-514350" eaLnBrk="1" hangingPunct="1">
              <a:lnSpc>
                <a:spcPct val="150000"/>
              </a:lnSpc>
              <a:buNone/>
            </a:pPr>
            <a:r>
              <a:rPr lang="en-US" altLang="zh-CN" sz="2000" dirty="0" smtClean="0">
                <a:solidFill>
                  <a:srgbClr val="000000"/>
                </a:solidFill>
                <a:latin typeface="微软雅黑" pitchFamily="34" charset="-122"/>
                <a:ea typeface="微软雅黑" pitchFamily="34" charset="-122"/>
              </a:rPr>
              <a:t>6</a:t>
            </a:r>
            <a:r>
              <a:rPr lang="zh-CN" altLang="en-US" sz="2000" dirty="0" smtClean="0">
                <a:solidFill>
                  <a:srgbClr val="000000"/>
                </a:solidFill>
                <a:latin typeface="微软雅黑" pitchFamily="34" charset="-122"/>
                <a:ea typeface="微软雅黑" pitchFamily="34" charset="-122"/>
              </a:rPr>
              <a:t>）显影</a:t>
            </a:r>
          </a:p>
          <a:p>
            <a:pPr marL="514350" indent="-514350" eaLnBrk="1" hangingPunct="1">
              <a:lnSpc>
                <a:spcPct val="150000"/>
              </a:lnSpc>
              <a:buNone/>
            </a:pPr>
            <a:r>
              <a:rPr lang="en-US" altLang="zh-CN" sz="2000" dirty="0" smtClean="0">
                <a:solidFill>
                  <a:srgbClr val="000000"/>
                </a:solidFill>
                <a:latin typeface="微软雅黑" pitchFamily="34" charset="-122"/>
                <a:ea typeface="微软雅黑" pitchFamily="34" charset="-122"/>
              </a:rPr>
              <a:t>7</a:t>
            </a:r>
            <a:r>
              <a:rPr lang="zh-CN" altLang="en-US" sz="2000" dirty="0" smtClean="0">
                <a:solidFill>
                  <a:srgbClr val="000000"/>
                </a:solidFill>
                <a:latin typeface="微软雅黑" pitchFamily="34" charset="-122"/>
                <a:ea typeface="微软雅黑" pitchFamily="34" charset="-122"/>
              </a:rPr>
              <a:t>）坚膜烘焙</a:t>
            </a:r>
          </a:p>
          <a:p>
            <a:pPr marL="514350" indent="-514350" eaLnBrk="1" hangingPunct="1">
              <a:lnSpc>
                <a:spcPct val="150000"/>
              </a:lnSpc>
              <a:buNone/>
            </a:pPr>
            <a:r>
              <a:rPr lang="en-US" altLang="zh-CN" sz="2000" dirty="0" smtClean="0">
                <a:solidFill>
                  <a:srgbClr val="000000"/>
                </a:solidFill>
                <a:latin typeface="微软雅黑" pitchFamily="34" charset="-122"/>
                <a:ea typeface="微软雅黑" pitchFamily="34" charset="-122"/>
              </a:rPr>
              <a:t>7</a:t>
            </a:r>
            <a:r>
              <a:rPr lang="zh-CN" altLang="en-US" sz="2000" dirty="0" smtClean="0">
                <a:solidFill>
                  <a:srgbClr val="000000"/>
                </a:solidFill>
                <a:latin typeface="微软雅黑" pitchFamily="34" charset="-122"/>
                <a:ea typeface="微软雅黑" pitchFamily="34" charset="-122"/>
              </a:rPr>
              <a:t>）显影后检查</a:t>
            </a:r>
          </a:p>
        </p:txBody>
      </p:sp>
      <p:sp>
        <p:nvSpPr>
          <p:cNvPr id="5" name="标题 1"/>
          <p:cNvSpPr txBox="1">
            <a:spLocks/>
          </p:cNvSpPr>
          <p:nvPr/>
        </p:nvSpPr>
        <p:spPr bwMode="auto">
          <a:xfrm>
            <a:off x="755576" y="764704"/>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pic>
        <p:nvPicPr>
          <p:cNvPr id="6" name="Picture 2"/>
          <p:cNvPicPr>
            <a:picLocks noChangeAspect="1" noChangeArrowheads="1"/>
          </p:cNvPicPr>
          <p:nvPr/>
        </p:nvPicPr>
        <p:blipFill>
          <a:blip r:embed="rId3" cstate="print"/>
          <a:srcRect/>
          <a:stretch>
            <a:fillRect/>
          </a:stretch>
        </p:blipFill>
        <p:spPr bwMode="auto">
          <a:xfrm>
            <a:off x="3632795" y="2708920"/>
            <a:ext cx="5115669" cy="36716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983088" y="3239616"/>
            <a:ext cx="3733800" cy="2057400"/>
          </a:xfrm>
          <a:prstGeom prst="rect">
            <a:avLst/>
          </a:prstGeom>
          <a:solidFill>
            <a:schemeClr val="bg2"/>
          </a:solidFill>
          <a:ln w="9525">
            <a:solidFill>
              <a:schemeClr val="tx1"/>
            </a:solidFill>
            <a:miter lim="800000"/>
            <a:headEnd/>
            <a:tailEnd/>
          </a:ln>
        </p:spPr>
        <p:txBody>
          <a:bodyPr wrap="none" anchor="ctr"/>
          <a:lstStyle/>
          <a:p>
            <a:endParaRPr lang="zh-CN" altLang="en-US">
              <a:solidFill>
                <a:srgbClr val="000000"/>
              </a:solidFill>
            </a:endParaRPr>
          </a:p>
        </p:txBody>
      </p:sp>
      <p:sp>
        <p:nvSpPr>
          <p:cNvPr id="50179" name="Rectangle 3"/>
          <p:cNvSpPr>
            <a:spLocks noChangeArrowheads="1"/>
          </p:cNvSpPr>
          <p:nvPr/>
        </p:nvSpPr>
        <p:spPr bwMode="auto">
          <a:xfrm>
            <a:off x="5059288" y="3315816"/>
            <a:ext cx="3581400" cy="1905000"/>
          </a:xfrm>
          <a:prstGeom prst="rect">
            <a:avLst/>
          </a:prstGeom>
          <a:solidFill>
            <a:schemeClr val="bg1"/>
          </a:solidFill>
          <a:ln w="9525">
            <a:solidFill>
              <a:schemeClr val="tx1"/>
            </a:solidFill>
            <a:miter lim="800000"/>
            <a:headEnd/>
            <a:tailEnd/>
          </a:ln>
        </p:spPr>
        <p:txBody>
          <a:bodyPr wrap="none" anchor="ctr"/>
          <a:lstStyle/>
          <a:p>
            <a:endParaRPr lang="zh-CN" altLang="en-US">
              <a:solidFill>
                <a:srgbClr val="000000"/>
              </a:solidFill>
            </a:endParaRPr>
          </a:p>
        </p:txBody>
      </p:sp>
      <p:sp>
        <p:nvSpPr>
          <p:cNvPr id="50180" name="Rectangle 4"/>
          <p:cNvSpPr>
            <a:spLocks noChangeArrowheads="1"/>
          </p:cNvSpPr>
          <p:nvPr/>
        </p:nvSpPr>
        <p:spPr bwMode="auto">
          <a:xfrm>
            <a:off x="792088" y="3239616"/>
            <a:ext cx="3733800" cy="2057400"/>
          </a:xfrm>
          <a:prstGeom prst="rect">
            <a:avLst/>
          </a:prstGeom>
          <a:solidFill>
            <a:schemeClr val="bg2"/>
          </a:solidFill>
          <a:ln w="9525">
            <a:solidFill>
              <a:schemeClr val="tx1"/>
            </a:solidFill>
            <a:miter lim="800000"/>
            <a:headEnd/>
            <a:tailEnd/>
          </a:ln>
        </p:spPr>
        <p:txBody>
          <a:bodyPr wrap="none" anchor="ctr"/>
          <a:lstStyle/>
          <a:p>
            <a:endParaRPr lang="zh-CN" altLang="en-US">
              <a:solidFill>
                <a:srgbClr val="000000"/>
              </a:solidFill>
            </a:endParaRPr>
          </a:p>
        </p:txBody>
      </p:sp>
      <p:sp>
        <p:nvSpPr>
          <p:cNvPr id="50181" name="Rectangle 5"/>
          <p:cNvSpPr>
            <a:spLocks noChangeArrowheads="1"/>
          </p:cNvSpPr>
          <p:nvPr/>
        </p:nvSpPr>
        <p:spPr bwMode="auto">
          <a:xfrm>
            <a:off x="868288" y="3315816"/>
            <a:ext cx="3581400" cy="1905000"/>
          </a:xfrm>
          <a:prstGeom prst="rect">
            <a:avLst/>
          </a:prstGeom>
          <a:solidFill>
            <a:schemeClr val="bg1"/>
          </a:solidFill>
          <a:ln w="9525">
            <a:solidFill>
              <a:schemeClr val="tx1"/>
            </a:solidFill>
            <a:miter lim="800000"/>
            <a:headEnd/>
            <a:tailEnd/>
          </a:ln>
        </p:spPr>
        <p:txBody>
          <a:bodyPr wrap="none" anchor="ctr"/>
          <a:lstStyle/>
          <a:p>
            <a:endParaRPr lang="zh-CN" altLang="en-US">
              <a:solidFill>
                <a:srgbClr val="000000"/>
              </a:solidFill>
            </a:endParaRPr>
          </a:p>
        </p:txBody>
      </p:sp>
      <p:grpSp>
        <p:nvGrpSpPr>
          <p:cNvPr id="2" name="Group 6"/>
          <p:cNvGrpSpPr>
            <a:grpSpLocks/>
          </p:cNvGrpSpPr>
          <p:nvPr/>
        </p:nvGrpSpPr>
        <p:grpSpPr bwMode="auto">
          <a:xfrm>
            <a:off x="5211688" y="3544416"/>
            <a:ext cx="3352800" cy="1371600"/>
            <a:chOff x="370" y="2447"/>
            <a:chExt cx="661" cy="906"/>
          </a:xfrm>
        </p:grpSpPr>
        <p:sp>
          <p:nvSpPr>
            <p:cNvPr id="50219" name="Oval 7"/>
            <p:cNvSpPr>
              <a:spLocks noChangeArrowheads="1"/>
            </p:cNvSpPr>
            <p:nvPr/>
          </p:nvSpPr>
          <p:spPr bwMode="auto">
            <a:xfrm>
              <a:off x="370" y="2524"/>
              <a:ext cx="196" cy="353"/>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grpSp>
          <p:nvGrpSpPr>
            <p:cNvPr id="3" name="Group 8"/>
            <p:cNvGrpSpPr>
              <a:grpSpLocks/>
            </p:cNvGrpSpPr>
            <p:nvPr/>
          </p:nvGrpSpPr>
          <p:grpSpPr bwMode="auto">
            <a:xfrm>
              <a:off x="425" y="2605"/>
              <a:ext cx="385" cy="669"/>
              <a:chOff x="425" y="2605"/>
              <a:chExt cx="385" cy="669"/>
            </a:xfrm>
          </p:grpSpPr>
          <p:sp>
            <p:nvSpPr>
              <p:cNvPr id="50231" name="Oval 9"/>
              <p:cNvSpPr>
                <a:spLocks noChangeArrowheads="1"/>
              </p:cNvSpPr>
              <p:nvPr/>
            </p:nvSpPr>
            <p:spPr bwMode="auto">
              <a:xfrm>
                <a:off x="437" y="2605"/>
                <a:ext cx="373" cy="669"/>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32" name="Freeform 10"/>
              <p:cNvSpPr>
                <a:spLocks/>
              </p:cNvSpPr>
              <p:nvPr/>
            </p:nvSpPr>
            <p:spPr bwMode="auto">
              <a:xfrm>
                <a:off x="425" y="2682"/>
                <a:ext cx="77" cy="179"/>
              </a:xfrm>
              <a:custGeom>
                <a:avLst/>
                <a:gdLst>
                  <a:gd name="T0" fmla="*/ 65 w 77"/>
                  <a:gd name="T1" fmla="*/ 0 h 179"/>
                  <a:gd name="T2" fmla="*/ 0 w 77"/>
                  <a:gd name="T3" fmla="*/ 153 h 179"/>
                  <a:gd name="T4" fmla="*/ 31 w 77"/>
                  <a:gd name="T5" fmla="*/ 178 h 179"/>
                  <a:gd name="T6" fmla="*/ 76 w 77"/>
                  <a:gd name="T7" fmla="*/ 14 h 179"/>
                  <a:gd name="T8" fmla="*/ 65 w 77"/>
                  <a:gd name="T9" fmla="*/ 0 h 179"/>
                  <a:gd name="T10" fmla="*/ 0 60000 65536"/>
                  <a:gd name="T11" fmla="*/ 0 60000 65536"/>
                  <a:gd name="T12" fmla="*/ 0 60000 65536"/>
                  <a:gd name="T13" fmla="*/ 0 60000 65536"/>
                  <a:gd name="T14" fmla="*/ 0 60000 65536"/>
                  <a:gd name="T15" fmla="*/ 0 w 77"/>
                  <a:gd name="T16" fmla="*/ 0 h 179"/>
                  <a:gd name="T17" fmla="*/ 77 w 77"/>
                  <a:gd name="T18" fmla="*/ 179 h 179"/>
                </a:gdLst>
                <a:ahLst/>
                <a:cxnLst>
                  <a:cxn ang="T10">
                    <a:pos x="T0" y="T1"/>
                  </a:cxn>
                  <a:cxn ang="T11">
                    <a:pos x="T2" y="T3"/>
                  </a:cxn>
                  <a:cxn ang="T12">
                    <a:pos x="T4" y="T5"/>
                  </a:cxn>
                  <a:cxn ang="T13">
                    <a:pos x="T6" y="T7"/>
                  </a:cxn>
                  <a:cxn ang="T14">
                    <a:pos x="T8" y="T9"/>
                  </a:cxn>
                </a:cxnLst>
                <a:rect l="T15" t="T16" r="T17" b="T18"/>
                <a:pathLst>
                  <a:path w="77" h="179">
                    <a:moveTo>
                      <a:pt x="65" y="0"/>
                    </a:moveTo>
                    <a:lnTo>
                      <a:pt x="0" y="153"/>
                    </a:lnTo>
                    <a:lnTo>
                      <a:pt x="31" y="178"/>
                    </a:lnTo>
                    <a:lnTo>
                      <a:pt x="76" y="14"/>
                    </a:lnTo>
                    <a:lnTo>
                      <a:pt x="65" y="0"/>
                    </a:lnTo>
                  </a:path>
                </a:pathLst>
              </a:custGeom>
              <a:solidFill>
                <a:schemeClr val="bg1"/>
              </a:solidFill>
              <a:ln w="12700" cap="rnd" cmpd="sng">
                <a:noFill/>
                <a:prstDash val="solid"/>
                <a:round/>
                <a:headEnd type="none" w="med" len="med"/>
                <a:tailEnd type="none" w="med" len="med"/>
              </a:ln>
            </p:spPr>
            <p:txBody>
              <a:bodyPr/>
              <a:lstStyle/>
              <a:p>
                <a:endParaRPr lang="zh-CN" altLang="en-US">
                  <a:solidFill>
                    <a:srgbClr val="000000"/>
                  </a:solidFill>
                </a:endParaRPr>
              </a:p>
            </p:txBody>
          </p:sp>
        </p:grpSp>
        <p:sp>
          <p:nvSpPr>
            <p:cNvPr id="50221" name="Oval 11"/>
            <p:cNvSpPr>
              <a:spLocks noChangeArrowheads="1"/>
            </p:cNvSpPr>
            <p:nvPr/>
          </p:nvSpPr>
          <p:spPr bwMode="auto">
            <a:xfrm>
              <a:off x="570" y="2684"/>
              <a:ext cx="372" cy="669"/>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22" name="Oval 12"/>
            <p:cNvSpPr>
              <a:spLocks noChangeArrowheads="1"/>
            </p:cNvSpPr>
            <p:nvPr/>
          </p:nvSpPr>
          <p:spPr bwMode="auto">
            <a:xfrm>
              <a:off x="902" y="2803"/>
              <a:ext cx="129" cy="233"/>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23" name="Oval 13"/>
            <p:cNvSpPr>
              <a:spLocks noChangeArrowheads="1"/>
            </p:cNvSpPr>
            <p:nvPr/>
          </p:nvSpPr>
          <p:spPr bwMode="auto">
            <a:xfrm>
              <a:off x="858" y="3159"/>
              <a:ext cx="84" cy="154"/>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24" name="Oval 14"/>
            <p:cNvSpPr>
              <a:spLocks noChangeArrowheads="1"/>
            </p:cNvSpPr>
            <p:nvPr/>
          </p:nvSpPr>
          <p:spPr bwMode="auto">
            <a:xfrm>
              <a:off x="858" y="2723"/>
              <a:ext cx="84" cy="154"/>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25" name="Oval 15"/>
            <p:cNvSpPr>
              <a:spLocks noChangeArrowheads="1"/>
            </p:cNvSpPr>
            <p:nvPr/>
          </p:nvSpPr>
          <p:spPr bwMode="auto">
            <a:xfrm>
              <a:off x="882" y="2960"/>
              <a:ext cx="128" cy="234"/>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26" name="Oval 16"/>
            <p:cNvSpPr>
              <a:spLocks noChangeArrowheads="1"/>
            </p:cNvSpPr>
            <p:nvPr/>
          </p:nvSpPr>
          <p:spPr bwMode="auto">
            <a:xfrm>
              <a:off x="480" y="2447"/>
              <a:ext cx="197" cy="353"/>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27" name="Oval 17"/>
            <p:cNvSpPr>
              <a:spLocks noChangeArrowheads="1"/>
            </p:cNvSpPr>
            <p:nvPr/>
          </p:nvSpPr>
          <p:spPr bwMode="auto">
            <a:xfrm>
              <a:off x="680" y="2524"/>
              <a:ext cx="197" cy="353"/>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28" name="Oval 18"/>
            <p:cNvSpPr>
              <a:spLocks noChangeArrowheads="1"/>
            </p:cNvSpPr>
            <p:nvPr/>
          </p:nvSpPr>
          <p:spPr bwMode="auto">
            <a:xfrm>
              <a:off x="591" y="2447"/>
              <a:ext cx="197" cy="353"/>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29" name="Oval 19"/>
            <p:cNvSpPr>
              <a:spLocks noChangeArrowheads="1"/>
            </p:cNvSpPr>
            <p:nvPr/>
          </p:nvSpPr>
          <p:spPr bwMode="auto">
            <a:xfrm>
              <a:off x="526" y="2880"/>
              <a:ext cx="195" cy="352"/>
            </a:xfrm>
            <a:prstGeom prst="ellipse">
              <a:avLst/>
            </a:prstGeom>
            <a:solidFill>
              <a:schemeClr val="bg1"/>
            </a:solidFill>
            <a:ln w="12700">
              <a:solidFill>
                <a:srgbClr val="000000"/>
              </a:solidFill>
              <a:round/>
              <a:headEnd/>
              <a:tailEnd/>
            </a:ln>
          </p:spPr>
          <p:txBody>
            <a:bodyPr wrap="none" anchor="ctr"/>
            <a:lstStyle/>
            <a:p>
              <a:endParaRPr lang="zh-CN" altLang="en-US">
                <a:solidFill>
                  <a:srgbClr val="000000"/>
                </a:solidFill>
              </a:endParaRPr>
            </a:p>
          </p:txBody>
        </p:sp>
        <p:sp>
          <p:nvSpPr>
            <p:cNvPr id="50230" name="Freeform 20"/>
            <p:cNvSpPr>
              <a:spLocks/>
            </p:cNvSpPr>
            <p:nvPr/>
          </p:nvSpPr>
          <p:spPr bwMode="auto">
            <a:xfrm>
              <a:off x="485" y="2509"/>
              <a:ext cx="495" cy="758"/>
            </a:xfrm>
            <a:custGeom>
              <a:avLst/>
              <a:gdLst>
                <a:gd name="T0" fmla="*/ 116 w 495"/>
                <a:gd name="T1" fmla="*/ 0 h 758"/>
                <a:gd name="T2" fmla="*/ 205 w 495"/>
                <a:gd name="T3" fmla="*/ 93 h 758"/>
                <a:gd name="T4" fmla="*/ 313 w 495"/>
                <a:gd name="T5" fmla="*/ 69 h 758"/>
                <a:gd name="T6" fmla="*/ 382 w 495"/>
                <a:gd name="T7" fmla="*/ 251 h 758"/>
                <a:gd name="T8" fmla="*/ 400 w 495"/>
                <a:gd name="T9" fmla="*/ 265 h 758"/>
                <a:gd name="T10" fmla="*/ 449 w 495"/>
                <a:gd name="T11" fmla="*/ 322 h 758"/>
                <a:gd name="T12" fmla="*/ 461 w 495"/>
                <a:gd name="T13" fmla="*/ 368 h 758"/>
                <a:gd name="T14" fmla="*/ 494 w 495"/>
                <a:gd name="T15" fmla="*/ 453 h 758"/>
                <a:gd name="T16" fmla="*/ 487 w 495"/>
                <a:gd name="T17" fmla="*/ 480 h 758"/>
                <a:gd name="T18" fmla="*/ 412 w 495"/>
                <a:gd name="T19" fmla="*/ 726 h 758"/>
                <a:gd name="T20" fmla="*/ 360 w 495"/>
                <a:gd name="T21" fmla="*/ 757 h 758"/>
                <a:gd name="T22" fmla="*/ 188 w 495"/>
                <a:gd name="T23" fmla="*/ 729 h 758"/>
                <a:gd name="T24" fmla="*/ 175 w 495"/>
                <a:gd name="T25" fmla="*/ 689 h 758"/>
                <a:gd name="T26" fmla="*/ 62 w 495"/>
                <a:gd name="T27" fmla="*/ 644 h 758"/>
                <a:gd name="T28" fmla="*/ 42 w 495"/>
                <a:gd name="T29" fmla="*/ 662 h 758"/>
                <a:gd name="T30" fmla="*/ 0 w 495"/>
                <a:gd name="T31" fmla="*/ 254 h 758"/>
                <a:gd name="T32" fmla="*/ 116 w 495"/>
                <a:gd name="T33" fmla="*/ 0 h 7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5"/>
                <a:gd name="T52" fmla="*/ 0 h 758"/>
                <a:gd name="T53" fmla="*/ 495 w 495"/>
                <a:gd name="T54" fmla="*/ 758 h 7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5" h="758">
                  <a:moveTo>
                    <a:pt x="116" y="0"/>
                  </a:moveTo>
                  <a:lnTo>
                    <a:pt x="205" y="93"/>
                  </a:lnTo>
                  <a:lnTo>
                    <a:pt x="313" y="69"/>
                  </a:lnTo>
                  <a:lnTo>
                    <a:pt x="382" y="251"/>
                  </a:lnTo>
                  <a:lnTo>
                    <a:pt x="400" y="265"/>
                  </a:lnTo>
                  <a:lnTo>
                    <a:pt x="449" y="322"/>
                  </a:lnTo>
                  <a:lnTo>
                    <a:pt x="461" y="368"/>
                  </a:lnTo>
                  <a:lnTo>
                    <a:pt x="494" y="453"/>
                  </a:lnTo>
                  <a:lnTo>
                    <a:pt x="487" y="480"/>
                  </a:lnTo>
                  <a:lnTo>
                    <a:pt x="412" y="726"/>
                  </a:lnTo>
                  <a:lnTo>
                    <a:pt x="360" y="757"/>
                  </a:lnTo>
                  <a:lnTo>
                    <a:pt x="188" y="729"/>
                  </a:lnTo>
                  <a:lnTo>
                    <a:pt x="175" y="689"/>
                  </a:lnTo>
                  <a:lnTo>
                    <a:pt x="62" y="644"/>
                  </a:lnTo>
                  <a:lnTo>
                    <a:pt x="42" y="662"/>
                  </a:lnTo>
                  <a:lnTo>
                    <a:pt x="0" y="254"/>
                  </a:lnTo>
                  <a:lnTo>
                    <a:pt x="116" y="0"/>
                  </a:lnTo>
                </a:path>
              </a:pathLst>
            </a:custGeom>
            <a:solidFill>
              <a:schemeClr val="bg1"/>
            </a:solidFill>
            <a:ln w="12700" cap="rnd" cmpd="sng">
              <a:noFill/>
              <a:prstDash val="solid"/>
              <a:round/>
              <a:headEnd type="none" w="med" len="med"/>
              <a:tailEnd type="none" w="med" len="med"/>
            </a:ln>
          </p:spPr>
          <p:txBody>
            <a:bodyPr/>
            <a:lstStyle/>
            <a:p>
              <a:endParaRPr lang="zh-CN" altLang="en-US">
                <a:solidFill>
                  <a:srgbClr val="000000"/>
                </a:solidFill>
              </a:endParaRPr>
            </a:p>
          </p:txBody>
        </p:sp>
      </p:grpSp>
      <p:sp>
        <p:nvSpPr>
          <p:cNvPr id="50183" name="Rectangle 21"/>
          <p:cNvSpPr>
            <a:spLocks noChangeArrowheads="1"/>
          </p:cNvSpPr>
          <p:nvPr/>
        </p:nvSpPr>
        <p:spPr bwMode="auto">
          <a:xfrm>
            <a:off x="5364088" y="5373216"/>
            <a:ext cx="3124200" cy="434478"/>
          </a:xfrm>
          <a:prstGeom prst="rect">
            <a:avLst/>
          </a:prstGeom>
          <a:noFill/>
          <a:ln w="12700">
            <a:noFill/>
            <a:miter lim="800000"/>
            <a:headEnd/>
            <a:tailEnd/>
          </a:ln>
        </p:spPr>
        <p:txBody>
          <a:bodyPr lIns="90488" tIns="44450" rIns="90488" bIns="44450">
            <a:spAutoFit/>
          </a:bodyPr>
          <a:lstStyle/>
          <a:p>
            <a:pPr algn="ctr">
              <a:lnSpc>
                <a:spcPct val="80000"/>
              </a:lnSpc>
            </a:pPr>
            <a:r>
              <a:rPr lang="zh-CN" altLang="en-US" sz="2800" b="1" dirty="0" smtClean="0">
                <a:solidFill>
                  <a:srgbClr val="000000"/>
                </a:solidFill>
                <a:latin typeface="+mn-ea"/>
                <a:ea typeface="+mn-ea"/>
              </a:rPr>
              <a:t>底膜涂覆</a:t>
            </a:r>
            <a:endParaRPr lang="en-US" altLang="zh-TW" sz="2800" b="1" dirty="0">
              <a:solidFill>
                <a:srgbClr val="000000"/>
              </a:solidFill>
              <a:latin typeface="+mn-ea"/>
              <a:ea typeface="+mn-ea"/>
            </a:endParaRPr>
          </a:p>
        </p:txBody>
      </p:sp>
      <p:sp>
        <p:nvSpPr>
          <p:cNvPr id="50184" name="Rectangle 22"/>
          <p:cNvSpPr>
            <a:spLocks noChangeArrowheads="1"/>
          </p:cNvSpPr>
          <p:nvPr/>
        </p:nvSpPr>
        <p:spPr bwMode="auto">
          <a:xfrm>
            <a:off x="1096888" y="5373216"/>
            <a:ext cx="2987675" cy="434478"/>
          </a:xfrm>
          <a:prstGeom prst="rect">
            <a:avLst/>
          </a:prstGeom>
          <a:noFill/>
          <a:ln w="12700">
            <a:noFill/>
            <a:miter lim="800000"/>
            <a:headEnd/>
            <a:tailEnd/>
          </a:ln>
        </p:spPr>
        <p:txBody>
          <a:bodyPr lIns="90488" tIns="44450" rIns="90488" bIns="44450">
            <a:spAutoFit/>
          </a:bodyPr>
          <a:lstStyle/>
          <a:p>
            <a:pPr algn="ctr">
              <a:lnSpc>
                <a:spcPct val="80000"/>
              </a:lnSpc>
            </a:pPr>
            <a:r>
              <a:rPr lang="zh-CN" altLang="en-US" sz="2800" b="1" dirty="0" smtClean="0">
                <a:solidFill>
                  <a:srgbClr val="000000"/>
                </a:solidFill>
                <a:latin typeface="+mj-ea"/>
                <a:ea typeface="+mj-ea"/>
              </a:rPr>
              <a:t>脱水烘焙</a:t>
            </a:r>
            <a:endParaRPr lang="en-US" altLang="zh-TW" sz="2800" b="1" dirty="0">
              <a:solidFill>
                <a:srgbClr val="000000"/>
              </a:solidFill>
              <a:latin typeface="+mj-ea"/>
              <a:ea typeface="+mj-ea"/>
            </a:endParaRPr>
          </a:p>
        </p:txBody>
      </p:sp>
      <p:grpSp>
        <p:nvGrpSpPr>
          <p:cNvPr id="4" name="Group 23"/>
          <p:cNvGrpSpPr>
            <a:grpSpLocks/>
          </p:cNvGrpSpPr>
          <p:nvPr/>
        </p:nvGrpSpPr>
        <p:grpSpPr bwMode="auto">
          <a:xfrm>
            <a:off x="1249288" y="3631729"/>
            <a:ext cx="2667000" cy="982662"/>
            <a:chOff x="2556" y="2482"/>
            <a:chExt cx="650" cy="619"/>
          </a:xfrm>
        </p:grpSpPr>
        <p:sp>
          <p:nvSpPr>
            <p:cNvPr id="50212" name="Freeform 24"/>
            <p:cNvSpPr>
              <a:spLocks/>
            </p:cNvSpPr>
            <p:nvPr/>
          </p:nvSpPr>
          <p:spPr bwMode="auto">
            <a:xfrm>
              <a:off x="2556" y="2768"/>
              <a:ext cx="21" cy="265"/>
            </a:xfrm>
            <a:custGeom>
              <a:avLst/>
              <a:gdLst>
                <a:gd name="T0" fmla="*/ 17 w 21"/>
                <a:gd name="T1" fmla="*/ 0 h 265"/>
                <a:gd name="T2" fmla="*/ 12 w 21"/>
                <a:gd name="T3" fmla="*/ 41 h 265"/>
                <a:gd name="T4" fmla="*/ 7 w 21"/>
                <a:gd name="T5" fmla="*/ 54 h 265"/>
                <a:gd name="T6" fmla="*/ 7 w 21"/>
                <a:gd name="T7" fmla="*/ 66 h 265"/>
                <a:gd name="T8" fmla="*/ 7 w 21"/>
                <a:gd name="T9" fmla="*/ 78 h 265"/>
                <a:gd name="T10" fmla="*/ 16 w 21"/>
                <a:gd name="T11" fmla="*/ 90 h 265"/>
                <a:gd name="T12" fmla="*/ 20 w 21"/>
                <a:gd name="T13" fmla="*/ 103 h 265"/>
                <a:gd name="T14" fmla="*/ 20 w 21"/>
                <a:gd name="T15" fmla="*/ 115 h 265"/>
                <a:gd name="T16" fmla="*/ 20 w 21"/>
                <a:gd name="T17" fmla="*/ 127 h 265"/>
                <a:gd name="T18" fmla="*/ 20 w 21"/>
                <a:gd name="T19" fmla="*/ 139 h 265"/>
                <a:gd name="T20" fmla="*/ 20 w 21"/>
                <a:gd name="T21" fmla="*/ 151 h 265"/>
                <a:gd name="T22" fmla="*/ 20 w 21"/>
                <a:gd name="T23" fmla="*/ 164 h 265"/>
                <a:gd name="T24" fmla="*/ 12 w 21"/>
                <a:gd name="T25" fmla="*/ 176 h 265"/>
                <a:gd name="T26" fmla="*/ 3 w 21"/>
                <a:gd name="T27" fmla="*/ 188 h 265"/>
                <a:gd name="T28" fmla="*/ 0 w 21"/>
                <a:gd name="T29" fmla="*/ 200 h 265"/>
                <a:gd name="T30" fmla="*/ 0 w 21"/>
                <a:gd name="T31" fmla="*/ 213 h 265"/>
                <a:gd name="T32" fmla="*/ 0 w 21"/>
                <a:gd name="T33" fmla="*/ 225 h 265"/>
                <a:gd name="T34" fmla="*/ 0 w 21"/>
                <a:gd name="T35" fmla="*/ 237 h 265"/>
                <a:gd name="T36" fmla="*/ 8 w 21"/>
                <a:gd name="T37" fmla="*/ 264 h 2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65"/>
                <a:gd name="T59" fmla="*/ 21 w 21"/>
                <a:gd name="T60" fmla="*/ 265 h 2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65">
                  <a:moveTo>
                    <a:pt x="17" y="0"/>
                  </a:moveTo>
                  <a:lnTo>
                    <a:pt x="12" y="41"/>
                  </a:lnTo>
                  <a:lnTo>
                    <a:pt x="7" y="54"/>
                  </a:lnTo>
                  <a:lnTo>
                    <a:pt x="7" y="66"/>
                  </a:lnTo>
                  <a:lnTo>
                    <a:pt x="7" y="78"/>
                  </a:lnTo>
                  <a:lnTo>
                    <a:pt x="16" y="90"/>
                  </a:lnTo>
                  <a:lnTo>
                    <a:pt x="20" y="103"/>
                  </a:lnTo>
                  <a:lnTo>
                    <a:pt x="20" y="115"/>
                  </a:lnTo>
                  <a:lnTo>
                    <a:pt x="20" y="127"/>
                  </a:lnTo>
                  <a:lnTo>
                    <a:pt x="20" y="139"/>
                  </a:lnTo>
                  <a:lnTo>
                    <a:pt x="20" y="151"/>
                  </a:lnTo>
                  <a:lnTo>
                    <a:pt x="20" y="164"/>
                  </a:lnTo>
                  <a:lnTo>
                    <a:pt x="12" y="176"/>
                  </a:lnTo>
                  <a:lnTo>
                    <a:pt x="3" y="188"/>
                  </a:lnTo>
                  <a:lnTo>
                    <a:pt x="0" y="200"/>
                  </a:lnTo>
                  <a:lnTo>
                    <a:pt x="0" y="213"/>
                  </a:lnTo>
                  <a:lnTo>
                    <a:pt x="0" y="225"/>
                  </a:lnTo>
                  <a:lnTo>
                    <a:pt x="0" y="237"/>
                  </a:lnTo>
                  <a:lnTo>
                    <a:pt x="8" y="264"/>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13" name="Freeform 25"/>
            <p:cNvSpPr>
              <a:spLocks/>
            </p:cNvSpPr>
            <p:nvPr/>
          </p:nvSpPr>
          <p:spPr bwMode="auto">
            <a:xfrm>
              <a:off x="2623" y="2564"/>
              <a:ext cx="47" cy="468"/>
            </a:xfrm>
            <a:custGeom>
              <a:avLst/>
              <a:gdLst>
                <a:gd name="T0" fmla="*/ 10 w 47"/>
                <a:gd name="T1" fmla="*/ 8 h 468"/>
                <a:gd name="T2" fmla="*/ 10 w 47"/>
                <a:gd name="T3" fmla="*/ 21 h 468"/>
                <a:gd name="T4" fmla="*/ 10 w 47"/>
                <a:gd name="T5" fmla="*/ 34 h 468"/>
                <a:gd name="T6" fmla="*/ 2 w 47"/>
                <a:gd name="T7" fmla="*/ 47 h 468"/>
                <a:gd name="T8" fmla="*/ 0 w 47"/>
                <a:gd name="T9" fmla="*/ 60 h 468"/>
                <a:gd name="T10" fmla="*/ 2 w 47"/>
                <a:gd name="T11" fmla="*/ 73 h 468"/>
                <a:gd name="T12" fmla="*/ 8 w 47"/>
                <a:gd name="T13" fmla="*/ 88 h 468"/>
                <a:gd name="T14" fmla="*/ 10 w 47"/>
                <a:gd name="T15" fmla="*/ 101 h 468"/>
                <a:gd name="T16" fmla="*/ 10 w 47"/>
                <a:gd name="T17" fmla="*/ 114 h 468"/>
                <a:gd name="T18" fmla="*/ 10 w 47"/>
                <a:gd name="T19" fmla="*/ 127 h 468"/>
                <a:gd name="T20" fmla="*/ 10 w 47"/>
                <a:gd name="T21" fmla="*/ 140 h 468"/>
                <a:gd name="T22" fmla="*/ 8 w 47"/>
                <a:gd name="T23" fmla="*/ 155 h 468"/>
                <a:gd name="T24" fmla="*/ 6 w 47"/>
                <a:gd name="T25" fmla="*/ 175 h 468"/>
                <a:gd name="T26" fmla="*/ 6 w 47"/>
                <a:gd name="T27" fmla="*/ 188 h 468"/>
                <a:gd name="T28" fmla="*/ 9 w 47"/>
                <a:gd name="T29" fmla="*/ 201 h 468"/>
                <a:gd name="T30" fmla="*/ 19 w 47"/>
                <a:gd name="T31" fmla="*/ 211 h 468"/>
                <a:gd name="T32" fmla="*/ 28 w 47"/>
                <a:gd name="T33" fmla="*/ 227 h 468"/>
                <a:gd name="T34" fmla="*/ 28 w 47"/>
                <a:gd name="T35" fmla="*/ 239 h 468"/>
                <a:gd name="T36" fmla="*/ 30 w 47"/>
                <a:gd name="T37" fmla="*/ 261 h 468"/>
                <a:gd name="T38" fmla="*/ 35 w 47"/>
                <a:gd name="T39" fmla="*/ 287 h 468"/>
                <a:gd name="T40" fmla="*/ 35 w 47"/>
                <a:gd name="T41" fmla="*/ 302 h 468"/>
                <a:gd name="T42" fmla="*/ 30 w 47"/>
                <a:gd name="T43" fmla="*/ 315 h 468"/>
                <a:gd name="T44" fmla="*/ 21 w 47"/>
                <a:gd name="T45" fmla="*/ 328 h 468"/>
                <a:gd name="T46" fmla="*/ 15 w 47"/>
                <a:gd name="T47" fmla="*/ 343 h 468"/>
                <a:gd name="T48" fmla="*/ 13 w 47"/>
                <a:gd name="T49" fmla="*/ 356 h 468"/>
                <a:gd name="T50" fmla="*/ 13 w 47"/>
                <a:gd name="T51" fmla="*/ 369 h 468"/>
                <a:gd name="T52" fmla="*/ 13 w 47"/>
                <a:gd name="T53" fmla="*/ 384 h 468"/>
                <a:gd name="T54" fmla="*/ 15 w 47"/>
                <a:gd name="T55" fmla="*/ 397 h 468"/>
                <a:gd name="T56" fmla="*/ 24 w 47"/>
                <a:gd name="T57" fmla="*/ 410 h 468"/>
                <a:gd name="T58" fmla="*/ 35 w 47"/>
                <a:gd name="T59" fmla="*/ 423 h 468"/>
                <a:gd name="T60" fmla="*/ 37 w 47"/>
                <a:gd name="T61" fmla="*/ 436 h 468"/>
                <a:gd name="T62" fmla="*/ 37 w 47"/>
                <a:gd name="T63" fmla="*/ 449 h 468"/>
                <a:gd name="T64" fmla="*/ 37 w 47"/>
                <a:gd name="T65" fmla="*/ 462 h 4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468"/>
                <a:gd name="T101" fmla="*/ 47 w 47"/>
                <a:gd name="T102" fmla="*/ 468 h 4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468">
                  <a:moveTo>
                    <a:pt x="10" y="0"/>
                  </a:moveTo>
                  <a:lnTo>
                    <a:pt x="10" y="8"/>
                  </a:lnTo>
                  <a:lnTo>
                    <a:pt x="10" y="15"/>
                  </a:lnTo>
                  <a:lnTo>
                    <a:pt x="10" y="21"/>
                  </a:lnTo>
                  <a:lnTo>
                    <a:pt x="10" y="28"/>
                  </a:lnTo>
                  <a:lnTo>
                    <a:pt x="10" y="34"/>
                  </a:lnTo>
                  <a:lnTo>
                    <a:pt x="6" y="41"/>
                  </a:lnTo>
                  <a:lnTo>
                    <a:pt x="2" y="47"/>
                  </a:lnTo>
                  <a:lnTo>
                    <a:pt x="0" y="54"/>
                  </a:lnTo>
                  <a:lnTo>
                    <a:pt x="0" y="60"/>
                  </a:lnTo>
                  <a:lnTo>
                    <a:pt x="0" y="67"/>
                  </a:lnTo>
                  <a:lnTo>
                    <a:pt x="2" y="73"/>
                  </a:lnTo>
                  <a:lnTo>
                    <a:pt x="6" y="79"/>
                  </a:lnTo>
                  <a:lnTo>
                    <a:pt x="8" y="88"/>
                  </a:lnTo>
                  <a:lnTo>
                    <a:pt x="10" y="95"/>
                  </a:lnTo>
                  <a:lnTo>
                    <a:pt x="10" y="101"/>
                  </a:lnTo>
                  <a:lnTo>
                    <a:pt x="10" y="108"/>
                  </a:lnTo>
                  <a:lnTo>
                    <a:pt x="10" y="114"/>
                  </a:lnTo>
                  <a:lnTo>
                    <a:pt x="10" y="121"/>
                  </a:lnTo>
                  <a:lnTo>
                    <a:pt x="10" y="127"/>
                  </a:lnTo>
                  <a:lnTo>
                    <a:pt x="10" y="134"/>
                  </a:lnTo>
                  <a:lnTo>
                    <a:pt x="10" y="140"/>
                  </a:lnTo>
                  <a:lnTo>
                    <a:pt x="8" y="147"/>
                  </a:lnTo>
                  <a:lnTo>
                    <a:pt x="8" y="155"/>
                  </a:lnTo>
                  <a:lnTo>
                    <a:pt x="8" y="168"/>
                  </a:lnTo>
                  <a:lnTo>
                    <a:pt x="6" y="175"/>
                  </a:lnTo>
                  <a:lnTo>
                    <a:pt x="6" y="181"/>
                  </a:lnTo>
                  <a:lnTo>
                    <a:pt x="6" y="188"/>
                  </a:lnTo>
                  <a:lnTo>
                    <a:pt x="6" y="194"/>
                  </a:lnTo>
                  <a:lnTo>
                    <a:pt x="9" y="201"/>
                  </a:lnTo>
                  <a:lnTo>
                    <a:pt x="10" y="207"/>
                  </a:lnTo>
                  <a:lnTo>
                    <a:pt x="19" y="211"/>
                  </a:lnTo>
                  <a:lnTo>
                    <a:pt x="24" y="220"/>
                  </a:lnTo>
                  <a:lnTo>
                    <a:pt x="28" y="227"/>
                  </a:lnTo>
                  <a:lnTo>
                    <a:pt x="28" y="233"/>
                  </a:lnTo>
                  <a:lnTo>
                    <a:pt x="28" y="239"/>
                  </a:lnTo>
                  <a:lnTo>
                    <a:pt x="30" y="248"/>
                  </a:lnTo>
                  <a:lnTo>
                    <a:pt x="30" y="261"/>
                  </a:lnTo>
                  <a:lnTo>
                    <a:pt x="32" y="278"/>
                  </a:lnTo>
                  <a:lnTo>
                    <a:pt x="35" y="287"/>
                  </a:lnTo>
                  <a:lnTo>
                    <a:pt x="35" y="294"/>
                  </a:lnTo>
                  <a:lnTo>
                    <a:pt x="35" y="302"/>
                  </a:lnTo>
                  <a:lnTo>
                    <a:pt x="35" y="309"/>
                  </a:lnTo>
                  <a:lnTo>
                    <a:pt x="30" y="315"/>
                  </a:lnTo>
                  <a:lnTo>
                    <a:pt x="26" y="322"/>
                  </a:lnTo>
                  <a:lnTo>
                    <a:pt x="21" y="328"/>
                  </a:lnTo>
                  <a:lnTo>
                    <a:pt x="17" y="337"/>
                  </a:lnTo>
                  <a:lnTo>
                    <a:pt x="15" y="343"/>
                  </a:lnTo>
                  <a:lnTo>
                    <a:pt x="13" y="350"/>
                  </a:lnTo>
                  <a:lnTo>
                    <a:pt x="13" y="356"/>
                  </a:lnTo>
                  <a:lnTo>
                    <a:pt x="13" y="363"/>
                  </a:lnTo>
                  <a:lnTo>
                    <a:pt x="13" y="369"/>
                  </a:lnTo>
                  <a:lnTo>
                    <a:pt x="13" y="376"/>
                  </a:lnTo>
                  <a:lnTo>
                    <a:pt x="13" y="384"/>
                  </a:lnTo>
                  <a:lnTo>
                    <a:pt x="13" y="391"/>
                  </a:lnTo>
                  <a:lnTo>
                    <a:pt x="15" y="397"/>
                  </a:lnTo>
                  <a:lnTo>
                    <a:pt x="19" y="404"/>
                  </a:lnTo>
                  <a:lnTo>
                    <a:pt x="24" y="410"/>
                  </a:lnTo>
                  <a:lnTo>
                    <a:pt x="28" y="417"/>
                  </a:lnTo>
                  <a:lnTo>
                    <a:pt x="35" y="423"/>
                  </a:lnTo>
                  <a:lnTo>
                    <a:pt x="37" y="430"/>
                  </a:lnTo>
                  <a:lnTo>
                    <a:pt x="37" y="436"/>
                  </a:lnTo>
                  <a:lnTo>
                    <a:pt x="37" y="443"/>
                  </a:lnTo>
                  <a:lnTo>
                    <a:pt x="37" y="449"/>
                  </a:lnTo>
                  <a:lnTo>
                    <a:pt x="37" y="456"/>
                  </a:lnTo>
                  <a:lnTo>
                    <a:pt x="37" y="462"/>
                  </a:lnTo>
                  <a:lnTo>
                    <a:pt x="46" y="467"/>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14" name="Freeform 26"/>
            <p:cNvSpPr>
              <a:spLocks/>
            </p:cNvSpPr>
            <p:nvPr/>
          </p:nvSpPr>
          <p:spPr bwMode="auto">
            <a:xfrm>
              <a:off x="2720" y="2482"/>
              <a:ext cx="37" cy="584"/>
            </a:xfrm>
            <a:custGeom>
              <a:avLst/>
              <a:gdLst>
                <a:gd name="T0" fmla="*/ 18 w 37"/>
                <a:gd name="T1" fmla="*/ 0 h 584"/>
                <a:gd name="T2" fmla="*/ 23 w 37"/>
                <a:gd name="T3" fmla="*/ 28 h 584"/>
                <a:gd name="T4" fmla="*/ 23 w 37"/>
                <a:gd name="T5" fmla="*/ 37 h 584"/>
                <a:gd name="T6" fmla="*/ 23 w 37"/>
                <a:gd name="T7" fmla="*/ 50 h 584"/>
                <a:gd name="T8" fmla="*/ 23 w 37"/>
                <a:gd name="T9" fmla="*/ 57 h 584"/>
                <a:gd name="T10" fmla="*/ 23 w 37"/>
                <a:gd name="T11" fmla="*/ 70 h 584"/>
                <a:gd name="T12" fmla="*/ 23 w 37"/>
                <a:gd name="T13" fmla="*/ 80 h 584"/>
                <a:gd name="T14" fmla="*/ 19 w 37"/>
                <a:gd name="T15" fmla="*/ 89 h 584"/>
                <a:gd name="T16" fmla="*/ 19 w 37"/>
                <a:gd name="T17" fmla="*/ 96 h 584"/>
                <a:gd name="T18" fmla="*/ 12 w 37"/>
                <a:gd name="T19" fmla="*/ 103 h 584"/>
                <a:gd name="T20" fmla="*/ 9 w 37"/>
                <a:gd name="T21" fmla="*/ 116 h 584"/>
                <a:gd name="T22" fmla="*/ 3 w 37"/>
                <a:gd name="T23" fmla="*/ 125 h 584"/>
                <a:gd name="T24" fmla="*/ 3 w 37"/>
                <a:gd name="T25" fmla="*/ 136 h 584"/>
                <a:gd name="T26" fmla="*/ 3 w 37"/>
                <a:gd name="T27" fmla="*/ 145 h 584"/>
                <a:gd name="T28" fmla="*/ 0 w 37"/>
                <a:gd name="T29" fmla="*/ 155 h 584"/>
                <a:gd name="T30" fmla="*/ 0 w 37"/>
                <a:gd name="T31" fmla="*/ 165 h 584"/>
                <a:gd name="T32" fmla="*/ 0 w 37"/>
                <a:gd name="T33" fmla="*/ 175 h 584"/>
                <a:gd name="T34" fmla="*/ 0 w 37"/>
                <a:gd name="T35" fmla="*/ 188 h 584"/>
                <a:gd name="T36" fmla="*/ 0 w 37"/>
                <a:gd name="T37" fmla="*/ 201 h 584"/>
                <a:gd name="T38" fmla="*/ 0 w 37"/>
                <a:gd name="T39" fmla="*/ 208 h 584"/>
                <a:gd name="T40" fmla="*/ 3 w 37"/>
                <a:gd name="T41" fmla="*/ 217 h 584"/>
                <a:gd name="T42" fmla="*/ 6 w 37"/>
                <a:gd name="T43" fmla="*/ 230 h 584"/>
                <a:gd name="T44" fmla="*/ 9 w 37"/>
                <a:gd name="T45" fmla="*/ 250 h 584"/>
                <a:gd name="T46" fmla="*/ 12 w 37"/>
                <a:gd name="T47" fmla="*/ 260 h 584"/>
                <a:gd name="T48" fmla="*/ 19 w 37"/>
                <a:gd name="T49" fmla="*/ 269 h 584"/>
                <a:gd name="T50" fmla="*/ 19 w 37"/>
                <a:gd name="T51" fmla="*/ 276 h 584"/>
                <a:gd name="T52" fmla="*/ 23 w 37"/>
                <a:gd name="T53" fmla="*/ 286 h 584"/>
                <a:gd name="T54" fmla="*/ 26 w 37"/>
                <a:gd name="T55" fmla="*/ 296 h 584"/>
                <a:gd name="T56" fmla="*/ 29 w 37"/>
                <a:gd name="T57" fmla="*/ 305 h 584"/>
                <a:gd name="T58" fmla="*/ 32 w 37"/>
                <a:gd name="T59" fmla="*/ 315 h 584"/>
                <a:gd name="T60" fmla="*/ 32 w 37"/>
                <a:gd name="T61" fmla="*/ 325 h 584"/>
                <a:gd name="T62" fmla="*/ 36 w 37"/>
                <a:gd name="T63" fmla="*/ 338 h 584"/>
                <a:gd name="T64" fmla="*/ 36 w 37"/>
                <a:gd name="T65" fmla="*/ 348 h 584"/>
                <a:gd name="T66" fmla="*/ 36 w 37"/>
                <a:gd name="T67" fmla="*/ 355 h 584"/>
                <a:gd name="T68" fmla="*/ 36 w 37"/>
                <a:gd name="T69" fmla="*/ 368 h 584"/>
                <a:gd name="T70" fmla="*/ 36 w 37"/>
                <a:gd name="T71" fmla="*/ 377 h 584"/>
                <a:gd name="T72" fmla="*/ 36 w 37"/>
                <a:gd name="T73" fmla="*/ 391 h 584"/>
                <a:gd name="T74" fmla="*/ 36 w 37"/>
                <a:gd name="T75" fmla="*/ 400 h 584"/>
                <a:gd name="T76" fmla="*/ 36 w 37"/>
                <a:gd name="T77" fmla="*/ 413 h 584"/>
                <a:gd name="T78" fmla="*/ 36 w 37"/>
                <a:gd name="T79" fmla="*/ 423 h 584"/>
                <a:gd name="T80" fmla="*/ 36 w 37"/>
                <a:gd name="T81" fmla="*/ 433 h 584"/>
                <a:gd name="T82" fmla="*/ 36 w 37"/>
                <a:gd name="T83" fmla="*/ 443 h 584"/>
                <a:gd name="T84" fmla="*/ 29 w 37"/>
                <a:gd name="T85" fmla="*/ 453 h 584"/>
                <a:gd name="T86" fmla="*/ 26 w 37"/>
                <a:gd name="T87" fmla="*/ 466 h 584"/>
                <a:gd name="T88" fmla="*/ 23 w 37"/>
                <a:gd name="T89" fmla="*/ 479 h 584"/>
                <a:gd name="T90" fmla="*/ 19 w 37"/>
                <a:gd name="T91" fmla="*/ 489 h 584"/>
                <a:gd name="T92" fmla="*/ 19 w 37"/>
                <a:gd name="T93" fmla="*/ 499 h 584"/>
                <a:gd name="T94" fmla="*/ 19 w 37"/>
                <a:gd name="T95" fmla="*/ 512 h 584"/>
                <a:gd name="T96" fmla="*/ 16 w 37"/>
                <a:gd name="T97" fmla="*/ 521 h 584"/>
                <a:gd name="T98" fmla="*/ 16 w 37"/>
                <a:gd name="T99" fmla="*/ 535 h 584"/>
                <a:gd name="T100" fmla="*/ 16 w 37"/>
                <a:gd name="T101" fmla="*/ 544 h 584"/>
                <a:gd name="T102" fmla="*/ 16 w 37"/>
                <a:gd name="T103" fmla="*/ 554 h 584"/>
                <a:gd name="T104" fmla="*/ 16 w 37"/>
                <a:gd name="T105" fmla="*/ 564 h 584"/>
                <a:gd name="T106" fmla="*/ 16 w 37"/>
                <a:gd name="T107" fmla="*/ 574 h 584"/>
                <a:gd name="T108" fmla="*/ 16 w 37"/>
                <a:gd name="T109" fmla="*/ 583 h 5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7"/>
                <a:gd name="T166" fmla="*/ 0 h 584"/>
                <a:gd name="T167" fmla="*/ 37 w 37"/>
                <a:gd name="T168" fmla="*/ 584 h 58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7" h="584">
                  <a:moveTo>
                    <a:pt x="18" y="0"/>
                  </a:moveTo>
                  <a:lnTo>
                    <a:pt x="23" y="28"/>
                  </a:lnTo>
                  <a:lnTo>
                    <a:pt x="23" y="37"/>
                  </a:lnTo>
                  <a:lnTo>
                    <a:pt x="23" y="50"/>
                  </a:lnTo>
                  <a:lnTo>
                    <a:pt x="23" y="57"/>
                  </a:lnTo>
                  <a:lnTo>
                    <a:pt x="23" y="70"/>
                  </a:lnTo>
                  <a:lnTo>
                    <a:pt x="23" y="80"/>
                  </a:lnTo>
                  <a:lnTo>
                    <a:pt x="19" y="89"/>
                  </a:lnTo>
                  <a:lnTo>
                    <a:pt x="19" y="96"/>
                  </a:lnTo>
                  <a:lnTo>
                    <a:pt x="12" y="103"/>
                  </a:lnTo>
                  <a:lnTo>
                    <a:pt x="9" y="116"/>
                  </a:lnTo>
                  <a:lnTo>
                    <a:pt x="3" y="125"/>
                  </a:lnTo>
                  <a:lnTo>
                    <a:pt x="3" y="136"/>
                  </a:lnTo>
                  <a:lnTo>
                    <a:pt x="3" y="145"/>
                  </a:lnTo>
                  <a:lnTo>
                    <a:pt x="0" y="155"/>
                  </a:lnTo>
                  <a:lnTo>
                    <a:pt x="0" y="165"/>
                  </a:lnTo>
                  <a:lnTo>
                    <a:pt x="0" y="175"/>
                  </a:lnTo>
                  <a:lnTo>
                    <a:pt x="0" y="188"/>
                  </a:lnTo>
                  <a:lnTo>
                    <a:pt x="0" y="201"/>
                  </a:lnTo>
                  <a:lnTo>
                    <a:pt x="0" y="208"/>
                  </a:lnTo>
                  <a:lnTo>
                    <a:pt x="3" y="217"/>
                  </a:lnTo>
                  <a:lnTo>
                    <a:pt x="6" y="230"/>
                  </a:lnTo>
                  <a:lnTo>
                    <a:pt x="9" y="250"/>
                  </a:lnTo>
                  <a:lnTo>
                    <a:pt x="12" y="260"/>
                  </a:lnTo>
                  <a:lnTo>
                    <a:pt x="19" y="269"/>
                  </a:lnTo>
                  <a:lnTo>
                    <a:pt x="19" y="276"/>
                  </a:lnTo>
                  <a:lnTo>
                    <a:pt x="23" y="286"/>
                  </a:lnTo>
                  <a:lnTo>
                    <a:pt x="26" y="296"/>
                  </a:lnTo>
                  <a:lnTo>
                    <a:pt x="29" y="305"/>
                  </a:lnTo>
                  <a:lnTo>
                    <a:pt x="32" y="315"/>
                  </a:lnTo>
                  <a:lnTo>
                    <a:pt x="32" y="325"/>
                  </a:lnTo>
                  <a:lnTo>
                    <a:pt x="36" y="338"/>
                  </a:lnTo>
                  <a:lnTo>
                    <a:pt x="36" y="348"/>
                  </a:lnTo>
                  <a:lnTo>
                    <a:pt x="36" y="355"/>
                  </a:lnTo>
                  <a:lnTo>
                    <a:pt x="36" y="368"/>
                  </a:lnTo>
                  <a:lnTo>
                    <a:pt x="36" y="377"/>
                  </a:lnTo>
                  <a:lnTo>
                    <a:pt x="36" y="391"/>
                  </a:lnTo>
                  <a:lnTo>
                    <a:pt x="36" y="400"/>
                  </a:lnTo>
                  <a:lnTo>
                    <a:pt x="36" y="413"/>
                  </a:lnTo>
                  <a:lnTo>
                    <a:pt x="36" y="423"/>
                  </a:lnTo>
                  <a:lnTo>
                    <a:pt x="36" y="433"/>
                  </a:lnTo>
                  <a:lnTo>
                    <a:pt x="36" y="443"/>
                  </a:lnTo>
                  <a:lnTo>
                    <a:pt x="29" y="453"/>
                  </a:lnTo>
                  <a:lnTo>
                    <a:pt x="26" y="466"/>
                  </a:lnTo>
                  <a:lnTo>
                    <a:pt x="23" y="479"/>
                  </a:lnTo>
                  <a:lnTo>
                    <a:pt x="19" y="489"/>
                  </a:lnTo>
                  <a:lnTo>
                    <a:pt x="19" y="499"/>
                  </a:lnTo>
                  <a:lnTo>
                    <a:pt x="19" y="512"/>
                  </a:lnTo>
                  <a:lnTo>
                    <a:pt x="16" y="521"/>
                  </a:lnTo>
                  <a:lnTo>
                    <a:pt x="16" y="535"/>
                  </a:lnTo>
                  <a:lnTo>
                    <a:pt x="16" y="544"/>
                  </a:lnTo>
                  <a:lnTo>
                    <a:pt x="16" y="554"/>
                  </a:lnTo>
                  <a:lnTo>
                    <a:pt x="16" y="564"/>
                  </a:lnTo>
                  <a:lnTo>
                    <a:pt x="16" y="574"/>
                  </a:lnTo>
                  <a:lnTo>
                    <a:pt x="16" y="583"/>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15" name="Freeform 27"/>
            <p:cNvSpPr>
              <a:spLocks/>
            </p:cNvSpPr>
            <p:nvPr/>
          </p:nvSpPr>
          <p:spPr bwMode="auto">
            <a:xfrm>
              <a:off x="2842" y="2548"/>
              <a:ext cx="29" cy="553"/>
            </a:xfrm>
            <a:custGeom>
              <a:avLst/>
              <a:gdLst>
                <a:gd name="T0" fmla="*/ 16 w 29"/>
                <a:gd name="T1" fmla="*/ 0 h 553"/>
                <a:gd name="T2" fmla="*/ 15 w 29"/>
                <a:gd name="T3" fmla="*/ 14 h 553"/>
                <a:gd name="T4" fmla="*/ 15 w 29"/>
                <a:gd name="T5" fmla="*/ 24 h 553"/>
                <a:gd name="T6" fmla="*/ 15 w 29"/>
                <a:gd name="T7" fmla="*/ 33 h 553"/>
                <a:gd name="T8" fmla="*/ 15 w 29"/>
                <a:gd name="T9" fmla="*/ 43 h 553"/>
                <a:gd name="T10" fmla="*/ 15 w 29"/>
                <a:gd name="T11" fmla="*/ 53 h 553"/>
                <a:gd name="T12" fmla="*/ 15 w 29"/>
                <a:gd name="T13" fmla="*/ 63 h 553"/>
                <a:gd name="T14" fmla="*/ 15 w 29"/>
                <a:gd name="T15" fmla="*/ 72 h 553"/>
                <a:gd name="T16" fmla="*/ 12 w 29"/>
                <a:gd name="T17" fmla="*/ 82 h 553"/>
                <a:gd name="T18" fmla="*/ 12 w 29"/>
                <a:gd name="T19" fmla="*/ 92 h 553"/>
                <a:gd name="T20" fmla="*/ 9 w 29"/>
                <a:gd name="T21" fmla="*/ 99 h 553"/>
                <a:gd name="T22" fmla="*/ 9 w 29"/>
                <a:gd name="T23" fmla="*/ 108 h 553"/>
                <a:gd name="T24" fmla="*/ 5 w 29"/>
                <a:gd name="T25" fmla="*/ 118 h 553"/>
                <a:gd name="T26" fmla="*/ 5 w 29"/>
                <a:gd name="T27" fmla="*/ 128 h 553"/>
                <a:gd name="T28" fmla="*/ 5 w 29"/>
                <a:gd name="T29" fmla="*/ 135 h 553"/>
                <a:gd name="T30" fmla="*/ 2 w 29"/>
                <a:gd name="T31" fmla="*/ 144 h 553"/>
                <a:gd name="T32" fmla="*/ 2 w 29"/>
                <a:gd name="T33" fmla="*/ 154 h 553"/>
                <a:gd name="T34" fmla="*/ 2 w 29"/>
                <a:gd name="T35" fmla="*/ 164 h 553"/>
                <a:gd name="T36" fmla="*/ 2 w 29"/>
                <a:gd name="T37" fmla="*/ 174 h 553"/>
                <a:gd name="T38" fmla="*/ 2 w 29"/>
                <a:gd name="T39" fmla="*/ 184 h 553"/>
                <a:gd name="T40" fmla="*/ 2 w 29"/>
                <a:gd name="T41" fmla="*/ 193 h 553"/>
                <a:gd name="T42" fmla="*/ 2 w 29"/>
                <a:gd name="T43" fmla="*/ 203 h 553"/>
                <a:gd name="T44" fmla="*/ 2 w 29"/>
                <a:gd name="T45" fmla="*/ 210 h 553"/>
                <a:gd name="T46" fmla="*/ 2 w 29"/>
                <a:gd name="T47" fmla="*/ 219 h 553"/>
                <a:gd name="T48" fmla="*/ 5 w 29"/>
                <a:gd name="T49" fmla="*/ 229 h 553"/>
                <a:gd name="T50" fmla="*/ 9 w 29"/>
                <a:gd name="T51" fmla="*/ 239 h 553"/>
                <a:gd name="T52" fmla="*/ 12 w 29"/>
                <a:gd name="T53" fmla="*/ 246 h 553"/>
                <a:gd name="T54" fmla="*/ 15 w 29"/>
                <a:gd name="T55" fmla="*/ 255 h 553"/>
                <a:gd name="T56" fmla="*/ 18 w 29"/>
                <a:gd name="T57" fmla="*/ 265 h 553"/>
                <a:gd name="T58" fmla="*/ 24 w 29"/>
                <a:gd name="T59" fmla="*/ 275 h 553"/>
                <a:gd name="T60" fmla="*/ 28 w 29"/>
                <a:gd name="T61" fmla="*/ 285 h 553"/>
                <a:gd name="T62" fmla="*/ 28 w 29"/>
                <a:gd name="T63" fmla="*/ 295 h 553"/>
                <a:gd name="T64" fmla="*/ 28 w 29"/>
                <a:gd name="T65" fmla="*/ 304 h 553"/>
                <a:gd name="T66" fmla="*/ 28 w 29"/>
                <a:gd name="T67" fmla="*/ 314 h 553"/>
                <a:gd name="T68" fmla="*/ 28 w 29"/>
                <a:gd name="T69" fmla="*/ 321 h 553"/>
                <a:gd name="T70" fmla="*/ 28 w 29"/>
                <a:gd name="T71" fmla="*/ 330 h 553"/>
                <a:gd name="T72" fmla="*/ 28 w 29"/>
                <a:gd name="T73" fmla="*/ 340 h 553"/>
                <a:gd name="T74" fmla="*/ 28 w 29"/>
                <a:gd name="T75" fmla="*/ 353 h 553"/>
                <a:gd name="T76" fmla="*/ 28 w 29"/>
                <a:gd name="T77" fmla="*/ 360 h 553"/>
                <a:gd name="T78" fmla="*/ 28 w 29"/>
                <a:gd name="T79" fmla="*/ 370 h 553"/>
                <a:gd name="T80" fmla="*/ 28 w 29"/>
                <a:gd name="T81" fmla="*/ 379 h 553"/>
                <a:gd name="T82" fmla="*/ 28 w 29"/>
                <a:gd name="T83" fmla="*/ 389 h 553"/>
                <a:gd name="T84" fmla="*/ 28 w 29"/>
                <a:gd name="T85" fmla="*/ 396 h 553"/>
                <a:gd name="T86" fmla="*/ 28 w 29"/>
                <a:gd name="T87" fmla="*/ 406 h 553"/>
                <a:gd name="T88" fmla="*/ 24 w 29"/>
                <a:gd name="T89" fmla="*/ 415 h 553"/>
                <a:gd name="T90" fmla="*/ 18 w 29"/>
                <a:gd name="T91" fmla="*/ 425 h 553"/>
                <a:gd name="T92" fmla="*/ 15 w 29"/>
                <a:gd name="T93" fmla="*/ 432 h 553"/>
                <a:gd name="T94" fmla="*/ 12 w 29"/>
                <a:gd name="T95" fmla="*/ 442 h 553"/>
                <a:gd name="T96" fmla="*/ 9 w 29"/>
                <a:gd name="T97" fmla="*/ 451 h 553"/>
                <a:gd name="T98" fmla="*/ 5 w 29"/>
                <a:gd name="T99" fmla="*/ 461 h 553"/>
                <a:gd name="T100" fmla="*/ 5 w 29"/>
                <a:gd name="T101" fmla="*/ 468 h 553"/>
                <a:gd name="T102" fmla="*/ 2 w 29"/>
                <a:gd name="T103" fmla="*/ 477 h 553"/>
                <a:gd name="T104" fmla="*/ 2 w 29"/>
                <a:gd name="T105" fmla="*/ 487 h 553"/>
                <a:gd name="T106" fmla="*/ 2 w 29"/>
                <a:gd name="T107" fmla="*/ 497 h 553"/>
                <a:gd name="T108" fmla="*/ 2 w 29"/>
                <a:gd name="T109" fmla="*/ 504 h 553"/>
                <a:gd name="T110" fmla="*/ 2 w 29"/>
                <a:gd name="T111" fmla="*/ 513 h 553"/>
                <a:gd name="T112" fmla="*/ 2 w 29"/>
                <a:gd name="T113" fmla="*/ 523 h 553"/>
                <a:gd name="T114" fmla="*/ 2 w 29"/>
                <a:gd name="T115" fmla="*/ 533 h 553"/>
                <a:gd name="T116" fmla="*/ 2 w 29"/>
                <a:gd name="T117" fmla="*/ 543 h 553"/>
                <a:gd name="T118" fmla="*/ 0 w 29"/>
                <a:gd name="T119" fmla="*/ 552 h 553"/>
                <a:gd name="T120" fmla="*/ 2 w 29"/>
                <a:gd name="T121" fmla="*/ 543 h 553"/>
                <a:gd name="T122" fmla="*/ 0 w 29"/>
                <a:gd name="T123" fmla="*/ 534 h 5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9"/>
                <a:gd name="T187" fmla="*/ 0 h 553"/>
                <a:gd name="T188" fmla="*/ 29 w 29"/>
                <a:gd name="T189" fmla="*/ 553 h 5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9" h="553">
                  <a:moveTo>
                    <a:pt x="16" y="0"/>
                  </a:moveTo>
                  <a:lnTo>
                    <a:pt x="15" y="14"/>
                  </a:lnTo>
                  <a:lnTo>
                    <a:pt x="15" y="24"/>
                  </a:lnTo>
                  <a:lnTo>
                    <a:pt x="15" y="33"/>
                  </a:lnTo>
                  <a:lnTo>
                    <a:pt x="15" y="43"/>
                  </a:lnTo>
                  <a:lnTo>
                    <a:pt x="15" y="53"/>
                  </a:lnTo>
                  <a:lnTo>
                    <a:pt x="15" y="63"/>
                  </a:lnTo>
                  <a:lnTo>
                    <a:pt x="15" y="72"/>
                  </a:lnTo>
                  <a:lnTo>
                    <a:pt x="12" y="82"/>
                  </a:lnTo>
                  <a:lnTo>
                    <a:pt x="12" y="92"/>
                  </a:lnTo>
                  <a:lnTo>
                    <a:pt x="9" y="99"/>
                  </a:lnTo>
                  <a:lnTo>
                    <a:pt x="9" y="108"/>
                  </a:lnTo>
                  <a:lnTo>
                    <a:pt x="5" y="118"/>
                  </a:lnTo>
                  <a:lnTo>
                    <a:pt x="5" y="128"/>
                  </a:lnTo>
                  <a:lnTo>
                    <a:pt x="5" y="135"/>
                  </a:lnTo>
                  <a:lnTo>
                    <a:pt x="2" y="144"/>
                  </a:lnTo>
                  <a:lnTo>
                    <a:pt x="2" y="154"/>
                  </a:lnTo>
                  <a:lnTo>
                    <a:pt x="2" y="164"/>
                  </a:lnTo>
                  <a:lnTo>
                    <a:pt x="2" y="174"/>
                  </a:lnTo>
                  <a:lnTo>
                    <a:pt x="2" y="184"/>
                  </a:lnTo>
                  <a:lnTo>
                    <a:pt x="2" y="193"/>
                  </a:lnTo>
                  <a:lnTo>
                    <a:pt x="2" y="203"/>
                  </a:lnTo>
                  <a:lnTo>
                    <a:pt x="2" y="210"/>
                  </a:lnTo>
                  <a:lnTo>
                    <a:pt x="2" y="219"/>
                  </a:lnTo>
                  <a:lnTo>
                    <a:pt x="5" y="229"/>
                  </a:lnTo>
                  <a:lnTo>
                    <a:pt x="9" y="239"/>
                  </a:lnTo>
                  <a:lnTo>
                    <a:pt x="12" y="246"/>
                  </a:lnTo>
                  <a:lnTo>
                    <a:pt x="15" y="255"/>
                  </a:lnTo>
                  <a:lnTo>
                    <a:pt x="18" y="265"/>
                  </a:lnTo>
                  <a:lnTo>
                    <a:pt x="24" y="275"/>
                  </a:lnTo>
                  <a:lnTo>
                    <a:pt x="28" y="285"/>
                  </a:lnTo>
                  <a:lnTo>
                    <a:pt x="28" y="295"/>
                  </a:lnTo>
                  <a:lnTo>
                    <a:pt x="28" y="304"/>
                  </a:lnTo>
                  <a:lnTo>
                    <a:pt x="28" y="314"/>
                  </a:lnTo>
                  <a:lnTo>
                    <a:pt x="28" y="321"/>
                  </a:lnTo>
                  <a:lnTo>
                    <a:pt x="28" y="330"/>
                  </a:lnTo>
                  <a:lnTo>
                    <a:pt x="28" y="340"/>
                  </a:lnTo>
                  <a:lnTo>
                    <a:pt x="28" y="353"/>
                  </a:lnTo>
                  <a:lnTo>
                    <a:pt x="28" y="360"/>
                  </a:lnTo>
                  <a:lnTo>
                    <a:pt x="28" y="370"/>
                  </a:lnTo>
                  <a:lnTo>
                    <a:pt x="28" y="379"/>
                  </a:lnTo>
                  <a:lnTo>
                    <a:pt x="28" y="389"/>
                  </a:lnTo>
                  <a:lnTo>
                    <a:pt x="28" y="396"/>
                  </a:lnTo>
                  <a:lnTo>
                    <a:pt x="28" y="406"/>
                  </a:lnTo>
                  <a:lnTo>
                    <a:pt x="24" y="415"/>
                  </a:lnTo>
                  <a:lnTo>
                    <a:pt x="18" y="425"/>
                  </a:lnTo>
                  <a:lnTo>
                    <a:pt x="15" y="432"/>
                  </a:lnTo>
                  <a:lnTo>
                    <a:pt x="12" y="442"/>
                  </a:lnTo>
                  <a:lnTo>
                    <a:pt x="9" y="451"/>
                  </a:lnTo>
                  <a:lnTo>
                    <a:pt x="5" y="461"/>
                  </a:lnTo>
                  <a:lnTo>
                    <a:pt x="5" y="468"/>
                  </a:lnTo>
                  <a:lnTo>
                    <a:pt x="2" y="477"/>
                  </a:lnTo>
                  <a:lnTo>
                    <a:pt x="2" y="487"/>
                  </a:lnTo>
                  <a:lnTo>
                    <a:pt x="2" y="497"/>
                  </a:lnTo>
                  <a:lnTo>
                    <a:pt x="2" y="504"/>
                  </a:lnTo>
                  <a:lnTo>
                    <a:pt x="2" y="513"/>
                  </a:lnTo>
                  <a:lnTo>
                    <a:pt x="2" y="523"/>
                  </a:lnTo>
                  <a:lnTo>
                    <a:pt x="2" y="533"/>
                  </a:lnTo>
                  <a:lnTo>
                    <a:pt x="2" y="543"/>
                  </a:lnTo>
                  <a:lnTo>
                    <a:pt x="0" y="552"/>
                  </a:lnTo>
                  <a:lnTo>
                    <a:pt x="2" y="543"/>
                  </a:lnTo>
                  <a:lnTo>
                    <a:pt x="0" y="534"/>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16" name="Freeform 28"/>
            <p:cNvSpPr>
              <a:spLocks/>
            </p:cNvSpPr>
            <p:nvPr/>
          </p:nvSpPr>
          <p:spPr bwMode="auto">
            <a:xfrm>
              <a:off x="3055" y="2548"/>
              <a:ext cx="45" cy="553"/>
            </a:xfrm>
            <a:custGeom>
              <a:avLst/>
              <a:gdLst>
                <a:gd name="T0" fmla="*/ 15 w 45"/>
                <a:gd name="T1" fmla="*/ 0 h 553"/>
                <a:gd name="T2" fmla="*/ 17 w 45"/>
                <a:gd name="T3" fmla="*/ 14 h 553"/>
                <a:gd name="T4" fmla="*/ 17 w 45"/>
                <a:gd name="T5" fmla="*/ 24 h 553"/>
                <a:gd name="T6" fmla="*/ 17 w 45"/>
                <a:gd name="T7" fmla="*/ 33 h 553"/>
                <a:gd name="T8" fmla="*/ 17 w 45"/>
                <a:gd name="T9" fmla="*/ 43 h 553"/>
                <a:gd name="T10" fmla="*/ 17 w 45"/>
                <a:gd name="T11" fmla="*/ 53 h 553"/>
                <a:gd name="T12" fmla="*/ 17 w 45"/>
                <a:gd name="T13" fmla="*/ 63 h 553"/>
                <a:gd name="T14" fmla="*/ 17 w 45"/>
                <a:gd name="T15" fmla="*/ 76 h 553"/>
                <a:gd name="T16" fmla="*/ 17 w 45"/>
                <a:gd name="T17" fmla="*/ 85 h 553"/>
                <a:gd name="T18" fmla="*/ 17 w 45"/>
                <a:gd name="T19" fmla="*/ 95 h 553"/>
                <a:gd name="T20" fmla="*/ 17 w 45"/>
                <a:gd name="T21" fmla="*/ 102 h 553"/>
                <a:gd name="T22" fmla="*/ 17 w 45"/>
                <a:gd name="T23" fmla="*/ 112 h 553"/>
                <a:gd name="T24" fmla="*/ 13 w 45"/>
                <a:gd name="T25" fmla="*/ 125 h 553"/>
                <a:gd name="T26" fmla="*/ 10 w 45"/>
                <a:gd name="T27" fmla="*/ 135 h 553"/>
                <a:gd name="T28" fmla="*/ 10 w 45"/>
                <a:gd name="T29" fmla="*/ 144 h 553"/>
                <a:gd name="T30" fmla="*/ 7 w 45"/>
                <a:gd name="T31" fmla="*/ 154 h 553"/>
                <a:gd name="T32" fmla="*/ 7 w 45"/>
                <a:gd name="T33" fmla="*/ 164 h 553"/>
                <a:gd name="T34" fmla="*/ 7 w 45"/>
                <a:gd name="T35" fmla="*/ 177 h 553"/>
                <a:gd name="T36" fmla="*/ 7 w 45"/>
                <a:gd name="T37" fmla="*/ 190 h 553"/>
                <a:gd name="T38" fmla="*/ 13 w 45"/>
                <a:gd name="T39" fmla="*/ 200 h 553"/>
                <a:gd name="T40" fmla="*/ 23 w 45"/>
                <a:gd name="T41" fmla="*/ 210 h 553"/>
                <a:gd name="T42" fmla="*/ 36 w 45"/>
                <a:gd name="T43" fmla="*/ 219 h 553"/>
                <a:gd name="T44" fmla="*/ 40 w 45"/>
                <a:gd name="T45" fmla="*/ 229 h 553"/>
                <a:gd name="T46" fmla="*/ 44 w 45"/>
                <a:gd name="T47" fmla="*/ 239 h 553"/>
                <a:gd name="T48" fmla="*/ 44 w 45"/>
                <a:gd name="T49" fmla="*/ 249 h 553"/>
                <a:gd name="T50" fmla="*/ 44 w 45"/>
                <a:gd name="T51" fmla="*/ 259 h 553"/>
                <a:gd name="T52" fmla="*/ 44 w 45"/>
                <a:gd name="T53" fmla="*/ 268 h 553"/>
                <a:gd name="T54" fmla="*/ 44 w 45"/>
                <a:gd name="T55" fmla="*/ 278 h 553"/>
                <a:gd name="T56" fmla="*/ 44 w 45"/>
                <a:gd name="T57" fmla="*/ 285 h 553"/>
                <a:gd name="T58" fmla="*/ 44 w 45"/>
                <a:gd name="T59" fmla="*/ 295 h 553"/>
                <a:gd name="T60" fmla="*/ 44 w 45"/>
                <a:gd name="T61" fmla="*/ 307 h 553"/>
                <a:gd name="T62" fmla="*/ 36 w 45"/>
                <a:gd name="T63" fmla="*/ 314 h 553"/>
                <a:gd name="T64" fmla="*/ 33 w 45"/>
                <a:gd name="T65" fmla="*/ 321 h 553"/>
                <a:gd name="T66" fmla="*/ 20 w 45"/>
                <a:gd name="T67" fmla="*/ 334 h 553"/>
                <a:gd name="T68" fmla="*/ 10 w 45"/>
                <a:gd name="T69" fmla="*/ 347 h 553"/>
                <a:gd name="T70" fmla="*/ 3 w 45"/>
                <a:gd name="T71" fmla="*/ 360 h 553"/>
                <a:gd name="T72" fmla="*/ 0 w 45"/>
                <a:gd name="T73" fmla="*/ 370 h 553"/>
                <a:gd name="T74" fmla="*/ 0 w 45"/>
                <a:gd name="T75" fmla="*/ 379 h 553"/>
                <a:gd name="T76" fmla="*/ 0 w 45"/>
                <a:gd name="T77" fmla="*/ 392 h 553"/>
                <a:gd name="T78" fmla="*/ 0 w 45"/>
                <a:gd name="T79" fmla="*/ 412 h 553"/>
                <a:gd name="T80" fmla="*/ 0 w 45"/>
                <a:gd name="T81" fmla="*/ 432 h 553"/>
                <a:gd name="T82" fmla="*/ 0 w 45"/>
                <a:gd name="T83" fmla="*/ 442 h 553"/>
                <a:gd name="T84" fmla="*/ 0 w 45"/>
                <a:gd name="T85" fmla="*/ 451 h 553"/>
                <a:gd name="T86" fmla="*/ 0 w 45"/>
                <a:gd name="T87" fmla="*/ 461 h 553"/>
                <a:gd name="T88" fmla="*/ 0 w 45"/>
                <a:gd name="T89" fmla="*/ 471 h 553"/>
                <a:gd name="T90" fmla="*/ 3 w 45"/>
                <a:gd name="T91" fmla="*/ 481 h 553"/>
                <a:gd name="T92" fmla="*/ 7 w 45"/>
                <a:gd name="T93" fmla="*/ 494 h 553"/>
                <a:gd name="T94" fmla="*/ 7 w 45"/>
                <a:gd name="T95" fmla="*/ 504 h 553"/>
                <a:gd name="T96" fmla="*/ 7 w 45"/>
                <a:gd name="T97" fmla="*/ 517 h 553"/>
                <a:gd name="T98" fmla="*/ 7 w 45"/>
                <a:gd name="T99" fmla="*/ 530 h 553"/>
                <a:gd name="T100" fmla="*/ 7 w 45"/>
                <a:gd name="T101" fmla="*/ 539 h 553"/>
                <a:gd name="T102" fmla="*/ 10 w 45"/>
                <a:gd name="T103" fmla="*/ 552 h 5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5"/>
                <a:gd name="T157" fmla="*/ 0 h 553"/>
                <a:gd name="T158" fmla="*/ 45 w 45"/>
                <a:gd name="T159" fmla="*/ 553 h 5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5" h="553">
                  <a:moveTo>
                    <a:pt x="15" y="0"/>
                  </a:moveTo>
                  <a:lnTo>
                    <a:pt x="17" y="14"/>
                  </a:lnTo>
                  <a:lnTo>
                    <a:pt x="17" y="24"/>
                  </a:lnTo>
                  <a:lnTo>
                    <a:pt x="17" y="33"/>
                  </a:lnTo>
                  <a:lnTo>
                    <a:pt x="17" y="43"/>
                  </a:lnTo>
                  <a:lnTo>
                    <a:pt x="17" y="53"/>
                  </a:lnTo>
                  <a:lnTo>
                    <a:pt x="17" y="63"/>
                  </a:lnTo>
                  <a:lnTo>
                    <a:pt x="17" y="76"/>
                  </a:lnTo>
                  <a:lnTo>
                    <a:pt x="17" y="85"/>
                  </a:lnTo>
                  <a:lnTo>
                    <a:pt x="17" y="95"/>
                  </a:lnTo>
                  <a:lnTo>
                    <a:pt x="17" y="102"/>
                  </a:lnTo>
                  <a:lnTo>
                    <a:pt x="17" y="112"/>
                  </a:lnTo>
                  <a:lnTo>
                    <a:pt x="13" y="125"/>
                  </a:lnTo>
                  <a:lnTo>
                    <a:pt x="10" y="135"/>
                  </a:lnTo>
                  <a:lnTo>
                    <a:pt x="10" y="144"/>
                  </a:lnTo>
                  <a:lnTo>
                    <a:pt x="7" y="154"/>
                  </a:lnTo>
                  <a:lnTo>
                    <a:pt x="7" y="164"/>
                  </a:lnTo>
                  <a:lnTo>
                    <a:pt x="7" y="177"/>
                  </a:lnTo>
                  <a:lnTo>
                    <a:pt x="7" y="190"/>
                  </a:lnTo>
                  <a:lnTo>
                    <a:pt x="13" y="200"/>
                  </a:lnTo>
                  <a:lnTo>
                    <a:pt x="23" y="210"/>
                  </a:lnTo>
                  <a:lnTo>
                    <a:pt x="36" y="219"/>
                  </a:lnTo>
                  <a:lnTo>
                    <a:pt x="40" y="229"/>
                  </a:lnTo>
                  <a:lnTo>
                    <a:pt x="44" y="239"/>
                  </a:lnTo>
                  <a:lnTo>
                    <a:pt x="44" y="249"/>
                  </a:lnTo>
                  <a:lnTo>
                    <a:pt x="44" y="259"/>
                  </a:lnTo>
                  <a:lnTo>
                    <a:pt x="44" y="268"/>
                  </a:lnTo>
                  <a:lnTo>
                    <a:pt x="44" y="278"/>
                  </a:lnTo>
                  <a:lnTo>
                    <a:pt x="44" y="285"/>
                  </a:lnTo>
                  <a:lnTo>
                    <a:pt x="44" y="295"/>
                  </a:lnTo>
                  <a:lnTo>
                    <a:pt x="44" y="307"/>
                  </a:lnTo>
                  <a:lnTo>
                    <a:pt x="36" y="314"/>
                  </a:lnTo>
                  <a:lnTo>
                    <a:pt x="33" y="321"/>
                  </a:lnTo>
                  <a:lnTo>
                    <a:pt x="20" y="334"/>
                  </a:lnTo>
                  <a:lnTo>
                    <a:pt x="10" y="347"/>
                  </a:lnTo>
                  <a:lnTo>
                    <a:pt x="3" y="360"/>
                  </a:lnTo>
                  <a:lnTo>
                    <a:pt x="0" y="370"/>
                  </a:lnTo>
                  <a:lnTo>
                    <a:pt x="0" y="379"/>
                  </a:lnTo>
                  <a:lnTo>
                    <a:pt x="0" y="392"/>
                  </a:lnTo>
                  <a:lnTo>
                    <a:pt x="0" y="412"/>
                  </a:lnTo>
                  <a:lnTo>
                    <a:pt x="0" y="432"/>
                  </a:lnTo>
                  <a:lnTo>
                    <a:pt x="0" y="442"/>
                  </a:lnTo>
                  <a:lnTo>
                    <a:pt x="0" y="451"/>
                  </a:lnTo>
                  <a:lnTo>
                    <a:pt x="0" y="461"/>
                  </a:lnTo>
                  <a:lnTo>
                    <a:pt x="0" y="471"/>
                  </a:lnTo>
                  <a:lnTo>
                    <a:pt x="3" y="481"/>
                  </a:lnTo>
                  <a:lnTo>
                    <a:pt x="7" y="494"/>
                  </a:lnTo>
                  <a:lnTo>
                    <a:pt x="7" y="504"/>
                  </a:lnTo>
                  <a:lnTo>
                    <a:pt x="7" y="517"/>
                  </a:lnTo>
                  <a:lnTo>
                    <a:pt x="7" y="530"/>
                  </a:lnTo>
                  <a:lnTo>
                    <a:pt x="7" y="539"/>
                  </a:lnTo>
                  <a:lnTo>
                    <a:pt x="10" y="552"/>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17" name="Freeform 29"/>
            <p:cNvSpPr>
              <a:spLocks/>
            </p:cNvSpPr>
            <p:nvPr/>
          </p:nvSpPr>
          <p:spPr bwMode="auto">
            <a:xfrm>
              <a:off x="2936" y="2598"/>
              <a:ext cx="34" cy="396"/>
            </a:xfrm>
            <a:custGeom>
              <a:avLst/>
              <a:gdLst>
                <a:gd name="T0" fmla="*/ 13 w 34"/>
                <a:gd name="T1" fmla="*/ 0 h 396"/>
                <a:gd name="T2" fmla="*/ 9 w 34"/>
                <a:gd name="T3" fmla="*/ 17 h 396"/>
                <a:gd name="T4" fmla="*/ 10 w 34"/>
                <a:gd name="T5" fmla="*/ 20 h 396"/>
                <a:gd name="T6" fmla="*/ 3 w 34"/>
                <a:gd name="T7" fmla="*/ 30 h 396"/>
                <a:gd name="T8" fmla="*/ 3 w 34"/>
                <a:gd name="T9" fmla="*/ 40 h 396"/>
                <a:gd name="T10" fmla="*/ 0 w 34"/>
                <a:gd name="T11" fmla="*/ 50 h 396"/>
                <a:gd name="T12" fmla="*/ 0 w 34"/>
                <a:gd name="T13" fmla="*/ 57 h 396"/>
                <a:gd name="T14" fmla="*/ 0 w 34"/>
                <a:gd name="T15" fmla="*/ 66 h 396"/>
                <a:gd name="T16" fmla="*/ 0 w 34"/>
                <a:gd name="T17" fmla="*/ 76 h 396"/>
                <a:gd name="T18" fmla="*/ 0 w 34"/>
                <a:gd name="T19" fmla="*/ 86 h 396"/>
                <a:gd name="T20" fmla="*/ 0 w 34"/>
                <a:gd name="T21" fmla="*/ 93 h 396"/>
                <a:gd name="T22" fmla="*/ 0 w 34"/>
                <a:gd name="T23" fmla="*/ 102 h 396"/>
                <a:gd name="T24" fmla="*/ 0 w 34"/>
                <a:gd name="T25" fmla="*/ 112 h 396"/>
                <a:gd name="T26" fmla="*/ 0 w 34"/>
                <a:gd name="T27" fmla="*/ 122 h 396"/>
                <a:gd name="T28" fmla="*/ 0 w 34"/>
                <a:gd name="T29" fmla="*/ 129 h 396"/>
                <a:gd name="T30" fmla="*/ 3 w 34"/>
                <a:gd name="T31" fmla="*/ 139 h 396"/>
                <a:gd name="T32" fmla="*/ 6 w 34"/>
                <a:gd name="T33" fmla="*/ 148 h 396"/>
                <a:gd name="T34" fmla="*/ 13 w 34"/>
                <a:gd name="T35" fmla="*/ 158 h 396"/>
                <a:gd name="T36" fmla="*/ 16 w 34"/>
                <a:gd name="T37" fmla="*/ 165 h 396"/>
                <a:gd name="T38" fmla="*/ 19 w 34"/>
                <a:gd name="T39" fmla="*/ 175 h 396"/>
                <a:gd name="T40" fmla="*/ 26 w 34"/>
                <a:gd name="T41" fmla="*/ 184 h 396"/>
                <a:gd name="T42" fmla="*/ 26 w 34"/>
                <a:gd name="T43" fmla="*/ 194 h 396"/>
                <a:gd name="T44" fmla="*/ 29 w 34"/>
                <a:gd name="T45" fmla="*/ 201 h 396"/>
                <a:gd name="T46" fmla="*/ 33 w 34"/>
                <a:gd name="T47" fmla="*/ 211 h 396"/>
                <a:gd name="T48" fmla="*/ 33 w 34"/>
                <a:gd name="T49" fmla="*/ 220 h 396"/>
                <a:gd name="T50" fmla="*/ 33 w 34"/>
                <a:gd name="T51" fmla="*/ 230 h 396"/>
                <a:gd name="T52" fmla="*/ 33 w 34"/>
                <a:gd name="T53" fmla="*/ 237 h 396"/>
                <a:gd name="T54" fmla="*/ 33 w 34"/>
                <a:gd name="T55" fmla="*/ 247 h 396"/>
                <a:gd name="T56" fmla="*/ 33 w 34"/>
                <a:gd name="T57" fmla="*/ 257 h 396"/>
                <a:gd name="T58" fmla="*/ 33 w 34"/>
                <a:gd name="T59" fmla="*/ 266 h 396"/>
                <a:gd name="T60" fmla="*/ 33 w 34"/>
                <a:gd name="T61" fmla="*/ 276 h 396"/>
                <a:gd name="T62" fmla="*/ 33 w 34"/>
                <a:gd name="T63" fmla="*/ 286 h 396"/>
                <a:gd name="T64" fmla="*/ 33 w 34"/>
                <a:gd name="T65" fmla="*/ 296 h 396"/>
                <a:gd name="T66" fmla="*/ 33 w 34"/>
                <a:gd name="T67" fmla="*/ 306 h 396"/>
                <a:gd name="T68" fmla="*/ 29 w 34"/>
                <a:gd name="T69" fmla="*/ 313 h 396"/>
                <a:gd name="T70" fmla="*/ 29 w 34"/>
                <a:gd name="T71" fmla="*/ 322 h 396"/>
                <a:gd name="T72" fmla="*/ 26 w 34"/>
                <a:gd name="T73" fmla="*/ 332 h 396"/>
                <a:gd name="T74" fmla="*/ 26 w 34"/>
                <a:gd name="T75" fmla="*/ 342 h 396"/>
                <a:gd name="T76" fmla="*/ 26 w 34"/>
                <a:gd name="T77" fmla="*/ 349 h 396"/>
                <a:gd name="T78" fmla="*/ 23 w 34"/>
                <a:gd name="T79" fmla="*/ 358 h 396"/>
                <a:gd name="T80" fmla="*/ 16 w 34"/>
                <a:gd name="T81" fmla="*/ 368 h 396"/>
                <a:gd name="T82" fmla="*/ 13 w 34"/>
                <a:gd name="T83" fmla="*/ 378 h 396"/>
                <a:gd name="T84" fmla="*/ 13 w 34"/>
                <a:gd name="T85" fmla="*/ 385 h 396"/>
                <a:gd name="T86" fmla="*/ 10 w 34"/>
                <a:gd name="T87" fmla="*/ 395 h 396"/>
                <a:gd name="T88" fmla="*/ 9 w 34"/>
                <a:gd name="T89" fmla="*/ 381 h 39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
                <a:gd name="T136" fmla="*/ 0 h 396"/>
                <a:gd name="T137" fmla="*/ 34 w 34"/>
                <a:gd name="T138" fmla="*/ 396 h 39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 h="396">
                  <a:moveTo>
                    <a:pt x="13" y="0"/>
                  </a:moveTo>
                  <a:lnTo>
                    <a:pt x="9" y="17"/>
                  </a:lnTo>
                  <a:lnTo>
                    <a:pt x="10" y="20"/>
                  </a:lnTo>
                  <a:lnTo>
                    <a:pt x="3" y="30"/>
                  </a:lnTo>
                  <a:lnTo>
                    <a:pt x="3" y="40"/>
                  </a:lnTo>
                  <a:lnTo>
                    <a:pt x="0" y="50"/>
                  </a:lnTo>
                  <a:lnTo>
                    <a:pt x="0" y="57"/>
                  </a:lnTo>
                  <a:lnTo>
                    <a:pt x="0" y="66"/>
                  </a:lnTo>
                  <a:lnTo>
                    <a:pt x="0" y="76"/>
                  </a:lnTo>
                  <a:lnTo>
                    <a:pt x="0" y="86"/>
                  </a:lnTo>
                  <a:lnTo>
                    <a:pt x="0" y="93"/>
                  </a:lnTo>
                  <a:lnTo>
                    <a:pt x="0" y="102"/>
                  </a:lnTo>
                  <a:lnTo>
                    <a:pt x="0" y="112"/>
                  </a:lnTo>
                  <a:lnTo>
                    <a:pt x="0" y="122"/>
                  </a:lnTo>
                  <a:lnTo>
                    <a:pt x="0" y="129"/>
                  </a:lnTo>
                  <a:lnTo>
                    <a:pt x="3" y="139"/>
                  </a:lnTo>
                  <a:lnTo>
                    <a:pt x="6" y="148"/>
                  </a:lnTo>
                  <a:lnTo>
                    <a:pt x="13" y="158"/>
                  </a:lnTo>
                  <a:lnTo>
                    <a:pt x="16" y="165"/>
                  </a:lnTo>
                  <a:lnTo>
                    <a:pt x="19" y="175"/>
                  </a:lnTo>
                  <a:lnTo>
                    <a:pt x="26" y="184"/>
                  </a:lnTo>
                  <a:lnTo>
                    <a:pt x="26" y="194"/>
                  </a:lnTo>
                  <a:lnTo>
                    <a:pt x="29" y="201"/>
                  </a:lnTo>
                  <a:lnTo>
                    <a:pt x="33" y="211"/>
                  </a:lnTo>
                  <a:lnTo>
                    <a:pt x="33" y="220"/>
                  </a:lnTo>
                  <a:lnTo>
                    <a:pt x="33" y="230"/>
                  </a:lnTo>
                  <a:lnTo>
                    <a:pt x="33" y="237"/>
                  </a:lnTo>
                  <a:lnTo>
                    <a:pt x="33" y="247"/>
                  </a:lnTo>
                  <a:lnTo>
                    <a:pt x="33" y="257"/>
                  </a:lnTo>
                  <a:lnTo>
                    <a:pt x="33" y="266"/>
                  </a:lnTo>
                  <a:lnTo>
                    <a:pt x="33" y="276"/>
                  </a:lnTo>
                  <a:lnTo>
                    <a:pt x="33" y="286"/>
                  </a:lnTo>
                  <a:lnTo>
                    <a:pt x="33" y="296"/>
                  </a:lnTo>
                  <a:lnTo>
                    <a:pt x="33" y="306"/>
                  </a:lnTo>
                  <a:lnTo>
                    <a:pt x="29" y="313"/>
                  </a:lnTo>
                  <a:lnTo>
                    <a:pt x="29" y="322"/>
                  </a:lnTo>
                  <a:lnTo>
                    <a:pt x="26" y="332"/>
                  </a:lnTo>
                  <a:lnTo>
                    <a:pt x="26" y="342"/>
                  </a:lnTo>
                  <a:lnTo>
                    <a:pt x="26" y="349"/>
                  </a:lnTo>
                  <a:lnTo>
                    <a:pt x="23" y="358"/>
                  </a:lnTo>
                  <a:lnTo>
                    <a:pt x="16" y="368"/>
                  </a:lnTo>
                  <a:lnTo>
                    <a:pt x="13" y="378"/>
                  </a:lnTo>
                  <a:lnTo>
                    <a:pt x="13" y="385"/>
                  </a:lnTo>
                  <a:lnTo>
                    <a:pt x="10" y="395"/>
                  </a:lnTo>
                  <a:lnTo>
                    <a:pt x="9" y="381"/>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18" name="Freeform 30"/>
            <p:cNvSpPr>
              <a:spLocks/>
            </p:cNvSpPr>
            <p:nvPr/>
          </p:nvSpPr>
          <p:spPr bwMode="auto">
            <a:xfrm>
              <a:off x="3185" y="2785"/>
              <a:ext cx="21" cy="265"/>
            </a:xfrm>
            <a:custGeom>
              <a:avLst/>
              <a:gdLst>
                <a:gd name="T0" fmla="*/ 1 w 21"/>
                <a:gd name="T1" fmla="*/ 0 h 265"/>
                <a:gd name="T2" fmla="*/ 7 w 21"/>
                <a:gd name="T3" fmla="*/ 40 h 265"/>
                <a:gd name="T4" fmla="*/ 12 w 21"/>
                <a:gd name="T5" fmla="*/ 52 h 265"/>
                <a:gd name="T6" fmla="*/ 12 w 21"/>
                <a:gd name="T7" fmla="*/ 65 h 265"/>
                <a:gd name="T8" fmla="*/ 12 w 21"/>
                <a:gd name="T9" fmla="*/ 77 h 265"/>
                <a:gd name="T10" fmla="*/ 3 w 21"/>
                <a:gd name="T11" fmla="*/ 89 h 265"/>
                <a:gd name="T12" fmla="*/ 0 w 21"/>
                <a:gd name="T13" fmla="*/ 102 h 265"/>
                <a:gd name="T14" fmla="*/ 0 w 21"/>
                <a:gd name="T15" fmla="*/ 114 h 265"/>
                <a:gd name="T16" fmla="*/ 0 w 21"/>
                <a:gd name="T17" fmla="*/ 126 h 265"/>
                <a:gd name="T18" fmla="*/ 0 w 21"/>
                <a:gd name="T19" fmla="*/ 138 h 265"/>
                <a:gd name="T20" fmla="*/ 0 w 21"/>
                <a:gd name="T21" fmla="*/ 151 h 265"/>
                <a:gd name="T22" fmla="*/ 0 w 21"/>
                <a:gd name="T23" fmla="*/ 163 h 265"/>
                <a:gd name="T24" fmla="*/ 7 w 21"/>
                <a:gd name="T25" fmla="*/ 175 h 265"/>
                <a:gd name="T26" fmla="*/ 16 w 21"/>
                <a:gd name="T27" fmla="*/ 188 h 265"/>
                <a:gd name="T28" fmla="*/ 20 w 21"/>
                <a:gd name="T29" fmla="*/ 200 h 265"/>
                <a:gd name="T30" fmla="*/ 20 w 21"/>
                <a:gd name="T31" fmla="*/ 212 h 265"/>
                <a:gd name="T32" fmla="*/ 20 w 21"/>
                <a:gd name="T33" fmla="*/ 225 h 265"/>
                <a:gd name="T34" fmla="*/ 20 w 21"/>
                <a:gd name="T35" fmla="*/ 237 h 265"/>
                <a:gd name="T36" fmla="*/ 11 w 21"/>
                <a:gd name="T37" fmla="*/ 264 h 2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65"/>
                <a:gd name="T59" fmla="*/ 21 w 21"/>
                <a:gd name="T60" fmla="*/ 265 h 2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65">
                  <a:moveTo>
                    <a:pt x="1" y="0"/>
                  </a:moveTo>
                  <a:lnTo>
                    <a:pt x="7" y="40"/>
                  </a:lnTo>
                  <a:lnTo>
                    <a:pt x="12" y="52"/>
                  </a:lnTo>
                  <a:lnTo>
                    <a:pt x="12" y="65"/>
                  </a:lnTo>
                  <a:lnTo>
                    <a:pt x="12" y="77"/>
                  </a:lnTo>
                  <a:lnTo>
                    <a:pt x="3" y="89"/>
                  </a:lnTo>
                  <a:lnTo>
                    <a:pt x="0" y="102"/>
                  </a:lnTo>
                  <a:lnTo>
                    <a:pt x="0" y="114"/>
                  </a:lnTo>
                  <a:lnTo>
                    <a:pt x="0" y="126"/>
                  </a:lnTo>
                  <a:lnTo>
                    <a:pt x="0" y="138"/>
                  </a:lnTo>
                  <a:lnTo>
                    <a:pt x="0" y="151"/>
                  </a:lnTo>
                  <a:lnTo>
                    <a:pt x="0" y="163"/>
                  </a:lnTo>
                  <a:lnTo>
                    <a:pt x="7" y="175"/>
                  </a:lnTo>
                  <a:lnTo>
                    <a:pt x="16" y="188"/>
                  </a:lnTo>
                  <a:lnTo>
                    <a:pt x="20" y="200"/>
                  </a:lnTo>
                  <a:lnTo>
                    <a:pt x="20" y="212"/>
                  </a:lnTo>
                  <a:lnTo>
                    <a:pt x="20" y="225"/>
                  </a:lnTo>
                  <a:lnTo>
                    <a:pt x="20" y="237"/>
                  </a:lnTo>
                  <a:lnTo>
                    <a:pt x="11" y="264"/>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grpSp>
      <p:sp>
        <p:nvSpPr>
          <p:cNvPr id="50186" name="Rectangle 32"/>
          <p:cNvSpPr>
            <a:spLocks noChangeArrowheads="1"/>
          </p:cNvSpPr>
          <p:nvPr/>
        </p:nvSpPr>
        <p:spPr bwMode="auto">
          <a:xfrm>
            <a:off x="1020688" y="4687416"/>
            <a:ext cx="3276600" cy="152400"/>
          </a:xfrm>
          <a:prstGeom prst="rect">
            <a:avLst/>
          </a:prstGeom>
          <a:solidFill>
            <a:schemeClr val="bg1"/>
          </a:solidFill>
          <a:ln w="9525">
            <a:solidFill>
              <a:schemeClr val="tx1"/>
            </a:solidFill>
            <a:miter lim="800000"/>
            <a:headEnd/>
            <a:tailEnd/>
          </a:ln>
        </p:spPr>
        <p:txBody>
          <a:bodyPr wrap="none" anchor="ctr"/>
          <a:lstStyle/>
          <a:p>
            <a:endParaRPr lang="zh-CN" altLang="en-US">
              <a:solidFill>
                <a:srgbClr val="000000"/>
              </a:solidFill>
            </a:endParaRPr>
          </a:p>
        </p:txBody>
      </p:sp>
      <p:sp>
        <p:nvSpPr>
          <p:cNvPr id="50187" name="Rectangle 33"/>
          <p:cNvSpPr>
            <a:spLocks noChangeArrowheads="1"/>
          </p:cNvSpPr>
          <p:nvPr/>
        </p:nvSpPr>
        <p:spPr bwMode="auto">
          <a:xfrm>
            <a:off x="5211688" y="4650904"/>
            <a:ext cx="3276600" cy="36512"/>
          </a:xfrm>
          <a:prstGeom prst="rect">
            <a:avLst/>
          </a:prstGeom>
          <a:solidFill>
            <a:schemeClr val="accent2"/>
          </a:solidFill>
          <a:ln w="9525">
            <a:solidFill>
              <a:schemeClr val="tx1"/>
            </a:solidFill>
            <a:miter lim="800000"/>
            <a:headEnd/>
            <a:tailEnd/>
          </a:ln>
        </p:spPr>
        <p:txBody>
          <a:bodyPr wrap="none" anchor="ctr"/>
          <a:lstStyle/>
          <a:p>
            <a:endParaRPr lang="zh-CN" altLang="en-US">
              <a:solidFill>
                <a:srgbClr val="000000"/>
              </a:solidFill>
            </a:endParaRPr>
          </a:p>
        </p:txBody>
      </p:sp>
      <p:grpSp>
        <p:nvGrpSpPr>
          <p:cNvPr id="5" name="Group 34"/>
          <p:cNvGrpSpPr>
            <a:grpSpLocks/>
          </p:cNvGrpSpPr>
          <p:nvPr/>
        </p:nvGrpSpPr>
        <p:grpSpPr bwMode="auto">
          <a:xfrm>
            <a:off x="5364088" y="3849216"/>
            <a:ext cx="2895600" cy="796925"/>
            <a:chOff x="470" y="2280"/>
            <a:chExt cx="477" cy="790"/>
          </a:xfrm>
        </p:grpSpPr>
        <p:sp>
          <p:nvSpPr>
            <p:cNvPr id="50205" name="Freeform 35"/>
            <p:cNvSpPr>
              <a:spLocks/>
            </p:cNvSpPr>
            <p:nvPr/>
          </p:nvSpPr>
          <p:spPr bwMode="auto">
            <a:xfrm>
              <a:off x="470" y="2640"/>
              <a:ext cx="20" cy="340"/>
            </a:xfrm>
            <a:custGeom>
              <a:avLst/>
              <a:gdLst>
                <a:gd name="T0" fmla="*/ 19 w 20"/>
                <a:gd name="T1" fmla="*/ 0 h 340"/>
                <a:gd name="T2" fmla="*/ 8 w 20"/>
                <a:gd name="T3" fmla="*/ 48 h 340"/>
                <a:gd name="T4" fmla="*/ 5 w 20"/>
                <a:gd name="T5" fmla="*/ 64 h 340"/>
                <a:gd name="T6" fmla="*/ 5 w 20"/>
                <a:gd name="T7" fmla="*/ 79 h 340"/>
                <a:gd name="T8" fmla="*/ 5 w 20"/>
                <a:gd name="T9" fmla="*/ 96 h 340"/>
                <a:gd name="T10" fmla="*/ 11 w 20"/>
                <a:gd name="T11" fmla="*/ 112 h 340"/>
                <a:gd name="T12" fmla="*/ 14 w 20"/>
                <a:gd name="T13" fmla="*/ 128 h 340"/>
                <a:gd name="T14" fmla="*/ 14 w 20"/>
                <a:gd name="T15" fmla="*/ 144 h 340"/>
                <a:gd name="T16" fmla="*/ 14 w 20"/>
                <a:gd name="T17" fmla="*/ 159 h 340"/>
                <a:gd name="T18" fmla="*/ 14 w 20"/>
                <a:gd name="T19" fmla="*/ 175 h 340"/>
                <a:gd name="T20" fmla="*/ 14 w 20"/>
                <a:gd name="T21" fmla="*/ 192 h 340"/>
                <a:gd name="T22" fmla="*/ 14 w 20"/>
                <a:gd name="T23" fmla="*/ 208 h 340"/>
                <a:gd name="T24" fmla="*/ 8 w 20"/>
                <a:gd name="T25" fmla="*/ 223 h 340"/>
                <a:gd name="T26" fmla="*/ 2 w 20"/>
                <a:gd name="T27" fmla="*/ 239 h 340"/>
                <a:gd name="T28" fmla="*/ 0 w 20"/>
                <a:gd name="T29" fmla="*/ 255 h 340"/>
                <a:gd name="T30" fmla="*/ 0 w 20"/>
                <a:gd name="T31" fmla="*/ 272 h 340"/>
                <a:gd name="T32" fmla="*/ 0 w 20"/>
                <a:gd name="T33" fmla="*/ 288 h 340"/>
                <a:gd name="T34" fmla="*/ 0 w 20"/>
                <a:gd name="T35" fmla="*/ 303 h 340"/>
                <a:gd name="T36" fmla="*/ 5 w 20"/>
                <a:gd name="T37" fmla="*/ 339 h 3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
                <a:gd name="T58" fmla="*/ 0 h 340"/>
                <a:gd name="T59" fmla="*/ 20 w 20"/>
                <a:gd name="T60" fmla="*/ 340 h 3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 h="340">
                  <a:moveTo>
                    <a:pt x="19" y="0"/>
                  </a:moveTo>
                  <a:lnTo>
                    <a:pt x="8" y="48"/>
                  </a:lnTo>
                  <a:lnTo>
                    <a:pt x="5" y="64"/>
                  </a:lnTo>
                  <a:lnTo>
                    <a:pt x="5" y="79"/>
                  </a:lnTo>
                  <a:lnTo>
                    <a:pt x="5" y="96"/>
                  </a:lnTo>
                  <a:lnTo>
                    <a:pt x="11" y="112"/>
                  </a:lnTo>
                  <a:lnTo>
                    <a:pt x="14" y="128"/>
                  </a:lnTo>
                  <a:lnTo>
                    <a:pt x="14" y="144"/>
                  </a:lnTo>
                  <a:lnTo>
                    <a:pt x="14" y="159"/>
                  </a:lnTo>
                  <a:lnTo>
                    <a:pt x="14" y="175"/>
                  </a:lnTo>
                  <a:lnTo>
                    <a:pt x="14" y="192"/>
                  </a:lnTo>
                  <a:lnTo>
                    <a:pt x="14" y="208"/>
                  </a:lnTo>
                  <a:lnTo>
                    <a:pt x="8" y="223"/>
                  </a:lnTo>
                  <a:lnTo>
                    <a:pt x="2" y="239"/>
                  </a:lnTo>
                  <a:lnTo>
                    <a:pt x="0" y="255"/>
                  </a:lnTo>
                  <a:lnTo>
                    <a:pt x="0" y="272"/>
                  </a:lnTo>
                  <a:lnTo>
                    <a:pt x="0" y="288"/>
                  </a:lnTo>
                  <a:lnTo>
                    <a:pt x="0" y="303"/>
                  </a:lnTo>
                  <a:lnTo>
                    <a:pt x="5" y="339"/>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06" name="Freeform 36"/>
            <p:cNvSpPr>
              <a:spLocks/>
            </p:cNvSpPr>
            <p:nvPr/>
          </p:nvSpPr>
          <p:spPr bwMode="auto">
            <a:xfrm>
              <a:off x="518" y="2370"/>
              <a:ext cx="34" cy="608"/>
            </a:xfrm>
            <a:custGeom>
              <a:avLst/>
              <a:gdLst>
                <a:gd name="T0" fmla="*/ 7 w 34"/>
                <a:gd name="T1" fmla="*/ 10 h 608"/>
                <a:gd name="T2" fmla="*/ 7 w 34"/>
                <a:gd name="T3" fmla="*/ 27 h 608"/>
                <a:gd name="T4" fmla="*/ 7 w 34"/>
                <a:gd name="T5" fmla="*/ 44 h 608"/>
                <a:gd name="T6" fmla="*/ 1 w 34"/>
                <a:gd name="T7" fmla="*/ 61 h 608"/>
                <a:gd name="T8" fmla="*/ 0 w 34"/>
                <a:gd name="T9" fmla="*/ 78 h 608"/>
                <a:gd name="T10" fmla="*/ 1 w 34"/>
                <a:gd name="T11" fmla="*/ 95 h 608"/>
                <a:gd name="T12" fmla="*/ 5 w 34"/>
                <a:gd name="T13" fmla="*/ 114 h 608"/>
                <a:gd name="T14" fmla="*/ 7 w 34"/>
                <a:gd name="T15" fmla="*/ 131 h 608"/>
                <a:gd name="T16" fmla="*/ 7 w 34"/>
                <a:gd name="T17" fmla="*/ 148 h 608"/>
                <a:gd name="T18" fmla="*/ 7 w 34"/>
                <a:gd name="T19" fmla="*/ 165 h 608"/>
                <a:gd name="T20" fmla="*/ 7 w 34"/>
                <a:gd name="T21" fmla="*/ 182 h 608"/>
                <a:gd name="T22" fmla="*/ 5 w 34"/>
                <a:gd name="T23" fmla="*/ 201 h 608"/>
                <a:gd name="T24" fmla="*/ 4 w 34"/>
                <a:gd name="T25" fmla="*/ 227 h 608"/>
                <a:gd name="T26" fmla="*/ 4 w 34"/>
                <a:gd name="T27" fmla="*/ 244 h 608"/>
                <a:gd name="T28" fmla="*/ 4 w 34"/>
                <a:gd name="T29" fmla="*/ 261 h 608"/>
                <a:gd name="T30" fmla="*/ 14 w 34"/>
                <a:gd name="T31" fmla="*/ 274 h 608"/>
                <a:gd name="T32" fmla="*/ 20 w 34"/>
                <a:gd name="T33" fmla="*/ 295 h 608"/>
                <a:gd name="T34" fmla="*/ 20 w 34"/>
                <a:gd name="T35" fmla="*/ 310 h 608"/>
                <a:gd name="T36" fmla="*/ 21 w 34"/>
                <a:gd name="T37" fmla="*/ 339 h 608"/>
                <a:gd name="T38" fmla="*/ 24 w 34"/>
                <a:gd name="T39" fmla="*/ 373 h 608"/>
                <a:gd name="T40" fmla="*/ 24 w 34"/>
                <a:gd name="T41" fmla="*/ 392 h 608"/>
                <a:gd name="T42" fmla="*/ 21 w 34"/>
                <a:gd name="T43" fmla="*/ 409 h 608"/>
                <a:gd name="T44" fmla="*/ 15 w 34"/>
                <a:gd name="T45" fmla="*/ 426 h 608"/>
                <a:gd name="T46" fmla="*/ 10 w 34"/>
                <a:gd name="T47" fmla="*/ 446 h 608"/>
                <a:gd name="T48" fmla="*/ 9 w 34"/>
                <a:gd name="T49" fmla="*/ 463 h 608"/>
                <a:gd name="T50" fmla="*/ 9 w 34"/>
                <a:gd name="T51" fmla="*/ 480 h 608"/>
                <a:gd name="T52" fmla="*/ 9 w 34"/>
                <a:gd name="T53" fmla="*/ 499 h 608"/>
                <a:gd name="T54" fmla="*/ 10 w 34"/>
                <a:gd name="T55" fmla="*/ 516 h 608"/>
                <a:gd name="T56" fmla="*/ 16 w 34"/>
                <a:gd name="T57" fmla="*/ 533 h 608"/>
                <a:gd name="T58" fmla="*/ 24 w 34"/>
                <a:gd name="T59" fmla="*/ 550 h 608"/>
                <a:gd name="T60" fmla="*/ 25 w 34"/>
                <a:gd name="T61" fmla="*/ 567 h 608"/>
                <a:gd name="T62" fmla="*/ 25 w 34"/>
                <a:gd name="T63" fmla="*/ 584 h 608"/>
                <a:gd name="T64" fmla="*/ 25 w 34"/>
                <a:gd name="T65" fmla="*/ 600 h 6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608"/>
                <a:gd name="T101" fmla="*/ 34 w 34"/>
                <a:gd name="T102" fmla="*/ 608 h 6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608">
                  <a:moveTo>
                    <a:pt x="7" y="0"/>
                  </a:moveTo>
                  <a:lnTo>
                    <a:pt x="7" y="10"/>
                  </a:lnTo>
                  <a:lnTo>
                    <a:pt x="7" y="19"/>
                  </a:lnTo>
                  <a:lnTo>
                    <a:pt x="7" y="27"/>
                  </a:lnTo>
                  <a:lnTo>
                    <a:pt x="7" y="36"/>
                  </a:lnTo>
                  <a:lnTo>
                    <a:pt x="7" y="44"/>
                  </a:lnTo>
                  <a:lnTo>
                    <a:pt x="4" y="53"/>
                  </a:lnTo>
                  <a:lnTo>
                    <a:pt x="1" y="61"/>
                  </a:lnTo>
                  <a:lnTo>
                    <a:pt x="0" y="70"/>
                  </a:lnTo>
                  <a:lnTo>
                    <a:pt x="0" y="78"/>
                  </a:lnTo>
                  <a:lnTo>
                    <a:pt x="0" y="87"/>
                  </a:lnTo>
                  <a:lnTo>
                    <a:pt x="1" y="95"/>
                  </a:lnTo>
                  <a:lnTo>
                    <a:pt x="4" y="102"/>
                  </a:lnTo>
                  <a:lnTo>
                    <a:pt x="5" y="114"/>
                  </a:lnTo>
                  <a:lnTo>
                    <a:pt x="7" y="123"/>
                  </a:lnTo>
                  <a:lnTo>
                    <a:pt x="7" y="131"/>
                  </a:lnTo>
                  <a:lnTo>
                    <a:pt x="7" y="140"/>
                  </a:lnTo>
                  <a:lnTo>
                    <a:pt x="7" y="148"/>
                  </a:lnTo>
                  <a:lnTo>
                    <a:pt x="7" y="157"/>
                  </a:lnTo>
                  <a:lnTo>
                    <a:pt x="7" y="165"/>
                  </a:lnTo>
                  <a:lnTo>
                    <a:pt x="7" y="174"/>
                  </a:lnTo>
                  <a:lnTo>
                    <a:pt x="7" y="182"/>
                  </a:lnTo>
                  <a:lnTo>
                    <a:pt x="5" y="191"/>
                  </a:lnTo>
                  <a:lnTo>
                    <a:pt x="5" y="201"/>
                  </a:lnTo>
                  <a:lnTo>
                    <a:pt x="5" y="218"/>
                  </a:lnTo>
                  <a:lnTo>
                    <a:pt x="4" y="227"/>
                  </a:lnTo>
                  <a:lnTo>
                    <a:pt x="4" y="235"/>
                  </a:lnTo>
                  <a:lnTo>
                    <a:pt x="4" y="244"/>
                  </a:lnTo>
                  <a:lnTo>
                    <a:pt x="4" y="252"/>
                  </a:lnTo>
                  <a:lnTo>
                    <a:pt x="4" y="261"/>
                  </a:lnTo>
                  <a:lnTo>
                    <a:pt x="7" y="269"/>
                  </a:lnTo>
                  <a:lnTo>
                    <a:pt x="14" y="274"/>
                  </a:lnTo>
                  <a:lnTo>
                    <a:pt x="16" y="286"/>
                  </a:lnTo>
                  <a:lnTo>
                    <a:pt x="20" y="295"/>
                  </a:lnTo>
                  <a:lnTo>
                    <a:pt x="20" y="303"/>
                  </a:lnTo>
                  <a:lnTo>
                    <a:pt x="20" y="310"/>
                  </a:lnTo>
                  <a:lnTo>
                    <a:pt x="21" y="322"/>
                  </a:lnTo>
                  <a:lnTo>
                    <a:pt x="21" y="339"/>
                  </a:lnTo>
                  <a:lnTo>
                    <a:pt x="23" y="361"/>
                  </a:lnTo>
                  <a:lnTo>
                    <a:pt x="24" y="373"/>
                  </a:lnTo>
                  <a:lnTo>
                    <a:pt x="24" y="382"/>
                  </a:lnTo>
                  <a:lnTo>
                    <a:pt x="24" y="392"/>
                  </a:lnTo>
                  <a:lnTo>
                    <a:pt x="24" y="401"/>
                  </a:lnTo>
                  <a:lnTo>
                    <a:pt x="21" y="409"/>
                  </a:lnTo>
                  <a:lnTo>
                    <a:pt x="18" y="418"/>
                  </a:lnTo>
                  <a:lnTo>
                    <a:pt x="15" y="426"/>
                  </a:lnTo>
                  <a:lnTo>
                    <a:pt x="11" y="437"/>
                  </a:lnTo>
                  <a:lnTo>
                    <a:pt x="10" y="446"/>
                  </a:lnTo>
                  <a:lnTo>
                    <a:pt x="9" y="454"/>
                  </a:lnTo>
                  <a:lnTo>
                    <a:pt x="9" y="463"/>
                  </a:lnTo>
                  <a:lnTo>
                    <a:pt x="9" y="471"/>
                  </a:lnTo>
                  <a:lnTo>
                    <a:pt x="9" y="480"/>
                  </a:lnTo>
                  <a:lnTo>
                    <a:pt x="9" y="488"/>
                  </a:lnTo>
                  <a:lnTo>
                    <a:pt x="9" y="499"/>
                  </a:lnTo>
                  <a:lnTo>
                    <a:pt x="9" y="507"/>
                  </a:lnTo>
                  <a:lnTo>
                    <a:pt x="10" y="516"/>
                  </a:lnTo>
                  <a:lnTo>
                    <a:pt x="14" y="524"/>
                  </a:lnTo>
                  <a:lnTo>
                    <a:pt x="16" y="533"/>
                  </a:lnTo>
                  <a:lnTo>
                    <a:pt x="20" y="541"/>
                  </a:lnTo>
                  <a:lnTo>
                    <a:pt x="24" y="550"/>
                  </a:lnTo>
                  <a:lnTo>
                    <a:pt x="25" y="558"/>
                  </a:lnTo>
                  <a:lnTo>
                    <a:pt x="25" y="567"/>
                  </a:lnTo>
                  <a:lnTo>
                    <a:pt x="25" y="575"/>
                  </a:lnTo>
                  <a:lnTo>
                    <a:pt x="25" y="584"/>
                  </a:lnTo>
                  <a:lnTo>
                    <a:pt x="25" y="592"/>
                  </a:lnTo>
                  <a:lnTo>
                    <a:pt x="25" y="600"/>
                  </a:lnTo>
                  <a:lnTo>
                    <a:pt x="33" y="607"/>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07" name="Freeform 37"/>
            <p:cNvSpPr>
              <a:spLocks/>
            </p:cNvSpPr>
            <p:nvPr/>
          </p:nvSpPr>
          <p:spPr bwMode="auto">
            <a:xfrm>
              <a:off x="593" y="2280"/>
              <a:ext cx="26" cy="742"/>
            </a:xfrm>
            <a:custGeom>
              <a:avLst/>
              <a:gdLst>
                <a:gd name="T0" fmla="*/ 10 w 26"/>
                <a:gd name="T1" fmla="*/ 0 h 742"/>
                <a:gd name="T2" fmla="*/ 15 w 26"/>
                <a:gd name="T3" fmla="*/ 19 h 742"/>
                <a:gd name="T4" fmla="*/ 15 w 26"/>
                <a:gd name="T5" fmla="*/ 31 h 742"/>
                <a:gd name="T6" fmla="*/ 15 w 26"/>
                <a:gd name="T7" fmla="*/ 48 h 742"/>
                <a:gd name="T8" fmla="*/ 15 w 26"/>
                <a:gd name="T9" fmla="*/ 56 h 742"/>
                <a:gd name="T10" fmla="*/ 15 w 26"/>
                <a:gd name="T11" fmla="*/ 73 h 742"/>
                <a:gd name="T12" fmla="*/ 15 w 26"/>
                <a:gd name="T13" fmla="*/ 87 h 742"/>
                <a:gd name="T14" fmla="*/ 15 w 26"/>
                <a:gd name="T15" fmla="*/ 99 h 742"/>
                <a:gd name="T16" fmla="*/ 13 w 26"/>
                <a:gd name="T17" fmla="*/ 108 h 742"/>
                <a:gd name="T18" fmla="*/ 8 w 26"/>
                <a:gd name="T19" fmla="*/ 116 h 742"/>
                <a:gd name="T20" fmla="*/ 5 w 26"/>
                <a:gd name="T21" fmla="*/ 133 h 742"/>
                <a:gd name="T22" fmla="*/ 1 w 26"/>
                <a:gd name="T23" fmla="*/ 146 h 742"/>
                <a:gd name="T24" fmla="*/ 1 w 26"/>
                <a:gd name="T25" fmla="*/ 159 h 742"/>
                <a:gd name="T26" fmla="*/ 1 w 26"/>
                <a:gd name="T27" fmla="*/ 171 h 742"/>
                <a:gd name="T28" fmla="*/ 0 w 26"/>
                <a:gd name="T29" fmla="*/ 185 h 742"/>
                <a:gd name="T30" fmla="*/ 0 w 26"/>
                <a:gd name="T31" fmla="*/ 197 h 742"/>
                <a:gd name="T32" fmla="*/ 0 w 26"/>
                <a:gd name="T33" fmla="*/ 210 h 742"/>
                <a:gd name="T34" fmla="*/ 0 w 26"/>
                <a:gd name="T35" fmla="*/ 227 h 742"/>
                <a:gd name="T36" fmla="*/ 0 w 26"/>
                <a:gd name="T37" fmla="*/ 244 h 742"/>
                <a:gd name="T38" fmla="*/ 0 w 26"/>
                <a:gd name="T39" fmla="*/ 253 h 742"/>
                <a:gd name="T40" fmla="*/ 1 w 26"/>
                <a:gd name="T41" fmla="*/ 265 h 742"/>
                <a:gd name="T42" fmla="*/ 3 w 26"/>
                <a:gd name="T43" fmla="*/ 282 h 742"/>
                <a:gd name="T44" fmla="*/ 5 w 26"/>
                <a:gd name="T45" fmla="*/ 308 h 742"/>
                <a:gd name="T46" fmla="*/ 8 w 26"/>
                <a:gd name="T47" fmla="*/ 320 h 742"/>
                <a:gd name="T48" fmla="*/ 13 w 26"/>
                <a:gd name="T49" fmla="*/ 332 h 742"/>
                <a:gd name="T50" fmla="*/ 13 w 26"/>
                <a:gd name="T51" fmla="*/ 342 h 742"/>
                <a:gd name="T52" fmla="*/ 15 w 26"/>
                <a:gd name="T53" fmla="*/ 354 h 742"/>
                <a:gd name="T54" fmla="*/ 17 w 26"/>
                <a:gd name="T55" fmla="*/ 368 h 742"/>
                <a:gd name="T56" fmla="*/ 20 w 26"/>
                <a:gd name="T57" fmla="*/ 380 h 742"/>
                <a:gd name="T58" fmla="*/ 22 w 26"/>
                <a:gd name="T59" fmla="*/ 393 h 742"/>
                <a:gd name="T60" fmla="*/ 22 w 26"/>
                <a:gd name="T61" fmla="*/ 405 h 742"/>
                <a:gd name="T62" fmla="*/ 25 w 26"/>
                <a:gd name="T63" fmla="*/ 422 h 742"/>
                <a:gd name="T64" fmla="*/ 25 w 26"/>
                <a:gd name="T65" fmla="*/ 435 h 742"/>
                <a:gd name="T66" fmla="*/ 25 w 26"/>
                <a:gd name="T67" fmla="*/ 444 h 742"/>
                <a:gd name="T68" fmla="*/ 25 w 26"/>
                <a:gd name="T69" fmla="*/ 461 h 742"/>
                <a:gd name="T70" fmla="*/ 25 w 26"/>
                <a:gd name="T71" fmla="*/ 473 h 742"/>
                <a:gd name="T72" fmla="*/ 25 w 26"/>
                <a:gd name="T73" fmla="*/ 491 h 742"/>
                <a:gd name="T74" fmla="*/ 25 w 26"/>
                <a:gd name="T75" fmla="*/ 503 h 742"/>
                <a:gd name="T76" fmla="*/ 25 w 26"/>
                <a:gd name="T77" fmla="*/ 520 h 742"/>
                <a:gd name="T78" fmla="*/ 25 w 26"/>
                <a:gd name="T79" fmla="*/ 532 h 742"/>
                <a:gd name="T80" fmla="*/ 25 w 26"/>
                <a:gd name="T81" fmla="*/ 546 h 742"/>
                <a:gd name="T82" fmla="*/ 25 w 26"/>
                <a:gd name="T83" fmla="*/ 559 h 742"/>
                <a:gd name="T84" fmla="*/ 20 w 26"/>
                <a:gd name="T85" fmla="*/ 571 h 742"/>
                <a:gd name="T86" fmla="*/ 17 w 26"/>
                <a:gd name="T87" fmla="*/ 588 h 742"/>
                <a:gd name="T88" fmla="*/ 15 w 26"/>
                <a:gd name="T89" fmla="*/ 605 h 742"/>
                <a:gd name="T90" fmla="*/ 13 w 26"/>
                <a:gd name="T91" fmla="*/ 618 h 742"/>
                <a:gd name="T92" fmla="*/ 13 w 26"/>
                <a:gd name="T93" fmla="*/ 630 h 742"/>
                <a:gd name="T94" fmla="*/ 13 w 26"/>
                <a:gd name="T95" fmla="*/ 647 h 742"/>
                <a:gd name="T96" fmla="*/ 10 w 26"/>
                <a:gd name="T97" fmla="*/ 661 h 742"/>
                <a:gd name="T98" fmla="*/ 10 w 26"/>
                <a:gd name="T99" fmla="*/ 678 h 742"/>
                <a:gd name="T100" fmla="*/ 10 w 26"/>
                <a:gd name="T101" fmla="*/ 691 h 742"/>
                <a:gd name="T102" fmla="*/ 10 w 26"/>
                <a:gd name="T103" fmla="*/ 703 h 742"/>
                <a:gd name="T104" fmla="*/ 10 w 26"/>
                <a:gd name="T105" fmla="*/ 715 h 742"/>
                <a:gd name="T106" fmla="*/ 10 w 26"/>
                <a:gd name="T107" fmla="*/ 728 h 742"/>
                <a:gd name="T108" fmla="*/ 10 w 26"/>
                <a:gd name="T109" fmla="*/ 741 h 7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
                <a:gd name="T166" fmla="*/ 0 h 742"/>
                <a:gd name="T167" fmla="*/ 26 w 26"/>
                <a:gd name="T168" fmla="*/ 742 h 7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 h="742">
                  <a:moveTo>
                    <a:pt x="10" y="0"/>
                  </a:moveTo>
                  <a:lnTo>
                    <a:pt x="15" y="19"/>
                  </a:lnTo>
                  <a:lnTo>
                    <a:pt x="15" y="31"/>
                  </a:lnTo>
                  <a:lnTo>
                    <a:pt x="15" y="48"/>
                  </a:lnTo>
                  <a:lnTo>
                    <a:pt x="15" y="56"/>
                  </a:lnTo>
                  <a:lnTo>
                    <a:pt x="15" y="73"/>
                  </a:lnTo>
                  <a:lnTo>
                    <a:pt x="15" y="87"/>
                  </a:lnTo>
                  <a:lnTo>
                    <a:pt x="15" y="99"/>
                  </a:lnTo>
                  <a:lnTo>
                    <a:pt x="13" y="108"/>
                  </a:lnTo>
                  <a:lnTo>
                    <a:pt x="8" y="116"/>
                  </a:lnTo>
                  <a:lnTo>
                    <a:pt x="5" y="133"/>
                  </a:lnTo>
                  <a:lnTo>
                    <a:pt x="1" y="146"/>
                  </a:lnTo>
                  <a:lnTo>
                    <a:pt x="1" y="159"/>
                  </a:lnTo>
                  <a:lnTo>
                    <a:pt x="1" y="171"/>
                  </a:lnTo>
                  <a:lnTo>
                    <a:pt x="0" y="185"/>
                  </a:lnTo>
                  <a:lnTo>
                    <a:pt x="0" y="197"/>
                  </a:lnTo>
                  <a:lnTo>
                    <a:pt x="0" y="210"/>
                  </a:lnTo>
                  <a:lnTo>
                    <a:pt x="0" y="227"/>
                  </a:lnTo>
                  <a:lnTo>
                    <a:pt x="0" y="244"/>
                  </a:lnTo>
                  <a:lnTo>
                    <a:pt x="0" y="253"/>
                  </a:lnTo>
                  <a:lnTo>
                    <a:pt x="1" y="265"/>
                  </a:lnTo>
                  <a:lnTo>
                    <a:pt x="3" y="282"/>
                  </a:lnTo>
                  <a:lnTo>
                    <a:pt x="5" y="308"/>
                  </a:lnTo>
                  <a:lnTo>
                    <a:pt x="8" y="320"/>
                  </a:lnTo>
                  <a:lnTo>
                    <a:pt x="13" y="332"/>
                  </a:lnTo>
                  <a:lnTo>
                    <a:pt x="13" y="342"/>
                  </a:lnTo>
                  <a:lnTo>
                    <a:pt x="15" y="354"/>
                  </a:lnTo>
                  <a:lnTo>
                    <a:pt x="17" y="368"/>
                  </a:lnTo>
                  <a:lnTo>
                    <a:pt x="20" y="380"/>
                  </a:lnTo>
                  <a:lnTo>
                    <a:pt x="22" y="393"/>
                  </a:lnTo>
                  <a:lnTo>
                    <a:pt x="22" y="405"/>
                  </a:lnTo>
                  <a:lnTo>
                    <a:pt x="25" y="422"/>
                  </a:lnTo>
                  <a:lnTo>
                    <a:pt x="25" y="435"/>
                  </a:lnTo>
                  <a:lnTo>
                    <a:pt x="25" y="444"/>
                  </a:lnTo>
                  <a:lnTo>
                    <a:pt x="25" y="461"/>
                  </a:lnTo>
                  <a:lnTo>
                    <a:pt x="25" y="473"/>
                  </a:lnTo>
                  <a:lnTo>
                    <a:pt x="25" y="491"/>
                  </a:lnTo>
                  <a:lnTo>
                    <a:pt x="25" y="503"/>
                  </a:lnTo>
                  <a:lnTo>
                    <a:pt x="25" y="520"/>
                  </a:lnTo>
                  <a:lnTo>
                    <a:pt x="25" y="532"/>
                  </a:lnTo>
                  <a:lnTo>
                    <a:pt x="25" y="546"/>
                  </a:lnTo>
                  <a:lnTo>
                    <a:pt x="25" y="559"/>
                  </a:lnTo>
                  <a:lnTo>
                    <a:pt x="20" y="571"/>
                  </a:lnTo>
                  <a:lnTo>
                    <a:pt x="17" y="588"/>
                  </a:lnTo>
                  <a:lnTo>
                    <a:pt x="15" y="605"/>
                  </a:lnTo>
                  <a:lnTo>
                    <a:pt x="13" y="618"/>
                  </a:lnTo>
                  <a:lnTo>
                    <a:pt x="13" y="630"/>
                  </a:lnTo>
                  <a:lnTo>
                    <a:pt x="13" y="647"/>
                  </a:lnTo>
                  <a:lnTo>
                    <a:pt x="10" y="661"/>
                  </a:lnTo>
                  <a:lnTo>
                    <a:pt x="10" y="678"/>
                  </a:lnTo>
                  <a:lnTo>
                    <a:pt x="10" y="691"/>
                  </a:lnTo>
                  <a:lnTo>
                    <a:pt x="10" y="703"/>
                  </a:lnTo>
                  <a:lnTo>
                    <a:pt x="10" y="715"/>
                  </a:lnTo>
                  <a:lnTo>
                    <a:pt x="10" y="728"/>
                  </a:lnTo>
                  <a:lnTo>
                    <a:pt x="10" y="741"/>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08" name="Freeform 38"/>
            <p:cNvSpPr>
              <a:spLocks/>
            </p:cNvSpPr>
            <p:nvPr/>
          </p:nvSpPr>
          <p:spPr bwMode="auto">
            <a:xfrm>
              <a:off x="677" y="2350"/>
              <a:ext cx="23" cy="720"/>
            </a:xfrm>
            <a:custGeom>
              <a:avLst/>
              <a:gdLst>
                <a:gd name="T0" fmla="*/ 12 w 23"/>
                <a:gd name="T1" fmla="*/ 0 h 720"/>
                <a:gd name="T2" fmla="*/ 11 w 23"/>
                <a:gd name="T3" fmla="*/ 18 h 720"/>
                <a:gd name="T4" fmla="*/ 11 w 23"/>
                <a:gd name="T5" fmla="*/ 30 h 720"/>
                <a:gd name="T6" fmla="*/ 11 w 23"/>
                <a:gd name="T7" fmla="*/ 43 h 720"/>
                <a:gd name="T8" fmla="*/ 11 w 23"/>
                <a:gd name="T9" fmla="*/ 55 h 720"/>
                <a:gd name="T10" fmla="*/ 11 w 23"/>
                <a:gd name="T11" fmla="*/ 68 h 720"/>
                <a:gd name="T12" fmla="*/ 11 w 23"/>
                <a:gd name="T13" fmla="*/ 82 h 720"/>
                <a:gd name="T14" fmla="*/ 11 w 23"/>
                <a:gd name="T15" fmla="*/ 94 h 720"/>
                <a:gd name="T16" fmla="*/ 8 w 23"/>
                <a:gd name="T17" fmla="*/ 106 h 720"/>
                <a:gd name="T18" fmla="*/ 8 w 23"/>
                <a:gd name="T19" fmla="*/ 119 h 720"/>
                <a:gd name="T20" fmla="*/ 6 w 23"/>
                <a:gd name="T21" fmla="*/ 128 h 720"/>
                <a:gd name="T22" fmla="*/ 6 w 23"/>
                <a:gd name="T23" fmla="*/ 141 h 720"/>
                <a:gd name="T24" fmla="*/ 3 w 23"/>
                <a:gd name="T25" fmla="*/ 153 h 720"/>
                <a:gd name="T26" fmla="*/ 3 w 23"/>
                <a:gd name="T27" fmla="*/ 167 h 720"/>
                <a:gd name="T28" fmla="*/ 3 w 23"/>
                <a:gd name="T29" fmla="*/ 175 h 720"/>
                <a:gd name="T30" fmla="*/ 1 w 23"/>
                <a:gd name="T31" fmla="*/ 187 h 720"/>
                <a:gd name="T32" fmla="*/ 1 w 23"/>
                <a:gd name="T33" fmla="*/ 200 h 720"/>
                <a:gd name="T34" fmla="*/ 1 w 23"/>
                <a:gd name="T35" fmla="*/ 213 h 720"/>
                <a:gd name="T36" fmla="*/ 1 w 23"/>
                <a:gd name="T37" fmla="*/ 226 h 720"/>
                <a:gd name="T38" fmla="*/ 1 w 23"/>
                <a:gd name="T39" fmla="*/ 239 h 720"/>
                <a:gd name="T40" fmla="*/ 1 w 23"/>
                <a:gd name="T41" fmla="*/ 251 h 720"/>
                <a:gd name="T42" fmla="*/ 1 w 23"/>
                <a:gd name="T43" fmla="*/ 263 h 720"/>
                <a:gd name="T44" fmla="*/ 1 w 23"/>
                <a:gd name="T45" fmla="*/ 273 h 720"/>
                <a:gd name="T46" fmla="*/ 1 w 23"/>
                <a:gd name="T47" fmla="*/ 285 h 720"/>
                <a:gd name="T48" fmla="*/ 3 w 23"/>
                <a:gd name="T49" fmla="*/ 298 h 720"/>
                <a:gd name="T50" fmla="*/ 6 w 23"/>
                <a:gd name="T51" fmla="*/ 311 h 720"/>
                <a:gd name="T52" fmla="*/ 8 w 23"/>
                <a:gd name="T53" fmla="*/ 319 h 720"/>
                <a:gd name="T54" fmla="*/ 11 w 23"/>
                <a:gd name="T55" fmla="*/ 332 h 720"/>
                <a:gd name="T56" fmla="*/ 13 w 23"/>
                <a:gd name="T57" fmla="*/ 344 h 720"/>
                <a:gd name="T58" fmla="*/ 18 w 23"/>
                <a:gd name="T59" fmla="*/ 358 h 720"/>
                <a:gd name="T60" fmla="*/ 22 w 23"/>
                <a:gd name="T61" fmla="*/ 371 h 720"/>
                <a:gd name="T62" fmla="*/ 22 w 23"/>
                <a:gd name="T63" fmla="*/ 383 h 720"/>
                <a:gd name="T64" fmla="*/ 22 w 23"/>
                <a:gd name="T65" fmla="*/ 395 h 720"/>
                <a:gd name="T66" fmla="*/ 22 w 23"/>
                <a:gd name="T67" fmla="*/ 409 h 720"/>
                <a:gd name="T68" fmla="*/ 22 w 23"/>
                <a:gd name="T69" fmla="*/ 417 h 720"/>
                <a:gd name="T70" fmla="*/ 22 w 23"/>
                <a:gd name="T71" fmla="*/ 430 h 720"/>
                <a:gd name="T72" fmla="*/ 22 w 23"/>
                <a:gd name="T73" fmla="*/ 443 h 720"/>
                <a:gd name="T74" fmla="*/ 22 w 23"/>
                <a:gd name="T75" fmla="*/ 459 h 720"/>
                <a:gd name="T76" fmla="*/ 22 w 23"/>
                <a:gd name="T77" fmla="*/ 468 h 720"/>
                <a:gd name="T78" fmla="*/ 22 w 23"/>
                <a:gd name="T79" fmla="*/ 481 h 720"/>
                <a:gd name="T80" fmla="*/ 22 w 23"/>
                <a:gd name="T81" fmla="*/ 493 h 720"/>
                <a:gd name="T82" fmla="*/ 22 w 23"/>
                <a:gd name="T83" fmla="*/ 507 h 720"/>
                <a:gd name="T84" fmla="*/ 22 w 23"/>
                <a:gd name="T85" fmla="*/ 515 h 720"/>
                <a:gd name="T86" fmla="*/ 22 w 23"/>
                <a:gd name="T87" fmla="*/ 527 h 720"/>
                <a:gd name="T88" fmla="*/ 18 w 23"/>
                <a:gd name="T89" fmla="*/ 541 h 720"/>
                <a:gd name="T90" fmla="*/ 13 w 23"/>
                <a:gd name="T91" fmla="*/ 553 h 720"/>
                <a:gd name="T92" fmla="*/ 11 w 23"/>
                <a:gd name="T93" fmla="*/ 562 h 720"/>
                <a:gd name="T94" fmla="*/ 8 w 23"/>
                <a:gd name="T95" fmla="*/ 574 h 720"/>
                <a:gd name="T96" fmla="*/ 6 w 23"/>
                <a:gd name="T97" fmla="*/ 588 h 720"/>
                <a:gd name="T98" fmla="*/ 3 w 23"/>
                <a:gd name="T99" fmla="*/ 600 h 720"/>
                <a:gd name="T100" fmla="*/ 3 w 23"/>
                <a:gd name="T101" fmla="*/ 608 h 720"/>
                <a:gd name="T102" fmla="*/ 1 w 23"/>
                <a:gd name="T103" fmla="*/ 622 h 720"/>
                <a:gd name="T104" fmla="*/ 1 w 23"/>
                <a:gd name="T105" fmla="*/ 634 h 720"/>
                <a:gd name="T106" fmla="*/ 1 w 23"/>
                <a:gd name="T107" fmla="*/ 647 h 720"/>
                <a:gd name="T108" fmla="*/ 1 w 23"/>
                <a:gd name="T109" fmla="*/ 656 h 720"/>
                <a:gd name="T110" fmla="*/ 1 w 23"/>
                <a:gd name="T111" fmla="*/ 669 h 720"/>
                <a:gd name="T112" fmla="*/ 1 w 23"/>
                <a:gd name="T113" fmla="*/ 681 h 720"/>
                <a:gd name="T114" fmla="*/ 1 w 23"/>
                <a:gd name="T115" fmla="*/ 693 h 720"/>
                <a:gd name="T116" fmla="*/ 1 w 23"/>
                <a:gd name="T117" fmla="*/ 706 h 720"/>
                <a:gd name="T118" fmla="*/ 0 w 23"/>
                <a:gd name="T119" fmla="*/ 719 h 720"/>
                <a:gd name="T120" fmla="*/ 1 w 23"/>
                <a:gd name="T121" fmla="*/ 706 h 720"/>
                <a:gd name="T122" fmla="*/ 0 w 23"/>
                <a:gd name="T123" fmla="*/ 696 h 7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
                <a:gd name="T187" fmla="*/ 0 h 720"/>
                <a:gd name="T188" fmla="*/ 23 w 23"/>
                <a:gd name="T189" fmla="*/ 720 h 72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 h="720">
                  <a:moveTo>
                    <a:pt x="12" y="0"/>
                  </a:moveTo>
                  <a:lnTo>
                    <a:pt x="11" y="18"/>
                  </a:lnTo>
                  <a:lnTo>
                    <a:pt x="11" y="30"/>
                  </a:lnTo>
                  <a:lnTo>
                    <a:pt x="11" y="43"/>
                  </a:lnTo>
                  <a:lnTo>
                    <a:pt x="11" y="55"/>
                  </a:lnTo>
                  <a:lnTo>
                    <a:pt x="11" y="68"/>
                  </a:lnTo>
                  <a:lnTo>
                    <a:pt x="11" y="82"/>
                  </a:lnTo>
                  <a:lnTo>
                    <a:pt x="11" y="94"/>
                  </a:lnTo>
                  <a:lnTo>
                    <a:pt x="8" y="106"/>
                  </a:lnTo>
                  <a:lnTo>
                    <a:pt x="8" y="119"/>
                  </a:lnTo>
                  <a:lnTo>
                    <a:pt x="6" y="128"/>
                  </a:lnTo>
                  <a:lnTo>
                    <a:pt x="6" y="141"/>
                  </a:lnTo>
                  <a:lnTo>
                    <a:pt x="3" y="153"/>
                  </a:lnTo>
                  <a:lnTo>
                    <a:pt x="3" y="167"/>
                  </a:lnTo>
                  <a:lnTo>
                    <a:pt x="3" y="175"/>
                  </a:lnTo>
                  <a:lnTo>
                    <a:pt x="1" y="187"/>
                  </a:lnTo>
                  <a:lnTo>
                    <a:pt x="1" y="200"/>
                  </a:lnTo>
                  <a:lnTo>
                    <a:pt x="1" y="213"/>
                  </a:lnTo>
                  <a:lnTo>
                    <a:pt x="1" y="226"/>
                  </a:lnTo>
                  <a:lnTo>
                    <a:pt x="1" y="239"/>
                  </a:lnTo>
                  <a:lnTo>
                    <a:pt x="1" y="251"/>
                  </a:lnTo>
                  <a:lnTo>
                    <a:pt x="1" y="263"/>
                  </a:lnTo>
                  <a:lnTo>
                    <a:pt x="1" y="273"/>
                  </a:lnTo>
                  <a:lnTo>
                    <a:pt x="1" y="285"/>
                  </a:lnTo>
                  <a:lnTo>
                    <a:pt x="3" y="298"/>
                  </a:lnTo>
                  <a:lnTo>
                    <a:pt x="6" y="311"/>
                  </a:lnTo>
                  <a:lnTo>
                    <a:pt x="8" y="319"/>
                  </a:lnTo>
                  <a:lnTo>
                    <a:pt x="11" y="332"/>
                  </a:lnTo>
                  <a:lnTo>
                    <a:pt x="13" y="344"/>
                  </a:lnTo>
                  <a:lnTo>
                    <a:pt x="18" y="358"/>
                  </a:lnTo>
                  <a:lnTo>
                    <a:pt x="22" y="371"/>
                  </a:lnTo>
                  <a:lnTo>
                    <a:pt x="22" y="383"/>
                  </a:lnTo>
                  <a:lnTo>
                    <a:pt x="22" y="395"/>
                  </a:lnTo>
                  <a:lnTo>
                    <a:pt x="22" y="409"/>
                  </a:lnTo>
                  <a:lnTo>
                    <a:pt x="22" y="417"/>
                  </a:lnTo>
                  <a:lnTo>
                    <a:pt x="22" y="430"/>
                  </a:lnTo>
                  <a:lnTo>
                    <a:pt x="22" y="443"/>
                  </a:lnTo>
                  <a:lnTo>
                    <a:pt x="22" y="459"/>
                  </a:lnTo>
                  <a:lnTo>
                    <a:pt x="22" y="468"/>
                  </a:lnTo>
                  <a:lnTo>
                    <a:pt x="22" y="481"/>
                  </a:lnTo>
                  <a:lnTo>
                    <a:pt x="22" y="493"/>
                  </a:lnTo>
                  <a:lnTo>
                    <a:pt x="22" y="507"/>
                  </a:lnTo>
                  <a:lnTo>
                    <a:pt x="22" y="515"/>
                  </a:lnTo>
                  <a:lnTo>
                    <a:pt x="22" y="527"/>
                  </a:lnTo>
                  <a:lnTo>
                    <a:pt x="18" y="541"/>
                  </a:lnTo>
                  <a:lnTo>
                    <a:pt x="13" y="553"/>
                  </a:lnTo>
                  <a:lnTo>
                    <a:pt x="11" y="562"/>
                  </a:lnTo>
                  <a:lnTo>
                    <a:pt x="8" y="574"/>
                  </a:lnTo>
                  <a:lnTo>
                    <a:pt x="6" y="588"/>
                  </a:lnTo>
                  <a:lnTo>
                    <a:pt x="3" y="600"/>
                  </a:lnTo>
                  <a:lnTo>
                    <a:pt x="3" y="608"/>
                  </a:lnTo>
                  <a:lnTo>
                    <a:pt x="1" y="622"/>
                  </a:lnTo>
                  <a:lnTo>
                    <a:pt x="1" y="634"/>
                  </a:lnTo>
                  <a:lnTo>
                    <a:pt x="1" y="647"/>
                  </a:lnTo>
                  <a:lnTo>
                    <a:pt x="1" y="656"/>
                  </a:lnTo>
                  <a:lnTo>
                    <a:pt x="1" y="669"/>
                  </a:lnTo>
                  <a:lnTo>
                    <a:pt x="1" y="681"/>
                  </a:lnTo>
                  <a:lnTo>
                    <a:pt x="1" y="693"/>
                  </a:lnTo>
                  <a:lnTo>
                    <a:pt x="1" y="706"/>
                  </a:lnTo>
                  <a:lnTo>
                    <a:pt x="0" y="719"/>
                  </a:lnTo>
                  <a:lnTo>
                    <a:pt x="1" y="706"/>
                  </a:lnTo>
                  <a:lnTo>
                    <a:pt x="0" y="696"/>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09" name="Freeform 39"/>
            <p:cNvSpPr>
              <a:spLocks/>
            </p:cNvSpPr>
            <p:nvPr/>
          </p:nvSpPr>
          <p:spPr bwMode="auto">
            <a:xfrm>
              <a:off x="835" y="2350"/>
              <a:ext cx="31" cy="720"/>
            </a:xfrm>
            <a:custGeom>
              <a:avLst/>
              <a:gdLst>
                <a:gd name="T0" fmla="*/ 6 w 31"/>
                <a:gd name="T1" fmla="*/ 0 h 720"/>
                <a:gd name="T2" fmla="*/ 11 w 31"/>
                <a:gd name="T3" fmla="*/ 18 h 720"/>
                <a:gd name="T4" fmla="*/ 11 w 31"/>
                <a:gd name="T5" fmla="*/ 30 h 720"/>
                <a:gd name="T6" fmla="*/ 11 w 31"/>
                <a:gd name="T7" fmla="*/ 43 h 720"/>
                <a:gd name="T8" fmla="*/ 11 w 31"/>
                <a:gd name="T9" fmla="*/ 55 h 720"/>
                <a:gd name="T10" fmla="*/ 11 w 31"/>
                <a:gd name="T11" fmla="*/ 68 h 720"/>
                <a:gd name="T12" fmla="*/ 11 w 31"/>
                <a:gd name="T13" fmla="*/ 82 h 720"/>
                <a:gd name="T14" fmla="*/ 11 w 31"/>
                <a:gd name="T15" fmla="*/ 98 h 720"/>
                <a:gd name="T16" fmla="*/ 11 w 31"/>
                <a:gd name="T17" fmla="*/ 111 h 720"/>
                <a:gd name="T18" fmla="*/ 11 w 31"/>
                <a:gd name="T19" fmla="*/ 123 h 720"/>
                <a:gd name="T20" fmla="*/ 11 w 31"/>
                <a:gd name="T21" fmla="*/ 133 h 720"/>
                <a:gd name="T22" fmla="*/ 11 w 31"/>
                <a:gd name="T23" fmla="*/ 145 h 720"/>
                <a:gd name="T24" fmla="*/ 9 w 31"/>
                <a:gd name="T25" fmla="*/ 162 h 720"/>
                <a:gd name="T26" fmla="*/ 6 w 31"/>
                <a:gd name="T27" fmla="*/ 175 h 720"/>
                <a:gd name="T28" fmla="*/ 6 w 31"/>
                <a:gd name="T29" fmla="*/ 187 h 720"/>
                <a:gd name="T30" fmla="*/ 4 w 31"/>
                <a:gd name="T31" fmla="*/ 200 h 720"/>
                <a:gd name="T32" fmla="*/ 4 w 31"/>
                <a:gd name="T33" fmla="*/ 213 h 720"/>
                <a:gd name="T34" fmla="*/ 4 w 31"/>
                <a:gd name="T35" fmla="*/ 231 h 720"/>
                <a:gd name="T36" fmla="*/ 4 w 31"/>
                <a:gd name="T37" fmla="*/ 246 h 720"/>
                <a:gd name="T38" fmla="*/ 9 w 31"/>
                <a:gd name="T39" fmla="*/ 260 h 720"/>
                <a:gd name="T40" fmla="*/ 15 w 31"/>
                <a:gd name="T41" fmla="*/ 273 h 720"/>
                <a:gd name="T42" fmla="*/ 24 w 31"/>
                <a:gd name="T43" fmla="*/ 285 h 720"/>
                <a:gd name="T44" fmla="*/ 27 w 31"/>
                <a:gd name="T45" fmla="*/ 298 h 720"/>
                <a:gd name="T46" fmla="*/ 30 w 31"/>
                <a:gd name="T47" fmla="*/ 311 h 720"/>
                <a:gd name="T48" fmla="*/ 30 w 31"/>
                <a:gd name="T49" fmla="*/ 324 h 720"/>
                <a:gd name="T50" fmla="*/ 30 w 31"/>
                <a:gd name="T51" fmla="*/ 336 h 720"/>
                <a:gd name="T52" fmla="*/ 30 w 31"/>
                <a:gd name="T53" fmla="*/ 349 h 720"/>
                <a:gd name="T54" fmla="*/ 30 w 31"/>
                <a:gd name="T55" fmla="*/ 361 h 720"/>
                <a:gd name="T56" fmla="*/ 30 w 31"/>
                <a:gd name="T57" fmla="*/ 371 h 720"/>
                <a:gd name="T58" fmla="*/ 30 w 31"/>
                <a:gd name="T59" fmla="*/ 383 h 720"/>
                <a:gd name="T60" fmla="*/ 30 w 31"/>
                <a:gd name="T61" fmla="*/ 400 h 720"/>
                <a:gd name="T62" fmla="*/ 24 w 31"/>
                <a:gd name="T63" fmla="*/ 409 h 720"/>
                <a:gd name="T64" fmla="*/ 21 w 31"/>
                <a:gd name="T65" fmla="*/ 417 h 720"/>
                <a:gd name="T66" fmla="*/ 13 w 31"/>
                <a:gd name="T67" fmla="*/ 434 h 720"/>
                <a:gd name="T68" fmla="*/ 6 w 31"/>
                <a:gd name="T69" fmla="*/ 451 h 720"/>
                <a:gd name="T70" fmla="*/ 2 w 31"/>
                <a:gd name="T71" fmla="*/ 468 h 720"/>
                <a:gd name="T72" fmla="*/ 0 w 31"/>
                <a:gd name="T73" fmla="*/ 481 h 720"/>
                <a:gd name="T74" fmla="*/ 0 w 31"/>
                <a:gd name="T75" fmla="*/ 493 h 720"/>
                <a:gd name="T76" fmla="*/ 0 w 31"/>
                <a:gd name="T77" fmla="*/ 510 h 720"/>
                <a:gd name="T78" fmla="*/ 0 w 31"/>
                <a:gd name="T79" fmla="*/ 536 h 720"/>
                <a:gd name="T80" fmla="*/ 0 w 31"/>
                <a:gd name="T81" fmla="*/ 562 h 720"/>
                <a:gd name="T82" fmla="*/ 0 w 31"/>
                <a:gd name="T83" fmla="*/ 574 h 720"/>
                <a:gd name="T84" fmla="*/ 0 w 31"/>
                <a:gd name="T85" fmla="*/ 588 h 720"/>
                <a:gd name="T86" fmla="*/ 0 w 31"/>
                <a:gd name="T87" fmla="*/ 600 h 720"/>
                <a:gd name="T88" fmla="*/ 0 w 31"/>
                <a:gd name="T89" fmla="*/ 613 h 720"/>
                <a:gd name="T90" fmla="*/ 2 w 31"/>
                <a:gd name="T91" fmla="*/ 625 h 720"/>
                <a:gd name="T92" fmla="*/ 4 w 31"/>
                <a:gd name="T93" fmla="*/ 642 h 720"/>
                <a:gd name="T94" fmla="*/ 4 w 31"/>
                <a:gd name="T95" fmla="*/ 656 h 720"/>
                <a:gd name="T96" fmla="*/ 4 w 31"/>
                <a:gd name="T97" fmla="*/ 673 h 720"/>
                <a:gd name="T98" fmla="*/ 4 w 31"/>
                <a:gd name="T99" fmla="*/ 689 h 720"/>
                <a:gd name="T100" fmla="*/ 4 w 31"/>
                <a:gd name="T101" fmla="*/ 702 h 720"/>
                <a:gd name="T102" fmla="*/ 6 w 31"/>
                <a:gd name="T103" fmla="*/ 719 h 7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1"/>
                <a:gd name="T157" fmla="*/ 0 h 720"/>
                <a:gd name="T158" fmla="*/ 31 w 31"/>
                <a:gd name="T159" fmla="*/ 720 h 7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1" h="720">
                  <a:moveTo>
                    <a:pt x="6" y="0"/>
                  </a:moveTo>
                  <a:lnTo>
                    <a:pt x="11" y="18"/>
                  </a:lnTo>
                  <a:lnTo>
                    <a:pt x="11" y="30"/>
                  </a:lnTo>
                  <a:lnTo>
                    <a:pt x="11" y="43"/>
                  </a:lnTo>
                  <a:lnTo>
                    <a:pt x="11" y="55"/>
                  </a:lnTo>
                  <a:lnTo>
                    <a:pt x="11" y="68"/>
                  </a:lnTo>
                  <a:lnTo>
                    <a:pt x="11" y="82"/>
                  </a:lnTo>
                  <a:lnTo>
                    <a:pt x="11" y="98"/>
                  </a:lnTo>
                  <a:lnTo>
                    <a:pt x="11" y="111"/>
                  </a:lnTo>
                  <a:lnTo>
                    <a:pt x="11" y="123"/>
                  </a:lnTo>
                  <a:lnTo>
                    <a:pt x="11" y="133"/>
                  </a:lnTo>
                  <a:lnTo>
                    <a:pt x="11" y="145"/>
                  </a:lnTo>
                  <a:lnTo>
                    <a:pt x="9" y="162"/>
                  </a:lnTo>
                  <a:lnTo>
                    <a:pt x="6" y="175"/>
                  </a:lnTo>
                  <a:lnTo>
                    <a:pt x="6" y="187"/>
                  </a:lnTo>
                  <a:lnTo>
                    <a:pt x="4" y="200"/>
                  </a:lnTo>
                  <a:lnTo>
                    <a:pt x="4" y="213"/>
                  </a:lnTo>
                  <a:lnTo>
                    <a:pt x="4" y="231"/>
                  </a:lnTo>
                  <a:lnTo>
                    <a:pt x="4" y="246"/>
                  </a:lnTo>
                  <a:lnTo>
                    <a:pt x="9" y="260"/>
                  </a:lnTo>
                  <a:lnTo>
                    <a:pt x="15" y="273"/>
                  </a:lnTo>
                  <a:lnTo>
                    <a:pt x="24" y="285"/>
                  </a:lnTo>
                  <a:lnTo>
                    <a:pt x="27" y="298"/>
                  </a:lnTo>
                  <a:lnTo>
                    <a:pt x="30" y="311"/>
                  </a:lnTo>
                  <a:lnTo>
                    <a:pt x="30" y="324"/>
                  </a:lnTo>
                  <a:lnTo>
                    <a:pt x="30" y="336"/>
                  </a:lnTo>
                  <a:lnTo>
                    <a:pt x="30" y="349"/>
                  </a:lnTo>
                  <a:lnTo>
                    <a:pt x="30" y="361"/>
                  </a:lnTo>
                  <a:lnTo>
                    <a:pt x="30" y="371"/>
                  </a:lnTo>
                  <a:lnTo>
                    <a:pt x="30" y="383"/>
                  </a:lnTo>
                  <a:lnTo>
                    <a:pt x="30" y="400"/>
                  </a:lnTo>
                  <a:lnTo>
                    <a:pt x="24" y="409"/>
                  </a:lnTo>
                  <a:lnTo>
                    <a:pt x="21" y="417"/>
                  </a:lnTo>
                  <a:lnTo>
                    <a:pt x="13" y="434"/>
                  </a:lnTo>
                  <a:lnTo>
                    <a:pt x="6" y="451"/>
                  </a:lnTo>
                  <a:lnTo>
                    <a:pt x="2" y="468"/>
                  </a:lnTo>
                  <a:lnTo>
                    <a:pt x="0" y="481"/>
                  </a:lnTo>
                  <a:lnTo>
                    <a:pt x="0" y="493"/>
                  </a:lnTo>
                  <a:lnTo>
                    <a:pt x="0" y="510"/>
                  </a:lnTo>
                  <a:lnTo>
                    <a:pt x="0" y="536"/>
                  </a:lnTo>
                  <a:lnTo>
                    <a:pt x="0" y="562"/>
                  </a:lnTo>
                  <a:lnTo>
                    <a:pt x="0" y="574"/>
                  </a:lnTo>
                  <a:lnTo>
                    <a:pt x="0" y="588"/>
                  </a:lnTo>
                  <a:lnTo>
                    <a:pt x="0" y="600"/>
                  </a:lnTo>
                  <a:lnTo>
                    <a:pt x="0" y="613"/>
                  </a:lnTo>
                  <a:lnTo>
                    <a:pt x="2" y="625"/>
                  </a:lnTo>
                  <a:lnTo>
                    <a:pt x="4" y="642"/>
                  </a:lnTo>
                  <a:lnTo>
                    <a:pt x="4" y="656"/>
                  </a:lnTo>
                  <a:lnTo>
                    <a:pt x="4" y="673"/>
                  </a:lnTo>
                  <a:lnTo>
                    <a:pt x="4" y="689"/>
                  </a:lnTo>
                  <a:lnTo>
                    <a:pt x="4" y="702"/>
                  </a:lnTo>
                  <a:lnTo>
                    <a:pt x="6" y="719"/>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10" name="Freeform 40"/>
            <p:cNvSpPr>
              <a:spLocks/>
            </p:cNvSpPr>
            <p:nvPr/>
          </p:nvSpPr>
          <p:spPr bwMode="auto">
            <a:xfrm>
              <a:off x="748" y="2421"/>
              <a:ext cx="25" cy="511"/>
            </a:xfrm>
            <a:custGeom>
              <a:avLst/>
              <a:gdLst>
                <a:gd name="T0" fmla="*/ 19 w 25"/>
                <a:gd name="T1" fmla="*/ 0 h 511"/>
                <a:gd name="T2" fmla="*/ 14 w 25"/>
                <a:gd name="T3" fmla="*/ 18 h 511"/>
                <a:gd name="T4" fmla="*/ 7 w 25"/>
                <a:gd name="T5" fmla="*/ 26 h 511"/>
                <a:gd name="T6" fmla="*/ 2 w 25"/>
                <a:gd name="T7" fmla="*/ 38 h 511"/>
                <a:gd name="T8" fmla="*/ 2 w 25"/>
                <a:gd name="T9" fmla="*/ 52 h 511"/>
                <a:gd name="T10" fmla="*/ 0 w 25"/>
                <a:gd name="T11" fmla="*/ 64 h 511"/>
                <a:gd name="T12" fmla="*/ 0 w 25"/>
                <a:gd name="T13" fmla="*/ 72 h 511"/>
                <a:gd name="T14" fmla="*/ 0 w 25"/>
                <a:gd name="T15" fmla="*/ 86 h 511"/>
                <a:gd name="T16" fmla="*/ 0 w 25"/>
                <a:gd name="T17" fmla="*/ 98 h 511"/>
                <a:gd name="T18" fmla="*/ 0 w 25"/>
                <a:gd name="T19" fmla="*/ 110 h 511"/>
                <a:gd name="T20" fmla="*/ 0 w 25"/>
                <a:gd name="T21" fmla="*/ 119 h 511"/>
                <a:gd name="T22" fmla="*/ 0 w 25"/>
                <a:gd name="T23" fmla="*/ 132 h 511"/>
                <a:gd name="T24" fmla="*/ 0 w 25"/>
                <a:gd name="T25" fmla="*/ 145 h 511"/>
                <a:gd name="T26" fmla="*/ 0 w 25"/>
                <a:gd name="T27" fmla="*/ 157 h 511"/>
                <a:gd name="T28" fmla="*/ 0 w 25"/>
                <a:gd name="T29" fmla="*/ 165 h 511"/>
                <a:gd name="T30" fmla="*/ 2 w 25"/>
                <a:gd name="T31" fmla="*/ 179 h 511"/>
                <a:gd name="T32" fmla="*/ 4 w 25"/>
                <a:gd name="T33" fmla="*/ 191 h 511"/>
                <a:gd name="T34" fmla="*/ 9 w 25"/>
                <a:gd name="T35" fmla="*/ 203 h 511"/>
                <a:gd name="T36" fmla="*/ 12 w 25"/>
                <a:gd name="T37" fmla="*/ 213 h 511"/>
                <a:gd name="T38" fmla="*/ 14 w 25"/>
                <a:gd name="T39" fmla="*/ 225 h 511"/>
                <a:gd name="T40" fmla="*/ 19 w 25"/>
                <a:gd name="T41" fmla="*/ 238 h 511"/>
                <a:gd name="T42" fmla="*/ 19 w 25"/>
                <a:gd name="T43" fmla="*/ 250 h 511"/>
                <a:gd name="T44" fmla="*/ 21 w 25"/>
                <a:gd name="T45" fmla="*/ 259 h 511"/>
                <a:gd name="T46" fmla="*/ 24 w 25"/>
                <a:gd name="T47" fmla="*/ 272 h 511"/>
                <a:gd name="T48" fmla="*/ 24 w 25"/>
                <a:gd name="T49" fmla="*/ 284 h 511"/>
                <a:gd name="T50" fmla="*/ 24 w 25"/>
                <a:gd name="T51" fmla="*/ 296 h 511"/>
                <a:gd name="T52" fmla="*/ 24 w 25"/>
                <a:gd name="T53" fmla="*/ 306 h 511"/>
                <a:gd name="T54" fmla="*/ 24 w 25"/>
                <a:gd name="T55" fmla="*/ 318 h 511"/>
                <a:gd name="T56" fmla="*/ 24 w 25"/>
                <a:gd name="T57" fmla="*/ 330 h 511"/>
                <a:gd name="T58" fmla="*/ 24 w 25"/>
                <a:gd name="T59" fmla="*/ 344 h 511"/>
                <a:gd name="T60" fmla="*/ 24 w 25"/>
                <a:gd name="T61" fmla="*/ 357 h 511"/>
                <a:gd name="T62" fmla="*/ 24 w 25"/>
                <a:gd name="T63" fmla="*/ 369 h 511"/>
                <a:gd name="T64" fmla="*/ 24 w 25"/>
                <a:gd name="T65" fmla="*/ 381 h 511"/>
                <a:gd name="T66" fmla="*/ 24 w 25"/>
                <a:gd name="T67" fmla="*/ 394 h 511"/>
                <a:gd name="T68" fmla="*/ 21 w 25"/>
                <a:gd name="T69" fmla="*/ 403 h 511"/>
                <a:gd name="T70" fmla="*/ 21 w 25"/>
                <a:gd name="T71" fmla="*/ 416 h 511"/>
                <a:gd name="T72" fmla="*/ 19 w 25"/>
                <a:gd name="T73" fmla="*/ 428 h 511"/>
                <a:gd name="T74" fmla="*/ 19 w 25"/>
                <a:gd name="T75" fmla="*/ 440 h 511"/>
                <a:gd name="T76" fmla="*/ 19 w 25"/>
                <a:gd name="T77" fmla="*/ 450 h 511"/>
                <a:gd name="T78" fmla="*/ 16 w 25"/>
                <a:gd name="T79" fmla="*/ 462 h 511"/>
                <a:gd name="T80" fmla="*/ 12 w 25"/>
                <a:gd name="T81" fmla="*/ 474 h 511"/>
                <a:gd name="T82" fmla="*/ 9 w 25"/>
                <a:gd name="T83" fmla="*/ 488 h 511"/>
                <a:gd name="T84" fmla="*/ 9 w 25"/>
                <a:gd name="T85" fmla="*/ 496 h 511"/>
                <a:gd name="T86" fmla="*/ 7 w 25"/>
                <a:gd name="T87" fmla="*/ 510 h 511"/>
                <a:gd name="T88" fmla="*/ 6 w 25"/>
                <a:gd name="T89" fmla="*/ 491 h 51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
                <a:gd name="T136" fmla="*/ 0 h 511"/>
                <a:gd name="T137" fmla="*/ 25 w 25"/>
                <a:gd name="T138" fmla="*/ 511 h 51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 h="511">
                  <a:moveTo>
                    <a:pt x="19" y="0"/>
                  </a:moveTo>
                  <a:lnTo>
                    <a:pt x="14" y="18"/>
                  </a:lnTo>
                  <a:lnTo>
                    <a:pt x="7" y="26"/>
                  </a:lnTo>
                  <a:lnTo>
                    <a:pt x="2" y="38"/>
                  </a:lnTo>
                  <a:lnTo>
                    <a:pt x="2" y="52"/>
                  </a:lnTo>
                  <a:lnTo>
                    <a:pt x="0" y="64"/>
                  </a:lnTo>
                  <a:lnTo>
                    <a:pt x="0" y="72"/>
                  </a:lnTo>
                  <a:lnTo>
                    <a:pt x="0" y="86"/>
                  </a:lnTo>
                  <a:lnTo>
                    <a:pt x="0" y="98"/>
                  </a:lnTo>
                  <a:lnTo>
                    <a:pt x="0" y="110"/>
                  </a:lnTo>
                  <a:lnTo>
                    <a:pt x="0" y="119"/>
                  </a:lnTo>
                  <a:lnTo>
                    <a:pt x="0" y="132"/>
                  </a:lnTo>
                  <a:lnTo>
                    <a:pt x="0" y="145"/>
                  </a:lnTo>
                  <a:lnTo>
                    <a:pt x="0" y="157"/>
                  </a:lnTo>
                  <a:lnTo>
                    <a:pt x="0" y="165"/>
                  </a:lnTo>
                  <a:lnTo>
                    <a:pt x="2" y="179"/>
                  </a:lnTo>
                  <a:lnTo>
                    <a:pt x="4" y="191"/>
                  </a:lnTo>
                  <a:lnTo>
                    <a:pt x="9" y="203"/>
                  </a:lnTo>
                  <a:lnTo>
                    <a:pt x="12" y="213"/>
                  </a:lnTo>
                  <a:lnTo>
                    <a:pt x="14" y="225"/>
                  </a:lnTo>
                  <a:lnTo>
                    <a:pt x="19" y="238"/>
                  </a:lnTo>
                  <a:lnTo>
                    <a:pt x="19" y="250"/>
                  </a:lnTo>
                  <a:lnTo>
                    <a:pt x="21" y="259"/>
                  </a:lnTo>
                  <a:lnTo>
                    <a:pt x="24" y="272"/>
                  </a:lnTo>
                  <a:lnTo>
                    <a:pt x="24" y="284"/>
                  </a:lnTo>
                  <a:lnTo>
                    <a:pt x="24" y="296"/>
                  </a:lnTo>
                  <a:lnTo>
                    <a:pt x="24" y="306"/>
                  </a:lnTo>
                  <a:lnTo>
                    <a:pt x="24" y="318"/>
                  </a:lnTo>
                  <a:lnTo>
                    <a:pt x="24" y="330"/>
                  </a:lnTo>
                  <a:lnTo>
                    <a:pt x="24" y="344"/>
                  </a:lnTo>
                  <a:lnTo>
                    <a:pt x="24" y="357"/>
                  </a:lnTo>
                  <a:lnTo>
                    <a:pt x="24" y="369"/>
                  </a:lnTo>
                  <a:lnTo>
                    <a:pt x="24" y="381"/>
                  </a:lnTo>
                  <a:lnTo>
                    <a:pt x="24" y="394"/>
                  </a:lnTo>
                  <a:lnTo>
                    <a:pt x="21" y="403"/>
                  </a:lnTo>
                  <a:lnTo>
                    <a:pt x="21" y="416"/>
                  </a:lnTo>
                  <a:lnTo>
                    <a:pt x="19" y="428"/>
                  </a:lnTo>
                  <a:lnTo>
                    <a:pt x="19" y="440"/>
                  </a:lnTo>
                  <a:lnTo>
                    <a:pt x="19" y="450"/>
                  </a:lnTo>
                  <a:lnTo>
                    <a:pt x="16" y="462"/>
                  </a:lnTo>
                  <a:lnTo>
                    <a:pt x="12" y="474"/>
                  </a:lnTo>
                  <a:lnTo>
                    <a:pt x="9" y="488"/>
                  </a:lnTo>
                  <a:lnTo>
                    <a:pt x="9" y="496"/>
                  </a:lnTo>
                  <a:lnTo>
                    <a:pt x="7" y="510"/>
                  </a:lnTo>
                  <a:lnTo>
                    <a:pt x="6" y="491"/>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sp>
          <p:nvSpPr>
            <p:cNvPr id="50211" name="Freeform 41"/>
            <p:cNvSpPr>
              <a:spLocks/>
            </p:cNvSpPr>
            <p:nvPr/>
          </p:nvSpPr>
          <p:spPr bwMode="auto">
            <a:xfrm>
              <a:off x="925" y="2662"/>
              <a:ext cx="22" cy="340"/>
            </a:xfrm>
            <a:custGeom>
              <a:avLst/>
              <a:gdLst>
                <a:gd name="T0" fmla="*/ 0 w 22"/>
                <a:gd name="T1" fmla="*/ 0 h 340"/>
                <a:gd name="T2" fmla="*/ 9 w 22"/>
                <a:gd name="T3" fmla="*/ 48 h 340"/>
                <a:gd name="T4" fmla="*/ 13 w 22"/>
                <a:gd name="T5" fmla="*/ 64 h 340"/>
                <a:gd name="T6" fmla="*/ 13 w 22"/>
                <a:gd name="T7" fmla="*/ 79 h 340"/>
                <a:gd name="T8" fmla="*/ 13 w 22"/>
                <a:gd name="T9" fmla="*/ 96 h 340"/>
                <a:gd name="T10" fmla="*/ 7 w 22"/>
                <a:gd name="T11" fmla="*/ 112 h 340"/>
                <a:gd name="T12" fmla="*/ 3 w 22"/>
                <a:gd name="T13" fmla="*/ 128 h 340"/>
                <a:gd name="T14" fmla="*/ 3 w 22"/>
                <a:gd name="T15" fmla="*/ 144 h 340"/>
                <a:gd name="T16" fmla="*/ 3 w 22"/>
                <a:gd name="T17" fmla="*/ 159 h 340"/>
                <a:gd name="T18" fmla="*/ 3 w 22"/>
                <a:gd name="T19" fmla="*/ 175 h 340"/>
                <a:gd name="T20" fmla="*/ 3 w 22"/>
                <a:gd name="T21" fmla="*/ 192 h 340"/>
                <a:gd name="T22" fmla="*/ 3 w 22"/>
                <a:gd name="T23" fmla="*/ 208 h 340"/>
                <a:gd name="T24" fmla="*/ 9 w 22"/>
                <a:gd name="T25" fmla="*/ 223 h 340"/>
                <a:gd name="T26" fmla="*/ 17 w 22"/>
                <a:gd name="T27" fmla="*/ 239 h 340"/>
                <a:gd name="T28" fmla="*/ 21 w 22"/>
                <a:gd name="T29" fmla="*/ 255 h 340"/>
                <a:gd name="T30" fmla="*/ 21 w 22"/>
                <a:gd name="T31" fmla="*/ 272 h 340"/>
                <a:gd name="T32" fmla="*/ 21 w 22"/>
                <a:gd name="T33" fmla="*/ 288 h 340"/>
                <a:gd name="T34" fmla="*/ 21 w 22"/>
                <a:gd name="T35" fmla="*/ 303 h 340"/>
                <a:gd name="T36" fmla="*/ 13 w 22"/>
                <a:gd name="T37" fmla="*/ 339 h 3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340"/>
                <a:gd name="T59" fmla="*/ 22 w 22"/>
                <a:gd name="T60" fmla="*/ 340 h 3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340">
                  <a:moveTo>
                    <a:pt x="0" y="0"/>
                  </a:moveTo>
                  <a:lnTo>
                    <a:pt x="9" y="48"/>
                  </a:lnTo>
                  <a:lnTo>
                    <a:pt x="13" y="64"/>
                  </a:lnTo>
                  <a:lnTo>
                    <a:pt x="13" y="79"/>
                  </a:lnTo>
                  <a:lnTo>
                    <a:pt x="13" y="96"/>
                  </a:lnTo>
                  <a:lnTo>
                    <a:pt x="7" y="112"/>
                  </a:lnTo>
                  <a:lnTo>
                    <a:pt x="3" y="128"/>
                  </a:lnTo>
                  <a:lnTo>
                    <a:pt x="3" y="144"/>
                  </a:lnTo>
                  <a:lnTo>
                    <a:pt x="3" y="159"/>
                  </a:lnTo>
                  <a:lnTo>
                    <a:pt x="3" y="175"/>
                  </a:lnTo>
                  <a:lnTo>
                    <a:pt x="3" y="192"/>
                  </a:lnTo>
                  <a:lnTo>
                    <a:pt x="3" y="208"/>
                  </a:lnTo>
                  <a:lnTo>
                    <a:pt x="9" y="223"/>
                  </a:lnTo>
                  <a:lnTo>
                    <a:pt x="17" y="239"/>
                  </a:lnTo>
                  <a:lnTo>
                    <a:pt x="21" y="255"/>
                  </a:lnTo>
                  <a:lnTo>
                    <a:pt x="21" y="272"/>
                  </a:lnTo>
                  <a:lnTo>
                    <a:pt x="21" y="288"/>
                  </a:lnTo>
                  <a:lnTo>
                    <a:pt x="21" y="303"/>
                  </a:lnTo>
                  <a:lnTo>
                    <a:pt x="13" y="339"/>
                  </a:lnTo>
                </a:path>
              </a:pathLst>
            </a:custGeom>
            <a:noFill/>
            <a:ln w="12700" cap="rnd" cmpd="sng">
              <a:solidFill>
                <a:srgbClr val="FF0033"/>
              </a:solidFill>
              <a:prstDash val="solid"/>
              <a:round/>
              <a:headEnd type="none" w="med" len="med"/>
              <a:tailEnd type="none" w="med" len="med"/>
            </a:ln>
          </p:spPr>
          <p:txBody>
            <a:bodyPr/>
            <a:lstStyle/>
            <a:p>
              <a:endParaRPr lang="zh-CN" altLang="en-US">
                <a:solidFill>
                  <a:srgbClr val="000000"/>
                </a:solidFill>
              </a:endParaRPr>
            </a:p>
          </p:txBody>
        </p:sp>
      </p:grpSp>
      <p:sp>
        <p:nvSpPr>
          <p:cNvPr id="50189" name="Text Box 42"/>
          <p:cNvSpPr txBox="1">
            <a:spLocks noChangeArrowheads="1"/>
          </p:cNvSpPr>
          <p:nvPr/>
        </p:nvSpPr>
        <p:spPr bwMode="auto">
          <a:xfrm>
            <a:off x="3382888" y="3544416"/>
            <a:ext cx="1066800" cy="369332"/>
          </a:xfrm>
          <a:prstGeom prst="rect">
            <a:avLst/>
          </a:prstGeom>
          <a:noFill/>
          <a:ln w="9525">
            <a:noFill/>
            <a:miter lim="800000"/>
            <a:headEnd/>
            <a:tailEnd/>
          </a:ln>
        </p:spPr>
        <p:txBody>
          <a:bodyPr>
            <a:spAutoFit/>
          </a:bodyPr>
          <a:lstStyle/>
          <a:p>
            <a:pPr>
              <a:spcBef>
                <a:spcPct val="50000"/>
              </a:spcBef>
            </a:pPr>
            <a:r>
              <a:rPr lang="en-US" altLang="zh-TW" dirty="0">
                <a:solidFill>
                  <a:srgbClr val="000000"/>
                </a:solidFill>
                <a:ea typeface="PMingLiU" pitchFamily="18" charset="-120"/>
              </a:rPr>
              <a:t>Wafer</a:t>
            </a:r>
          </a:p>
        </p:txBody>
      </p:sp>
      <p:sp>
        <p:nvSpPr>
          <p:cNvPr id="50190" name="Text Box 43"/>
          <p:cNvSpPr txBox="1">
            <a:spLocks noChangeArrowheads="1"/>
          </p:cNvSpPr>
          <p:nvPr/>
        </p:nvSpPr>
        <p:spPr bwMode="auto">
          <a:xfrm>
            <a:off x="4038600" y="2388096"/>
            <a:ext cx="1143000" cy="400110"/>
          </a:xfrm>
          <a:prstGeom prst="rect">
            <a:avLst/>
          </a:prstGeom>
          <a:noFill/>
          <a:ln w="9525">
            <a:noFill/>
            <a:miter lim="800000"/>
            <a:headEnd/>
            <a:tailEnd/>
          </a:ln>
        </p:spPr>
        <p:txBody>
          <a:bodyPr wrap="square">
            <a:spAutoFit/>
          </a:bodyPr>
          <a:lstStyle/>
          <a:p>
            <a:pPr>
              <a:spcBef>
                <a:spcPct val="50000"/>
              </a:spcBef>
            </a:pPr>
            <a:r>
              <a:rPr lang="zh-CN" altLang="en-US" sz="2000" b="1" dirty="0" smtClean="0">
                <a:solidFill>
                  <a:srgbClr val="000000"/>
                </a:solidFill>
                <a:latin typeface="+mn-ea"/>
                <a:ea typeface="+mn-ea"/>
              </a:rPr>
              <a:t>处理腔</a:t>
            </a:r>
            <a:endParaRPr lang="en-US" altLang="zh-TW" sz="2000" b="1" dirty="0">
              <a:solidFill>
                <a:srgbClr val="000000"/>
              </a:solidFill>
              <a:latin typeface="+mn-ea"/>
              <a:ea typeface="+mn-ea"/>
            </a:endParaRPr>
          </a:p>
        </p:txBody>
      </p:sp>
      <p:sp>
        <p:nvSpPr>
          <p:cNvPr id="50191" name="Line 44"/>
          <p:cNvSpPr>
            <a:spLocks noChangeShapeType="1"/>
          </p:cNvSpPr>
          <p:nvPr/>
        </p:nvSpPr>
        <p:spPr bwMode="auto">
          <a:xfrm flipH="1">
            <a:off x="3763888" y="2858616"/>
            <a:ext cx="228600" cy="3810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50192" name="Line 45"/>
          <p:cNvSpPr>
            <a:spLocks noChangeShapeType="1"/>
          </p:cNvSpPr>
          <p:nvPr/>
        </p:nvSpPr>
        <p:spPr bwMode="auto">
          <a:xfrm>
            <a:off x="5059288" y="2858616"/>
            <a:ext cx="152400" cy="3810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50193" name="Text Box 46"/>
          <p:cNvSpPr txBox="1">
            <a:spLocks noChangeArrowheads="1"/>
          </p:cNvSpPr>
          <p:nvPr/>
        </p:nvSpPr>
        <p:spPr bwMode="auto">
          <a:xfrm>
            <a:off x="5973688" y="2477616"/>
            <a:ext cx="2514600" cy="369332"/>
          </a:xfrm>
          <a:prstGeom prst="rect">
            <a:avLst/>
          </a:prstGeom>
          <a:noFill/>
          <a:ln w="9525">
            <a:noFill/>
            <a:miter lim="800000"/>
            <a:headEnd/>
            <a:tailEnd/>
          </a:ln>
        </p:spPr>
        <p:txBody>
          <a:bodyPr>
            <a:spAutoFit/>
          </a:bodyPr>
          <a:lstStyle/>
          <a:p>
            <a:pPr>
              <a:spcBef>
                <a:spcPct val="50000"/>
              </a:spcBef>
            </a:pPr>
            <a:r>
              <a:rPr lang="en-US" altLang="zh-TW" dirty="0">
                <a:solidFill>
                  <a:srgbClr val="000000"/>
                </a:solidFill>
                <a:ea typeface="PMingLiU" pitchFamily="18" charset="-120"/>
              </a:rPr>
              <a:t>Primer Layer</a:t>
            </a:r>
          </a:p>
        </p:txBody>
      </p:sp>
      <p:sp>
        <p:nvSpPr>
          <p:cNvPr id="50194" name="Line 47"/>
          <p:cNvSpPr>
            <a:spLocks noChangeShapeType="1"/>
          </p:cNvSpPr>
          <p:nvPr/>
        </p:nvSpPr>
        <p:spPr bwMode="auto">
          <a:xfrm flipH="1">
            <a:off x="6410251" y="2934816"/>
            <a:ext cx="152400" cy="17526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50195" name="Rectangle 48"/>
          <p:cNvSpPr>
            <a:spLocks noChangeArrowheads="1"/>
          </p:cNvSpPr>
          <p:nvPr/>
        </p:nvSpPr>
        <p:spPr bwMode="auto">
          <a:xfrm>
            <a:off x="683568" y="1700808"/>
            <a:ext cx="5688632" cy="576064"/>
          </a:xfrm>
          <a:prstGeom prst="rect">
            <a:avLst/>
          </a:prstGeom>
          <a:noFill/>
          <a:ln w="9525">
            <a:noFill/>
            <a:miter lim="800000"/>
            <a:headEnd/>
            <a:tailEnd/>
          </a:ln>
        </p:spPr>
        <p:txBody>
          <a:bodyPr anchor="ctr"/>
          <a:lstStyle/>
          <a:p>
            <a:pPr algn="l"/>
            <a:r>
              <a:rPr lang="en-US" altLang="zh-CN" sz="2800" b="1" dirty="0" smtClean="0">
                <a:solidFill>
                  <a:schemeClr val="tx1"/>
                </a:solidFill>
                <a:latin typeface="微软雅黑" pitchFamily="34" charset="-122"/>
                <a:ea typeface="微软雅黑" pitchFamily="34" charset="-122"/>
              </a:rPr>
              <a:t>1</a:t>
            </a:r>
            <a:r>
              <a:rPr lang="zh-CN" altLang="en-US" sz="2800" b="1" dirty="0" smtClean="0">
                <a:solidFill>
                  <a:schemeClr val="tx1"/>
                </a:solidFill>
                <a:latin typeface="微软雅黑" pitchFamily="34" charset="-122"/>
                <a:ea typeface="微软雅黑" pitchFamily="34" charset="-122"/>
              </a:rPr>
              <a:t>）气相</a:t>
            </a:r>
            <a:r>
              <a:rPr lang="zh-CN" altLang="en-US" sz="2800" b="1" dirty="0">
                <a:solidFill>
                  <a:schemeClr val="tx1"/>
                </a:solidFill>
                <a:latin typeface="微软雅黑" pitchFamily="34" charset="-122"/>
                <a:ea typeface="微软雅黑" pitchFamily="34" charset="-122"/>
              </a:rPr>
              <a:t>成底膜处理</a:t>
            </a:r>
          </a:p>
        </p:txBody>
      </p:sp>
      <p:sp>
        <p:nvSpPr>
          <p:cNvPr id="50196" name="Rectangle 49"/>
          <p:cNvSpPr>
            <a:spLocks noChangeArrowheads="1"/>
          </p:cNvSpPr>
          <p:nvPr/>
        </p:nvSpPr>
        <p:spPr bwMode="auto">
          <a:xfrm>
            <a:off x="1020688" y="4839816"/>
            <a:ext cx="3276600" cy="304800"/>
          </a:xfrm>
          <a:prstGeom prst="rect">
            <a:avLst/>
          </a:prstGeom>
          <a:solidFill>
            <a:srgbClr val="FF9999"/>
          </a:solidFill>
          <a:ln w="9525">
            <a:solidFill>
              <a:schemeClr val="tx1"/>
            </a:solidFill>
            <a:miter lim="800000"/>
            <a:headEnd/>
            <a:tailEnd/>
          </a:ln>
        </p:spPr>
        <p:txBody>
          <a:bodyPr wrap="none" anchor="ctr"/>
          <a:lstStyle/>
          <a:p>
            <a:endParaRPr lang="zh-CN" altLang="en-US">
              <a:solidFill>
                <a:srgbClr val="000000"/>
              </a:solidFill>
            </a:endParaRPr>
          </a:p>
        </p:txBody>
      </p:sp>
      <p:sp>
        <p:nvSpPr>
          <p:cNvPr id="50197" name="Rectangle 50"/>
          <p:cNvSpPr>
            <a:spLocks noChangeArrowheads="1"/>
          </p:cNvSpPr>
          <p:nvPr/>
        </p:nvSpPr>
        <p:spPr bwMode="auto">
          <a:xfrm>
            <a:off x="5211688" y="4687416"/>
            <a:ext cx="3276600" cy="152400"/>
          </a:xfrm>
          <a:prstGeom prst="rect">
            <a:avLst/>
          </a:prstGeom>
          <a:solidFill>
            <a:schemeClr val="bg1"/>
          </a:solidFill>
          <a:ln w="9525">
            <a:solidFill>
              <a:schemeClr val="tx1"/>
            </a:solidFill>
            <a:miter lim="800000"/>
            <a:headEnd/>
            <a:tailEnd/>
          </a:ln>
        </p:spPr>
        <p:txBody>
          <a:bodyPr wrap="none" anchor="ctr"/>
          <a:lstStyle/>
          <a:p>
            <a:endParaRPr lang="zh-CN" altLang="en-US">
              <a:solidFill>
                <a:srgbClr val="000000"/>
              </a:solidFill>
            </a:endParaRPr>
          </a:p>
        </p:txBody>
      </p:sp>
      <p:sp>
        <p:nvSpPr>
          <p:cNvPr id="50198" name="Rectangle 51"/>
          <p:cNvSpPr>
            <a:spLocks noChangeArrowheads="1"/>
          </p:cNvSpPr>
          <p:nvPr/>
        </p:nvSpPr>
        <p:spPr bwMode="auto">
          <a:xfrm>
            <a:off x="5211688" y="4839816"/>
            <a:ext cx="3276600" cy="304800"/>
          </a:xfrm>
          <a:prstGeom prst="rect">
            <a:avLst/>
          </a:prstGeom>
          <a:solidFill>
            <a:srgbClr val="FF9999"/>
          </a:solidFill>
          <a:ln w="9525">
            <a:solidFill>
              <a:schemeClr val="tx1"/>
            </a:solidFill>
            <a:miter lim="800000"/>
            <a:headEnd/>
            <a:tailEnd/>
          </a:ln>
        </p:spPr>
        <p:txBody>
          <a:bodyPr wrap="none" anchor="ctr"/>
          <a:lstStyle/>
          <a:p>
            <a:endParaRPr lang="zh-CN" altLang="en-US">
              <a:solidFill>
                <a:srgbClr val="000000"/>
              </a:solidFill>
            </a:endParaRPr>
          </a:p>
        </p:txBody>
      </p:sp>
      <p:sp>
        <p:nvSpPr>
          <p:cNvPr id="50199" name="Text Box 52"/>
          <p:cNvSpPr txBox="1">
            <a:spLocks noChangeArrowheads="1"/>
          </p:cNvSpPr>
          <p:nvPr/>
        </p:nvSpPr>
        <p:spPr bwMode="auto">
          <a:xfrm>
            <a:off x="7421488" y="3392016"/>
            <a:ext cx="1066800" cy="369332"/>
          </a:xfrm>
          <a:prstGeom prst="rect">
            <a:avLst/>
          </a:prstGeom>
          <a:noFill/>
          <a:ln w="9525">
            <a:noFill/>
            <a:miter lim="800000"/>
            <a:headEnd/>
            <a:tailEnd/>
          </a:ln>
        </p:spPr>
        <p:txBody>
          <a:bodyPr>
            <a:spAutoFit/>
          </a:bodyPr>
          <a:lstStyle/>
          <a:p>
            <a:pPr>
              <a:spcBef>
                <a:spcPct val="50000"/>
              </a:spcBef>
            </a:pPr>
            <a:r>
              <a:rPr lang="en-US" altLang="zh-TW" dirty="0">
                <a:solidFill>
                  <a:srgbClr val="000000"/>
                </a:solidFill>
                <a:ea typeface="PMingLiU" pitchFamily="18" charset="-120"/>
              </a:rPr>
              <a:t>Wafer</a:t>
            </a:r>
          </a:p>
        </p:txBody>
      </p:sp>
      <p:sp>
        <p:nvSpPr>
          <p:cNvPr id="50200" name="Text Box 53"/>
          <p:cNvSpPr txBox="1">
            <a:spLocks noChangeArrowheads="1"/>
          </p:cNvSpPr>
          <p:nvPr/>
        </p:nvSpPr>
        <p:spPr bwMode="auto">
          <a:xfrm>
            <a:off x="2087488" y="4763616"/>
            <a:ext cx="2133600" cy="369332"/>
          </a:xfrm>
          <a:prstGeom prst="rect">
            <a:avLst/>
          </a:prstGeom>
          <a:noFill/>
          <a:ln w="9525">
            <a:noFill/>
            <a:miter lim="800000"/>
            <a:headEnd/>
            <a:tailEnd/>
          </a:ln>
        </p:spPr>
        <p:txBody>
          <a:bodyPr>
            <a:spAutoFit/>
          </a:bodyPr>
          <a:lstStyle/>
          <a:p>
            <a:pPr>
              <a:spcBef>
                <a:spcPct val="50000"/>
              </a:spcBef>
            </a:pPr>
            <a:r>
              <a:rPr lang="en-US" altLang="zh-TW" dirty="0">
                <a:solidFill>
                  <a:srgbClr val="000000"/>
                </a:solidFill>
                <a:ea typeface="PMingLiU" pitchFamily="18" charset="-120"/>
              </a:rPr>
              <a:t>Hot Plate</a:t>
            </a:r>
          </a:p>
        </p:txBody>
      </p:sp>
      <p:sp>
        <p:nvSpPr>
          <p:cNvPr id="50201" name="Line 54"/>
          <p:cNvSpPr>
            <a:spLocks noChangeShapeType="1"/>
          </p:cNvSpPr>
          <p:nvPr/>
        </p:nvSpPr>
        <p:spPr bwMode="auto">
          <a:xfrm>
            <a:off x="3916288" y="3925416"/>
            <a:ext cx="0" cy="8382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50202" name="Line 55"/>
          <p:cNvSpPr>
            <a:spLocks noChangeShapeType="1"/>
          </p:cNvSpPr>
          <p:nvPr/>
        </p:nvSpPr>
        <p:spPr bwMode="auto">
          <a:xfrm>
            <a:off x="8031088" y="3849216"/>
            <a:ext cx="0" cy="9144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50203" name="Text Box 56"/>
          <p:cNvSpPr txBox="1">
            <a:spLocks noChangeArrowheads="1"/>
          </p:cNvSpPr>
          <p:nvPr/>
        </p:nvSpPr>
        <p:spPr bwMode="auto">
          <a:xfrm>
            <a:off x="6278488" y="4763616"/>
            <a:ext cx="1752600" cy="369332"/>
          </a:xfrm>
          <a:prstGeom prst="rect">
            <a:avLst/>
          </a:prstGeom>
          <a:noFill/>
          <a:ln w="9525">
            <a:noFill/>
            <a:miter lim="800000"/>
            <a:headEnd/>
            <a:tailEnd/>
          </a:ln>
        </p:spPr>
        <p:txBody>
          <a:bodyPr>
            <a:spAutoFit/>
          </a:bodyPr>
          <a:lstStyle/>
          <a:p>
            <a:pPr>
              <a:spcBef>
                <a:spcPct val="50000"/>
              </a:spcBef>
            </a:pPr>
            <a:r>
              <a:rPr lang="en-US" altLang="zh-TW" dirty="0">
                <a:solidFill>
                  <a:srgbClr val="000000"/>
                </a:solidFill>
                <a:ea typeface="PMingLiU" pitchFamily="18" charset="-120"/>
              </a:rPr>
              <a:t>Hot Plate</a:t>
            </a:r>
          </a:p>
        </p:txBody>
      </p:sp>
      <p:sp>
        <p:nvSpPr>
          <p:cNvPr id="50204" name="Rectangle 31"/>
          <p:cNvSpPr>
            <a:spLocks noChangeArrowheads="1"/>
          </p:cNvSpPr>
          <p:nvPr/>
        </p:nvSpPr>
        <p:spPr bwMode="auto">
          <a:xfrm>
            <a:off x="5440288" y="3615854"/>
            <a:ext cx="1371600" cy="312264"/>
          </a:xfrm>
          <a:prstGeom prst="rect">
            <a:avLst/>
          </a:prstGeom>
          <a:noFill/>
          <a:ln w="12700">
            <a:noFill/>
            <a:miter lim="800000"/>
            <a:headEnd/>
            <a:tailEnd/>
          </a:ln>
        </p:spPr>
        <p:txBody>
          <a:bodyPr lIns="33338" tIns="17462" rIns="33338" bIns="17462">
            <a:spAutoFit/>
          </a:bodyPr>
          <a:lstStyle/>
          <a:p>
            <a:pPr defTabSz="117475"/>
            <a:r>
              <a:rPr lang="en-US" altLang="zh-TW" dirty="0">
                <a:solidFill>
                  <a:srgbClr val="000000"/>
                </a:solidFill>
                <a:ea typeface="PMingLiU" pitchFamily="18" charset="-120"/>
              </a:rPr>
              <a:t>HMDS Vapor</a:t>
            </a:r>
          </a:p>
        </p:txBody>
      </p:sp>
      <p:sp>
        <p:nvSpPr>
          <p:cNvPr id="57" name="矩形 56"/>
          <p:cNvSpPr/>
          <p:nvPr/>
        </p:nvSpPr>
        <p:spPr>
          <a:xfrm>
            <a:off x="1446312" y="5916488"/>
            <a:ext cx="4493538" cy="461665"/>
          </a:xfrm>
          <a:prstGeom prst="rect">
            <a:avLst/>
          </a:prstGeom>
        </p:spPr>
        <p:txBody>
          <a:bodyPr wrap="none">
            <a:spAutoFit/>
          </a:bodyPr>
          <a:lstStyle/>
          <a:p>
            <a:r>
              <a:rPr lang="zh-CN" altLang="en-US" sz="2400" dirty="0" smtClean="0">
                <a:solidFill>
                  <a:srgbClr val="000000"/>
                </a:solidFill>
                <a:latin typeface="Verdana" pitchFamily="34" charset="0"/>
              </a:rPr>
              <a:t>增强硅片和光刻胶之间的粘附性</a:t>
            </a:r>
            <a:endParaRPr lang="zh-CN" altLang="en-US" sz="2400" dirty="0">
              <a:solidFill>
                <a:srgbClr val="000000"/>
              </a:solidFill>
              <a:latin typeface="Verdana" pitchFamily="34" charset="0"/>
            </a:endParaRPr>
          </a:p>
        </p:txBody>
      </p:sp>
      <p:sp>
        <p:nvSpPr>
          <p:cNvPr id="58" name="标题 1"/>
          <p:cNvSpPr txBox="1">
            <a:spLocks/>
          </p:cNvSpPr>
          <p:nvPr/>
        </p:nvSpPr>
        <p:spPr bwMode="auto">
          <a:xfrm>
            <a:off x="755576" y="764704"/>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Rectangle 4"/>
          <p:cNvSpPr>
            <a:spLocks noGrp="1" noChangeArrowheads="1"/>
          </p:cNvSpPr>
          <p:nvPr>
            <p:ph type="body" idx="1"/>
          </p:nvPr>
        </p:nvSpPr>
        <p:spPr>
          <a:xfrm>
            <a:off x="1115616" y="2204864"/>
            <a:ext cx="6696744" cy="4267200"/>
          </a:xfrm>
          <a:noFill/>
        </p:spPr>
        <p:txBody>
          <a:bodyPr/>
          <a:lstStyle/>
          <a:p>
            <a:pPr algn="just">
              <a:lnSpc>
                <a:spcPct val="150000"/>
              </a:lnSpc>
              <a:spcBef>
                <a:spcPct val="10000"/>
              </a:spcBef>
            </a:pPr>
            <a:r>
              <a:rPr lang="zh-CN" altLang="en-US" sz="2000" dirty="0" smtClean="0">
                <a:solidFill>
                  <a:srgbClr val="000000"/>
                </a:solidFill>
                <a:latin typeface="微软雅黑" pitchFamily="34" charset="-122"/>
                <a:ea typeface="微软雅黑" pitchFamily="34" charset="-122"/>
              </a:rPr>
              <a:t>将光刻胶均匀地涂敷在硅片表面</a:t>
            </a:r>
          </a:p>
          <a:p>
            <a:pPr algn="just">
              <a:lnSpc>
                <a:spcPct val="150000"/>
              </a:lnSpc>
              <a:spcBef>
                <a:spcPct val="10000"/>
              </a:spcBef>
            </a:pPr>
            <a:r>
              <a:rPr lang="zh-CN" altLang="en-US" sz="2000" dirty="0" smtClean="0">
                <a:solidFill>
                  <a:srgbClr val="000000"/>
                </a:solidFill>
                <a:latin typeface="微软雅黑" pitchFamily="34" charset="-122"/>
                <a:ea typeface="微软雅黑" pitchFamily="34" charset="-122"/>
              </a:rPr>
              <a:t>膜厚符合设计要求（～</a:t>
            </a:r>
            <a:r>
              <a:rPr lang="en-US" altLang="zh-CN" sz="2000" dirty="0" smtClean="0">
                <a:solidFill>
                  <a:srgbClr val="000000"/>
                </a:solidFill>
                <a:latin typeface="微软雅黑" pitchFamily="34" charset="-122"/>
                <a:ea typeface="微软雅黑" pitchFamily="34" charset="-122"/>
              </a:rPr>
              <a:t>1</a:t>
            </a:r>
            <a:r>
              <a:rPr lang="en-US" altLang="zh-CN" sz="2000" dirty="0" smtClean="0">
                <a:solidFill>
                  <a:srgbClr val="000000"/>
                </a:solidFill>
                <a:latin typeface="微软雅黑" pitchFamily="34" charset="-122"/>
                <a:ea typeface="微软雅黑" pitchFamily="34" charset="-122"/>
                <a:sym typeface="Symbol" pitchFamily="18" charset="2"/>
              </a:rPr>
              <a:t>m)</a:t>
            </a:r>
            <a:r>
              <a:rPr lang="zh-CN" altLang="en-US" sz="2000" dirty="0" smtClean="0">
                <a:solidFill>
                  <a:srgbClr val="000000"/>
                </a:solidFill>
                <a:latin typeface="微软雅黑" pitchFamily="34" charset="-122"/>
                <a:ea typeface="微软雅黑" pitchFamily="34" charset="-122"/>
              </a:rPr>
              <a:t>，膜厚均匀</a:t>
            </a:r>
            <a:r>
              <a:rPr lang="en-US" altLang="zh-CN" sz="2000" dirty="0" smtClean="0">
                <a:solidFill>
                  <a:srgbClr val="000000"/>
                </a:solidFill>
                <a:latin typeface="微软雅黑" pitchFamily="34" charset="-122"/>
                <a:ea typeface="微软雅黑" pitchFamily="34" charset="-122"/>
              </a:rPr>
              <a:t>(&lt;2~5nm)</a:t>
            </a:r>
            <a:r>
              <a:rPr lang="zh-CN" altLang="en-US" sz="2000" dirty="0" smtClean="0">
                <a:solidFill>
                  <a:srgbClr val="000000"/>
                </a:solidFill>
                <a:latin typeface="微软雅黑" pitchFamily="34" charset="-122"/>
                <a:ea typeface="微软雅黑" pitchFamily="34" charset="-122"/>
              </a:rPr>
              <a:t>，胶面上看不到干涉花纹；</a:t>
            </a:r>
          </a:p>
          <a:p>
            <a:pPr algn="just">
              <a:lnSpc>
                <a:spcPct val="150000"/>
              </a:lnSpc>
              <a:spcBef>
                <a:spcPct val="10000"/>
              </a:spcBef>
            </a:pPr>
            <a:r>
              <a:rPr lang="zh-CN" altLang="en-US" sz="2000" dirty="0" smtClean="0">
                <a:solidFill>
                  <a:srgbClr val="000000"/>
                </a:solidFill>
                <a:latin typeface="微软雅黑" pitchFamily="34" charset="-122"/>
                <a:ea typeface="微软雅黑" pitchFamily="34" charset="-122"/>
              </a:rPr>
              <a:t>胶层内无点缺陷（针孔等）；</a:t>
            </a:r>
          </a:p>
          <a:p>
            <a:pPr algn="just">
              <a:lnSpc>
                <a:spcPct val="150000"/>
              </a:lnSpc>
              <a:spcBef>
                <a:spcPct val="10000"/>
              </a:spcBef>
            </a:pPr>
            <a:r>
              <a:rPr lang="zh-CN" altLang="en-US" sz="2000" dirty="0" smtClean="0">
                <a:solidFill>
                  <a:srgbClr val="000000"/>
                </a:solidFill>
                <a:latin typeface="微软雅黑" pitchFamily="34" charset="-122"/>
                <a:ea typeface="微软雅黑" pitchFamily="34" charset="-122"/>
              </a:rPr>
              <a:t>涂层表面无尘埃，碎屑等；</a:t>
            </a:r>
          </a:p>
          <a:p>
            <a:pPr algn="just">
              <a:lnSpc>
                <a:spcPct val="150000"/>
              </a:lnSpc>
              <a:spcBef>
                <a:spcPct val="10000"/>
              </a:spcBef>
            </a:pPr>
            <a:r>
              <a:rPr lang="zh-CN" altLang="en-US" sz="2000" dirty="0" smtClean="0">
                <a:solidFill>
                  <a:srgbClr val="000000"/>
                </a:solidFill>
                <a:latin typeface="微软雅黑" pitchFamily="34" charset="-122"/>
                <a:ea typeface="微软雅黑" pitchFamily="34" charset="-122"/>
              </a:rPr>
              <a:t>膜厚：</a:t>
            </a:r>
            <a:r>
              <a:rPr lang="en-US" altLang="zh-CN" sz="2000" dirty="0" smtClean="0">
                <a:solidFill>
                  <a:srgbClr val="000000"/>
                </a:solidFill>
                <a:latin typeface="微软雅黑" pitchFamily="34" charset="-122"/>
                <a:ea typeface="微软雅黑" pitchFamily="34" charset="-122"/>
              </a:rPr>
              <a:t>T</a:t>
            </a:r>
            <a:r>
              <a:rPr lang="en-US" altLang="zh-CN" sz="2000" dirty="0" smtClean="0">
                <a:solidFill>
                  <a:srgbClr val="000000"/>
                </a:solidFill>
                <a:latin typeface="微软雅黑" pitchFamily="34" charset="-122"/>
                <a:ea typeface="微软雅黑" pitchFamily="34" charset="-122"/>
                <a:sym typeface="Symbol" pitchFamily="18" charset="2"/>
              </a:rPr>
              <a:t>1/</a:t>
            </a:r>
            <a:r>
              <a:rPr lang="en-US" altLang="zh-CN" sz="2000" baseline="30000" dirty="0" smtClean="0">
                <a:solidFill>
                  <a:srgbClr val="000000"/>
                </a:solidFill>
                <a:latin typeface="微软雅黑" pitchFamily="34" charset="-122"/>
                <a:ea typeface="微软雅黑" pitchFamily="34" charset="-122"/>
                <a:sym typeface="Symbol" pitchFamily="18" charset="2"/>
              </a:rPr>
              <a:t>1/2</a:t>
            </a:r>
            <a:r>
              <a:rPr lang="en-US" altLang="zh-CN" sz="2000" dirty="0" smtClean="0">
                <a:solidFill>
                  <a:srgbClr val="000000"/>
                </a:solidFill>
                <a:latin typeface="微软雅黑" pitchFamily="34" charset="-122"/>
                <a:ea typeface="微软雅黑" pitchFamily="34" charset="-122"/>
                <a:sym typeface="Symbol" pitchFamily="18" charset="2"/>
              </a:rPr>
              <a:t>, </a:t>
            </a:r>
          </a:p>
          <a:p>
            <a:pPr algn="just">
              <a:lnSpc>
                <a:spcPct val="150000"/>
              </a:lnSpc>
              <a:spcBef>
                <a:spcPct val="10000"/>
              </a:spcBef>
              <a:buNone/>
            </a:pPr>
            <a:r>
              <a:rPr lang="en-US" altLang="zh-CN" sz="2000" dirty="0" smtClean="0">
                <a:solidFill>
                  <a:srgbClr val="000000"/>
                </a:solidFill>
                <a:latin typeface="微软雅黑" pitchFamily="34" charset="-122"/>
                <a:ea typeface="微软雅黑" pitchFamily="34" charset="-122"/>
                <a:sym typeface="Symbol" pitchFamily="18" charset="2"/>
              </a:rPr>
              <a:t>    </a:t>
            </a:r>
            <a:r>
              <a:rPr lang="zh-CN" altLang="en-US" sz="2000" dirty="0" smtClean="0">
                <a:solidFill>
                  <a:srgbClr val="000000"/>
                </a:solidFill>
                <a:latin typeface="微软雅黑" pitchFamily="34" charset="-122"/>
                <a:ea typeface="微软雅黑" pitchFamily="34" charset="-122"/>
              </a:rPr>
              <a:t>为转速，转</a:t>
            </a:r>
            <a:r>
              <a:rPr lang="en-US" altLang="zh-CN" sz="2000" dirty="0" smtClean="0">
                <a:solidFill>
                  <a:srgbClr val="000000"/>
                </a:solidFill>
                <a:latin typeface="微软雅黑" pitchFamily="34" charset="-122"/>
                <a:ea typeface="微软雅黑" pitchFamily="34" charset="-122"/>
              </a:rPr>
              <a:t>/</a:t>
            </a:r>
            <a:r>
              <a:rPr lang="zh-CN" altLang="en-US" sz="2000" dirty="0" smtClean="0">
                <a:solidFill>
                  <a:srgbClr val="000000"/>
                </a:solidFill>
                <a:latin typeface="微软雅黑" pitchFamily="34" charset="-122"/>
                <a:ea typeface="微软雅黑" pitchFamily="34" charset="-122"/>
              </a:rPr>
              <a:t>分钟。</a:t>
            </a:r>
          </a:p>
        </p:txBody>
      </p:sp>
      <p:sp>
        <p:nvSpPr>
          <p:cNvPr id="47"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48"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grpSp>
        <p:nvGrpSpPr>
          <p:cNvPr id="49" name="组合 48"/>
          <p:cNvGrpSpPr/>
          <p:nvPr/>
        </p:nvGrpSpPr>
        <p:grpSpPr>
          <a:xfrm>
            <a:off x="4716016" y="3645024"/>
            <a:ext cx="4212704" cy="2960922"/>
            <a:chOff x="1295400" y="1752600"/>
            <a:chExt cx="6478588" cy="4352057"/>
          </a:xfrm>
        </p:grpSpPr>
        <p:sp>
          <p:nvSpPr>
            <p:cNvPr id="50" name="AutoShape 1027"/>
            <p:cNvSpPr>
              <a:spLocks noChangeArrowheads="1"/>
            </p:cNvSpPr>
            <p:nvPr/>
          </p:nvSpPr>
          <p:spPr bwMode="auto">
            <a:xfrm>
              <a:off x="1295400" y="3962400"/>
              <a:ext cx="6477000" cy="2057400"/>
            </a:xfrm>
            <a:prstGeom prst="cube">
              <a:avLst>
                <a:gd name="adj" fmla="val 65773"/>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1" name="AutoShape 1028"/>
            <p:cNvSpPr>
              <a:spLocks noChangeArrowheads="1"/>
            </p:cNvSpPr>
            <p:nvPr/>
          </p:nvSpPr>
          <p:spPr bwMode="auto">
            <a:xfrm>
              <a:off x="1295400" y="3276600"/>
              <a:ext cx="6477000" cy="2057400"/>
            </a:xfrm>
            <a:prstGeom prst="cube">
              <a:avLst>
                <a:gd name="adj" fmla="val 65773"/>
              </a:avLst>
            </a:prstGeom>
            <a:solidFill>
              <a:schemeClr val="bg2"/>
            </a:solidFill>
            <a:ln w="9525">
              <a:noFill/>
              <a:miter lim="800000"/>
              <a:headEnd/>
              <a:tailEnd/>
            </a:ln>
          </p:spPr>
          <p:txBody>
            <a:bodyPr wrap="none" anchor="ctr"/>
            <a:lstStyle/>
            <a:p>
              <a:endParaRPr lang="zh-CN" altLang="en-US" sz="2000">
                <a:solidFill>
                  <a:srgbClr val="000000"/>
                </a:solidFill>
              </a:endParaRPr>
            </a:p>
          </p:txBody>
        </p:sp>
        <p:sp>
          <p:nvSpPr>
            <p:cNvPr id="52" name="AutoShape 1029"/>
            <p:cNvSpPr>
              <a:spLocks noChangeArrowheads="1"/>
            </p:cNvSpPr>
            <p:nvPr/>
          </p:nvSpPr>
          <p:spPr bwMode="auto">
            <a:xfrm>
              <a:off x="2514600" y="3962400"/>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3" name="Rectangle 1030"/>
            <p:cNvSpPr>
              <a:spLocks noChangeArrowheads="1"/>
            </p:cNvSpPr>
            <p:nvPr/>
          </p:nvSpPr>
          <p:spPr bwMode="auto">
            <a:xfrm>
              <a:off x="2514600" y="4648200"/>
              <a:ext cx="2743200" cy="685800"/>
            </a:xfrm>
            <a:prstGeom prst="rect">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4" name="AutoShape 1031"/>
            <p:cNvSpPr>
              <a:spLocks noChangeArrowheads="1"/>
            </p:cNvSpPr>
            <p:nvPr/>
          </p:nvSpPr>
          <p:spPr bwMode="auto">
            <a:xfrm>
              <a:off x="2514600" y="3962400"/>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sz="2000">
                <a:solidFill>
                  <a:srgbClr val="000000"/>
                </a:solidFill>
              </a:endParaRPr>
            </a:p>
          </p:txBody>
        </p:sp>
        <p:sp>
          <p:nvSpPr>
            <p:cNvPr id="55" name="Rectangle 1032"/>
            <p:cNvSpPr>
              <a:spLocks noChangeArrowheads="1"/>
            </p:cNvSpPr>
            <p:nvPr/>
          </p:nvSpPr>
          <p:spPr bwMode="auto">
            <a:xfrm>
              <a:off x="2514600" y="4648200"/>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solidFill>
                  <a:srgbClr val="000000"/>
                </a:solidFill>
              </a:endParaRPr>
            </a:p>
          </p:txBody>
        </p:sp>
        <p:sp>
          <p:nvSpPr>
            <p:cNvPr id="56" name="AutoShape 1033"/>
            <p:cNvSpPr>
              <a:spLocks noChangeArrowheads="1"/>
            </p:cNvSpPr>
            <p:nvPr/>
          </p:nvSpPr>
          <p:spPr bwMode="auto">
            <a:xfrm>
              <a:off x="1295400" y="2590800"/>
              <a:ext cx="6477000" cy="2057400"/>
            </a:xfrm>
            <a:prstGeom prst="cube">
              <a:avLst>
                <a:gd name="adj" fmla="val 65773"/>
              </a:avLst>
            </a:prstGeom>
            <a:solidFill>
              <a:srgbClr val="FF0000"/>
            </a:solidFill>
            <a:ln w="9525">
              <a:noFill/>
              <a:miter lim="800000"/>
              <a:headEnd/>
              <a:tailEnd/>
            </a:ln>
          </p:spPr>
          <p:txBody>
            <a:bodyPr wrap="none" anchor="ctr"/>
            <a:lstStyle/>
            <a:p>
              <a:endParaRPr lang="zh-CN" altLang="en-US" sz="2000">
                <a:solidFill>
                  <a:srgbClr val="000000"/>
                </a:solidFill>
              </a:endParaRPr>
            </a:p>
          </p:txBody>
        </p:sp>
        <p:sp>
          <p:nvSpPr>
            <p:cNvPr id="57" name="Text Box 1034"/>
            <p:cNvSpPr txBox="1">
              <a:spLocks noChangeArrowheads="1"/>
            </p:cNvSpPr>
            <p:nvPr/>
          </p:nvSpPr>
          <p:spPr bwMode="auto">
            <a:xfrm>
              <a:off x="3200400" y="5516563"/>
              <a:ext cx="1828800" cy="588094"/>
            </a:xfrm>
            <a:prstGeom prst="rect">
              <a:avLst/>
            </a:prstGeom>
            <a:noFill/>
            <a:ln w="9525">
              <a:noFill/>
              <a:miter lim="800000"/>
              <a:headEnd/>
              <a:tailEnd/>
            </a:ln>
          </p:spPr>
          <p:txBody>
            <a:bodyPr>
              <a:spAutoFit/>
            </a:bodyPr>
            <a:lstStyle/>
            <a:p>
              <a:pPr>
                <a:spcBef>
                  <a:spcPct val="50000"/>
                </a:spcBef>
              </a:pPr>
              <a:r>
                <a:rPr lang="en-US" altLang="zh-TW" sz="2000" dirty="0">
                  <a:solidFill>
                    <a:srgbClr val="000000"/>
                  </a:solidFill>
                  <a:ea typeface="PMingLiU" pitchFamily="18" charset="-120"/>
                </a:rPr>
                <a:t>P-Well</a:t>
              </a:r>
            </a:p>
          </p:txBody>
        </p:sp>
        <p:sp>
          <p:nvSpPr>
            <p:cNvPr id="58" name="Text Box 1035"/>
            <p:cNvSpPr txBox="1">
              <a:spLocks noChangeArrowheads="1"/>
            </p:cNvSpPr>
            <p:nvPr/>
          </p:nvSpPr>
          <p:spPr bwMode="auto">
            <a:xfrm>
              <a:off x="5334000" y="4724400"/>
              <a:ext cx="1066800" cy="588094"/>
            </a:xfrm>
            <a:prstGeom prst="rect">
              <a:avLst/>
            </a:prstGeom>
            <a:noFill/>
            <a:ln w="9525">
              <a:noFill/>
              <a:miter lim="800000"/>
              <a:headEnd/>
              <a:tailEnd/>
            </a:ln>
          </p:spPr>
          <p:txBody>
            <a:bodyPr>
              <a:spAutoFit/>
            </a:bodyPr>
            <a:lstStyle/>
            <a:p>
              <a:pPr>
                <a:spcBef>
                  <a:spcPct val="50000"/>
                </a:spcBef>
              </a:pPr>
              <a:r>
                <a:rPr lang="en-US" altLang="zh-TW" sz="2000" dirty="0">
                  <a:solidFill>
                    <a:srgbClr val="000000"/>
                  </a:solidFill>
                  <a:ea typeface="PMingLiU" pitchFamily="18" charset="-120"/>
                </a:rPr>
                <a:t>USG</a:t>
              </a:r>
            </a:p>
          </p:txBody>
        </p:sp>
        <p:sp>
          <p:nvSpPr>
            <p:cNvPr id="59" name="Text Box 1036"/>
            <p:cNvSpPr txBox="1">
              <a:spLocks noChangeArrowheads="1"/>
            </p:cNvSpPr>
            <p:nvPr/>
          </p:nvSpPr>
          <p:spPr bwMode="auto">
            <a:xfrm>
              <a:off x="1371600" y="4648199"/>
              <a:ext cx="1066800" cy="588094"/>
            </a:xfrm>
            <a:prstGeom prst="rect">
              <a:avLst/>
            </a:prstGeom>
            <a:noFill/>
            <a:ln w="9525">
              <a:noFill/>
              <a:miter lim="800000"/>
              <a:headEnd/>
              <a:tailEnd/>
            </a:ln>
          </p:spPr>
          <p:txBody>
            <a:bodyPr>
              <a:spAutoFit/>
            </a:bodyPr>
            <a:lstStyle/>
            <a:p>
              <a:pPr>
                <a:spcBef>
                  <a:spcPct val="50000"/>
                </a:spcBef>
              </a:pPr>
              <a:r>
                <a:rPr lang="en-US" altLang="zh-TW" sz="2000" dirty="0">
                  <a:solidFill>
                    <a:srgbClr val="000000"/>
                  </a:solidFill>
                  <a:ea typeface="PMingLiU" pitchFamily="18" charset="-120"/>
                </a:rPr>
                <a:t>STI</a:t>
              </a:r>
            </a:p>
          </p:txBody>
        </p:sp>
        <p:sp>
          <p:nvSpPr>
            <p:cNvPr id="60" name="AutoShape 1037"/>
            <p:cNvSpPr>
              <a:spLocks noChangeArrowheads="1"/>
            </p:cNvSpPr>
            <p:nvPr/>
          </p:nvSpPr>
          <p:spPr bwMode="auto">
            <a:xfrm>
              <a:off x="1295400" y="2590800"/>
              <a:ext cx="6477000" cy="1371600"/>
            </a:xfrm>
            <a:prstGeom prst="cube">
              <a:avLst>
                <a:gd name="adj" fmla="val 97500"/>
              </a:avLst>
            </a:prstGeom>
            <a:solidFill>
              <a:schemeClr val="accent2"/>
            </a:solidFill>
            <a:ln w="9525">
              <a:noFill/>
              <a:miter lim="800000"/>
              <a:headEnd/>
              <a:tailEnd/>
            </a:ln>
          </p:spPr>
          <p:txBody>
            <a:bodyPr wrap="none" anchor="ctr"/>
            <a:lstStyle/>
            <a:p>
              <a:endParaRPr lang="zh-CN" altLang="en-US" sz="2000">
                <a:solidFill>
                  <a:srgbClr val="000000"/>
                </a:solidFill>
              </a:endParaRPr>
            </a:p>
          </p:txBody>
        </p:sp>
        <p:sp>
          <p:nvSpPr>
            <p:cNvPr id="61" name="Text Box 1038"/>
            <p:cNvSpPr txBox="1">
              <a:spLocks noChangeArrowheads="1"/>
            </p:cNvSpPr>
            <p:nvPr/>
          </p:nvSpPr>
          <p:spPr bwMode="auto">
            <a:xfrm>
              <a:off x="3276599" y="4038600"/>
              <a:ext cx="3048001" cy="588094"/>
            </a:xfrm>
            <a:prstGeom prst="rect">
              <a:avLst/>
            </a:prstGeom>
            <a:noFill/>
            <a:ln w="9525">
              <a:noFill/>
              <a:miter lim="800000"/>
              <a:headEnd/>
              <a:tailEnd/>
            </a:ln>
          </p:spPr>
          <p:txBody>
            <a:bodyPr>
              <a:spAutoFit/>
            </a:bodyPr>
            <a:lstStyle/>
            <a:p>
              <a:pPr>
                <a:spcBef>
                  <a:spcPct val="50000"/>
                </a:spcBef>
              </a:pPr>
              <a:r>
                <a:rPr lang="en-US" altLang="zh-TW" sz="2000" dirty="0" err="1">
                  <a:solidFill>
                    <a:srgbClr val="000000"/>
                  </a:solidFill>
                  <a:ea typeface="PMingLiU" pitchFamily="18" charset="-120"/>
                </a:rPr>
                <a:t>Polysilicon</a:t>
              </a:r>
              <a:endParaRPr lang="en-US" altLang="zh-TW" sz="2000">
                <a:solidFill>
                  <a:srgbClr val="000000"/>
                </a:solidFill>
                <a:ea typeface="PMingLiU" pitchFamily="18" charset="-120"/>
              </a:endParaRPr>
            </a:p>
          </p:txBody>
        </p:sp>
        <p:sp>
          <p:nvSpPr>
            <p:cNvPr id="62" name="AutoShape 1039"/>
            <p:cNvSpPr>
              <a:spLocks noChangeArrowheads="1"/>
            </p:cNvSpPr>
            <p:nvPr/>
          </p:nvSpPr>
          <p:spPr bwMode="auto">
            <a:xfrm>
              <a:off x="1296988" y="1854200"/>
              <a:ext cx="6477000" cy="2057400"/>
            </a:xfrm>
            <a:prstGeom prst="cube">
              <a:avLst>
                <a:gd name="adj" fmla="val 65773"/>
              </a:avLst>
            </a:prstGeom>
            <a:solidFill>
              <a:schemeClr val="accent1"/>
            </a:solidFill>
            <a:ln w="9525">
              <a:noFill/>
              <a:miter lim="800000"/>
              <a:headEnd/>
              <a:tailEnd/>
            </a:ln>
          </p:spPr>
          <p:txBody>
            <a:bodyPr wrap="none" anchor="ctr"/>
            <a:lstStyle/>
            <a:p>
              <a:endParaRPr lang="zh-CN" altLang="en-US" sz="2000">
                <a:solidFill>
                  <a:srgbClr val="000000"/>
                </a:solidFill>
              </a:endParaRPr>
            </a:p>
          </p:txBody>
        </p:sp>
        <p:sp>
          <p:nvSpPr>
            <p:cNvPr id="63" name="Text Box 1040"/>
            <p:cNvSpPr txBox="1">
              <a:spLocks noChangeArrowheads="1"/>
            </p:cNvSpPr>
            <p:nvPr/>
          </p:nvSpPr>
          <p:spPr bwMode="auto">
            <a:xfrm>
              <a:off x="3124200" y="3382962"/>
              <a:ext cx="3048001" cy="588094"/>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Photoresist</a:t>
              </a:r>
            </a:p>
          </p:txBody>
        </p:sp>
        <p:sp>
          <p:nvSpPr>
            <p:cNvPr id="64" name="Line 1041"/>
            <p:cNvSpPr>
              <a:spLocks noChangeShapeType="1"/>
            </p:cNvSpPr>
            <p:nvPr/>
          </p:nvSpPr>
          <p:spPr bwMode="auto">
            <a:xfrm>
              <a:off x="1905000" y="2438400"/>
              <a:ext cx="304800" cy="1447800"/>
            </a:xfrm>
            <a:prstGeom prst="line">
              <a:avLst/>
            </a:prstGeom>
            <a:noFill/>
            <a:ln w="9525">
              <a:solidFill>
                <a:schemeClr val="tx1"/>
              </a:solidFill>
              <a:round/>
              <a:headEnd/>
              <a:tailEnd type="triangle" w="med" len="med"/>
            </a:ln>
          </p:spPr>
          <p:txBody>
            <a:bodyPr wrap="none" anchor="ctr"/>
            <a:lstStyle/>
            <a:p>
              <a:endParaRPr lang="zh-CN" altLang="en-US" sz="2000">
                <a:solidFill>
                  <a:srgbClr val="000000"/>
                </a:solidFill>
              </a:endParaRPr>
            </a:p>
          </p:txBody>
        </p:sp>
        <p:sp>
          <p:nvSpPr>
            <p:cNvPr id="65" name="Text Box 1042"/>
            <p:cNvSpPr txBox="1">
              <a:spLocks noChangeArrowheads="1"/>
            </p:cNvSpPr>
            <p:nvPr/>
          </p:nvSpPr>
          <p:spPr bwMode="auto">
            <a:xfrm>
              <a:off x="1524000" y="1752600"/>
              <a:ext cx="1600200" cy="588094"/>
            </a:xfrm>
            <a:prstGeom prst="rect">
              <a:avLst/>
            </a:prstGeom>
            <a:noFill/>
            <a:ln w="9525">
              <a:noFill/>
              <a:miter lim="800000"/>
              <a:headEnd/>
              <a:tailEnd/>
            </a:ln>
          </p:spPr>
          <p:txBody>
            <a:bodyPr>
              <a:spAutoFit/>
            </a:bodyPr>
            <a:lstStyle/>
            <a:p>
              <a:pPr>
                <a:spcBef>
                  <a:spcPct val="50000"/>
                </a:spcBef>
              </a:pPr>
              <a:r>
                <a:rPr lang="en-US" altLang="zh-TW" sz="2000" dirty="0">
                  <a:solidFill>
                    <a:srgbClr val="000000"/>
                  </a:solidFill>
                  <a:ea typeface="PMingLiU" pitchFamily="18" charset="-120"/>
                </a:rPr>
                <a:t>Primer</a:t>
              </a: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Freeform 4"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64516" name="Rectangle 5"/>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64517" name="Oval 6"/>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4518" name="Oval 7"/>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4519" name="Oval 8"/>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4520" name="Oval 9"/>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4521" name="Oval 10"/>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4522" name="Oval 11"/>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4523" name="Oval 12"/>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4524" name="Oval 13"/>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08590" name="Freeform 14"/>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64526" name="Line 15"/>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64527" name="Oval 16"/>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4528" name="Oval 17"/>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4529" name="Rectangle 18"/>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64530" name="Rectangle 20"/>
          <p:cNvSpPr>
            <a:spLocks noChangeArrowheads="1"/>
          </p:cNvSpPr>
          <p:nvPr/>
        </p:nvSpPr>
        <p:spPr bwMode="auto">
          <a:xfrm>
            <a:off x="5181600" y="2514600"/>
            <a:ext cx="3278188" cy="385763"/>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64531" name="Freeform 21"/>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64532" name="Oval 22"/>
          <p:cNvSpPr>
            <a:spLocks noChangeArrowheads="1"/>
          </p:cNvSpPr>
          <p:nvPr/>
        </p:nvSpPr>
        <p:spPr bwMode="auto">
          <a:xfrm>
            <a:off x="3886200" y="3511550"/>
            <a:ext cx="609600" cy="1524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64533" name="Freeform 23"/>
          <p:cNvSpPr>
            <a:spLocks/>
          </p:cNvSpPr>
          <p:nvPr/>
        </p:nvSpPr>
        <p:spPr bwMode="auto">
          <a:xfrm>
            <a:off x="3941763" y="2673350"/>
            <a:ext cx="249237" cy="941388"/>
          </a:xfrm>
          <a:custGeom>
            <a:avLst/>
            <a:gdLst>
              <a:gd name="T0" fmla="*/ 112 w 157"/>
              <a:gd name="T1" fmla="*/ 0 h 593"/>
              <a:gd name="T2" fmla="*/ 112 w 157"/>
              <a:gd name="T3" fmla="*/ 504 h 593"/>
              <a:gd name="T4" fmla="*/ 92 w 157"/>
              <a:gd name="T5" fmla="*/ 528 h 593"/>
              <a:gd name="T6" fmla="*/ 48 w 157"/>
              <a:gd name="T7" fmla="*/ 548 h 593"/>
              <a:gd name="T8" fmla="*/ 24 w 157"/>
              <a:gd name="T9" fmla="*/ 564 h 593"/>
              <a:gd name="T10" fmla="*/ 0 w 157"/>
              <a:gd name="T11" fmla="*/ 592 h 593"/>
              <a:gd name="T12" fmla="*/ 156 w 157"/>
              <a:gd name="T13" fmla="*/ 592 h 593"/>
              <a:gd name="T14" fmla="*/ 156 w 157"/>
              <a:gd name="T15" fmla="*/ 2 h 593"/>
              <a:gd name="T16" fmla="*/ 112 w 157"/>
              <a:gd name="T17" fmla="*/ 0 h 5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
              <a:gd name="T28" fmla="*/ 0 h 593"/>
              <a:gd name="T29" fmla="*/ 157 w 157"/>
              <a:gd name="T30" fmla="*/ 593 h 5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 h="593">
                <a:moveTo>
                  <a:pt x="112" y="0"/>
                </a:moveTo>
                <a:lnTo>
                  <a:pt x="112" y="504"/>
                </a:lnTo>
                <a:lnTo>
                  <a:pt x="92" y="528"/>
                </a:lnTo>
                <a:lnTo>
                  <a:pt x="48" y="548"/>
                </a:lnTo>
                <a:lnTo>
                  <a:pt x="24" y="564"/>
                </a:lnTo>
                <a:lnTo>
                  <a:pt x="0" y="592"/>
                </a:lnTo>
                <a:lnTo>
                  <a:pt x="156" y="592"/>
                </a:lnTo>
                <a:lnTo>
                  <a:pt x="156" y="2"/>
                </a:lnTo>
                <a:lnTo>
                  <a:pt x="112" y="0"/>
                </a:lnTo>
              </a:path>
            </a:pathLst>
          </a:custGeom>
          <a:gradFill rotWithShape="0">
            <a:gsLst>
              <a:gs pos="0">
                <a:srgbClr val="CC6600"/>
              </a:gs>
              <a:gs pos="100000">
                <a:srgbClr val="8E4700"/>
              </a:gs>
            </a:gsLst>
            <a:lin ang="5400000" scaled="1"/>
          </a:gradFill>
          <a:ln w="12700" cap="rnd" cmpd="sng">
            <a:noFill/>
            <a:prstDash val="solid"/>
            <a:round/>
            <a:headEnd type="none" w="med" len="med"/>
            <a:tailEnd type="none" w="med" len="med"/>
          </a:ln>
        </p:spPr>
        <p:txBody>
          <a:bodyPr/>
          <a:lstStyle/>
          <a:p>
            <a:endParaRPr lang="zh-CN" altLang="en-US"/>
          </a:p>
        </p:txBody>
      </p:sp>
      <p:sp>
        <p:nvSpPr>
          <p:cNvPr id="64534" name="Freeform 24"/>
          <p:cNvSpPr>
            <a:spLocks/>
          </p:cNvSpPr>
          <p:nvPr/>
        </p:nvSpPr>
        <p:spPr bwMode="auto">
          <a:xfrm>
            <a:off x="4170363" y="2673350"/>
            <a:ext cx="249237" cy="941388"/>
          </a:xfrm>
          <a:custGeom>
            <a:avLst/>
            <a:gdLst>
              <a:gd name="T0" fmla="*/ 44 w 157"/>
              <a:gd name="T1" fmla="*/ 0 h 593"/>
              <a:gd name="T2" fmla="*/ 44 w 157"/>
              <a:gd name="T3" fmla="*/ 504 h 593"/>
              <a:gd name="T4" fmla="*/ 64 w 157"/>
              <a:gd name="T5" fmla="*/ 528 h 593"/>
              <a:gd name="T6" fmla="*/ 108 w 157"/>
              <a:gd name="T7" fmla="*/ 548 h 593"/>
              <a:gd name="T8" fmla="*/ 132 w 157"/>
              <a:gd name="T9" fmla="*/ 564 h 593"/>
              <a:gd name="T10" fmla="*/ 156 w 157"/>
              <a:gd name="T11" fmla="*/ 592 h 593"/>
              <a:gd name="T12" fmla="*/ 0 w 157"/>
              <a:gd name="T13" fmla="*/ 592 h 593"/>
              <a:gd name="T14" fmla="*/ 0 w 157"/>
              <a:gd name="T15" fmla="*/ 2 h 593"/>
              <a:gd name="T16" fmla="*/ 44 w 157"/>
              <a:gd name="T17" fmla="*/ 0 h 5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
              <a:gd name="T28" fmla="*/ 0 h 593"/>
              <a:gd name="T29" fmla="*/ 157 w 157"/>
              <a:gd name="T30" fmla="*/ 593 h 5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 h="593">
                <a:moveTo>
                  <a:pt x="44" y="0"/>
                </a:moveTo>
                <a:lnTo>
                  <a:pt x="44" y="504"/>
                </a:lnTo>
                <a:lnTo>
                  <a:pt x="64" y="528"/>
                </a:lnTo>
                <a:lnTo>
                  <a:pt x="108" y="548"/>
                </a:lnTo>
                <a:lnTo>
                  <a:pt x="132" y="564"/>
                </a:lnTo>
                <a:lnTo>
                  <a:pt x="156" y="592"/>
                </a:lnTo>
                <a:lnTo>
                  <a:pt x="0" y="592"/>
                </a:lnTo>
                <a:lnTo>
                  <a:pt x="0" y="2"/>
                </a:lnTo>
                <a:lnTo>
                  <a:pt x="44" y="0"/>
                </a:lnTo>
              </a:path>
            </a:pathLst>
          </a:custGeom>
          <a:gradFill rotWithShape="0">
            <a:gsLst>
              <a:gs pos="0">
                <a:srgbClr val="CC6600"/>
              </a:gs>
              <a:gs pos="100000">
                <a:srgbClr val="8E4700"/>
              </a:gs>
            </a:gsLst>
            <a:lin ang="5400000" scaled="1"/>
          </a:gradFill>
          <a:ln w="12700" cap="rnd" cmpd="sng">
            <a:noFill/>
            <a:prstDash val="solid"/>
            <a:round/>
            <a:headEnd type="none" w="med" len="med"/>
            <a:tailEnd type="none" w="med" len="med"/>
          </a:ln>
        </p:spPr>
        <p:txBody>
          <a:bodyPr/>
          <a:lstStyle/>
          <a:p>
            <a:endParaRPr lang="zh-CN" altLang="en-US"/>
          </a:p>
        </p:txBody>
      </p:sp>
      <p:sp>
        <p:nvSpPr>
          <p:cNvPr id="408601" name="Arc 25"/>
          <p:cNvSpPr>
            <a:spLocks/>
          </p:cNvSpPr>
          <p:nvPr/>
        </p:nvSpPr>
        <p:spPr bwMode="auto">
          <a:xfrm>
            <a:off x="4581525" y="3587750"/>
            <a:ext cx="984250" cy="2349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type="triangle" w="med" len="med"/>
          </a:ln>
          <a:effectLst>
            <a:outerShdw dist="17961" dir="2700000" algn="ctr" rotWithShape="0">
              <a:schemeClr val="bg2"/>
            </a:outerShdw>
          </a:effectLst>
        </p:spPr>
        <p:txBody>
          <a:bodyPr wrap="none" anchor="ctr"/>
          <a:lstStyle/>
          <a:p>
            <a:pPr>
              <a:defRPr/>
            </a:pPr>
            <a:endParaRPr lang="zh-CN" altLang="en-US"/>
          </a:p>
        </p:txBody>
      </p:sp>
      <p:sp>
        <p:nvSpPr>
          <p:cNvPr id="64536" name="Line 26"/>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64537" name="Line 27"/>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64538" name="Line 28"/>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4539" name="Line 29"/>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4540" name="Rectangle 30"/>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64541" name="Line 31"/>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4542" name="Rectangle 32"/>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64543" name="Line 33"/>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4544" name="Rectangle 34"/>
          <p:cNvSpPr>
            <a:spLocks noChangeArrowheads="1"/>
          </p:cNvSpPr>
          <p:nvPr/>
        </p:nvSpPr>
        <p:spPr bwMode="auto">
          <a:xfrm>
            <a:off x="3581400" y="5492750"/>
            <a:ext cx="3222625" cy="385763"/>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34"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5"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Freeform 3"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65540" name="Rectangle 4"/>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65541" name="Oval 5"/>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5542" name="Oval 6"/>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5543" name="Oval 7"/>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5544" name="Oval 8"/>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5545" name="Oval 9"/>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5546" name="Oval 10"/>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5547" name="Oval 11"/>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5548" name="Oval 12"/>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09613" name="Freeform 13"/>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65550" name="Line 14"/>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65551" name="Oval 15"/>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5552" name="Oval 16"/>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5553" name="Rectangle 17"/>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65554" name="Rectangle 18"/>
          <p:cNvSpPr>
            <a:spLocks noChangeArrowheads="1"/>
          </p:cNvSpPr>
          <p:nvPr/>
        </p:nvSpPr>
        <p:spPr bwMode="auto">
          <a:xfrm>
            <a:off x="3581400" y="5492750"/>
            <a:ext cx="2935288" cy="385763"/>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65555" name="Rectangle 19"/>
          <p:cNvSpPr>
            <a:spLocks noChangeArrowheads="1"/>
          </p:cNvSpPr>
          <p:nvPr/>
        </p:nvSpPr>
        <p:spPr bwMode="auto">
          <a:xfrm>
            <a:off x="5181600" y="2514600"/>
            <a:ext cx="2990850" cy="385763"/>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65556" name="Freeform 20"/>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65557" name="Oval 21"/>
          <p:cNvSpPr>
            <a:spLocks noChangeArrowheads="1"/>
          </p:cNvSpPr>
          <p:nvPr/>
        </p:nvSpPr>
        <p:spPr bwMode="auto">
          <a:xfrm>
            <a:off x="3733800" y="3505200"/>
            <a:ext cx="914400" cy="2286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65558" name="Line 22"/>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65559" name="Line 23"/>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65560" name="Line 24"/>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1" name="Line 25"/>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2" name="Rectangle 26"/>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65563" name="Line 27"/>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4" name="AutoShape 28"/>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65565" name="Line 29"/>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65566" name="Rectangle 30"/>
          <p:cNvSpPr>
            <a:spLocks noChangeArrowheads="1"/>
          </p:cNvSpPr>
          <p:nvPr/>
        </p:nvSpPr>
        <p:spPr bwMode="auto">
          <a:xfrm>
            <a:off x="3200400" y="2819400"/>
            <a:ext cx="18399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65567" name="Rectangle 31"/>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65568" name="Line 32"/>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9" name="Freeform 33"/>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5570" name="Freeform 34"/>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5571" name="Freeform 35"/>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409636" name="Arc 36"/>
          <p:cNvSpPr>
            <a:spLocks/>
          </p:cNvSpPr>
          <p:nvPr/>
        </p:nvSpPr>
        <p:spPr bwMode="auto">
          <a:xfrm rot="10800000">
            <a:off x="2743200" y="3352800"/>
            <a:ext cx="1143000" cy="231775"/>
          </a:xfrm>
          <a:custGeom>
            <a:avLst/>
            <a:gdLst>
              <a:gd name="G0" fmla="+- 0 0 0"/>
              <a:gd name="G1" fmla="+- 0 0 0"/>
              <a:gd name="G2" fmla="+- 21600 0 0"/>
              <a:gd name="T0" fmla="*/ 21600 w 21600"/>
              <a:gd name="T1" fmla="*/ 0 h 21243"/>
              <a:gd name="T2" fmla="*/ 3913 w 21600"/>
              <a:gd name="T3" fmla="*/ 21243 h 21243"/>
              <a:gd name="T4" fmla="*/ 0 w 21600"/>
              <a:gd name="T5" fmla="*/ 0 h 21243"/>
            </a:gdLst>
            <a:ahLst/>
            <a:cxnLst>
              <a:cxn ang="0">
                <a:pos x="T0" y="T1"/>
              </a:cxn>
              <a:cxn ang="0">
                <a:pos x="T2" y="T3"/>
              </a:cxn>
              <a:cxn ang="0">
                <a:pos x="T4" y="T5"/>
              </a:cxn>
            </a:cxnLst>
            <a:rect l="0" t="0" r="r" b="b"/>
            <a:pathLst>
              <a:path w="21600" h="21243" fill="none" extrusionOk="0">
                <a:moveTo>
                  <a:pt x="21600" y="0"/>
                </a:moveTo>
                <a:cubicBezTo>
                  <a:pt x="21600" y="10420"/>
                  <a:pt x="14160" y="19354"/>
                  <a:pt x="3912" y="21242"/>
                </a:cubicBezTo>
              </a:path>
              <a:path w="21600" h="21243" stroke="0" extrusionOk="0">
                <a:moveTo>
                  <a:pt x="21600" y="0"/>
                </a:moveTo>
                <a:cubicBezTo>
                  <a:pt x="21600" y="10420"/>
                  <a:pt x="14160" y="19354"/>
                  <a:pt x="3912" y="21242"/>
                </a:cubicBezTo>
                <a:lnTo>
                  <a:pt x="0" y="0"/>
                </a:lnTo>
                <a:close/>
              </a:path>
            </a:pathLst>
          </a:custGeom>
          <a:noFill/>
          <a:ln w="12700" cap="rnd">
            <a:solidFill>
              <a:schemeClr val="tx1"/>
            </a:solidFill>
            <a:round/>
            <a:headEnd/>
            <a:tailEnd type="triangle" w="med" len="med"/>
          </a:ln>
          <a:effectLst>
            <a:outerShdw dist="17961" dir="2700000" algn="ctr" rotWithShape="0">
              <a:schemeClr val="bg2"/>
            </a:outerShdw>
          </a:effectLst>
        </p:spPr>
        <p:txBody>
          <a:bodyPr wrap="none" anchor="ctr"/>
          <a:lstStyle/>
          <a:p>
            <a:pPr>
              <a:defRPr/>
            </a:pPr>
            <a:endParaRPr lang="zh-CN" altLang="en-US"/>
          </a:p>
        </p:txBody>
      </p:sp>
      <p:sp>
        <p:nvSpPr>
          <p:cNvPr id="3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9"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Freeform 1027"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66564" name="Rectangle 1028"/>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66565" name="Oval 1029"/>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6566" name="Oval 1030"/>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6567" name="Oval 1031"/>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6568" name="Oval 1032"/>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6569" name="Oval 1033"/>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6570" name="Oval 1034"/>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6571" name="Oval 1035"/>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6572" name="Oval 1036"/>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10637" name="Freeform 1037"/>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66574" name="Line 1038"/>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66575" name="Oval 1039"/>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6576" name="Oval 1040"/>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6577" name="Rectangle 1041"/>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66578" name="Rectangle 1042"/>
          <p:cNvSpPr>
            <a:spLocks noChangeArrowheads="1"/>
          </p:cNvSpPr>
          <p:nvPr/>
        </p:nvSpPr>
        <p:spPr bwMode="auto">
          <a:xfrm>
            <a:off x="3581400" y="5492750"/>
            <a:ext cx="2719388" cy="385763"/>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66579" name="Rectangle 1043"/>
          <p:cNvSpPr>
            <a:spLocks noChangeArrowheads="1"/>
          </p:cNvSpPr>
          <p:nvPr/>
        </p:nvSpPr>
        <p:spPr bwMode="auto">
          <a:xfrm>
            <a:off x="5181600" y="2514600"/>
            <a:ext cx="3494088" cy="385763"/>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66580" name="Freeform 1044"/>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66581" name="Oval 1045"/>
          <p:cNvSpPr>
            <a:spLocks noChangeArrowheads="1"/>
          </p:cNvSpPr>
          <p:nvPr/>
        </p:nvSpPr>
        <p:spPr bwMode="auto">
          <a:xfrm>
            <a:off x="3657600" y="3505200"/>
            <a:ext cx="1066800" cy="2286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66582" name="Line 1046"/>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66583" name="Line 1047"/>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66584" name="Line 1048"/>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6585" name="Line 1049"/>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6586" name="Rectangle 1050"/>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66587" name="Line 1051"/>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6588" name="AutoShape 1052"/>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66589" name="Line 1053"/>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66590" name="Rectangle 1054"/>
          <p:cNvSpPr>
            <a:spLocks noChangeArrowheads="1"/>
          </p:cNvSpPr>
          <p:nvPr/>
        </p:nvSpPr>
        <p:spPr bwMode="auto">
          <a:xfrm>
            <a:off x="3200400" y="2819400"/>
            <a:ext cx="18399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66591" name="Rectangle 1055"/>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66592" name="Line 1056"/>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6593" name="Freeform 1057"/>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6594" name="Freeform 1058"/>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6595" name="Freeform 1059"/>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410660" name="Arc 1060"/>
          <p:cNvSpPr>
            <a:spLocks/>
          </p:cNvSpPr>
          <p:nvPr/>
        </p:nvSpPr>
        <p:spPr bwMode="auto">
          <a:xfrm>
            <a:off x="4581525" y="3587750"/>
            <a:ext cx="984250" cy="2349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type="triangle" w="med" len="med"/>
          </a:ln>
          <a:effectLst>
            <a:outerShdw dist="17961" dir="2700000" algn="ctr" rotWithShape="0">
              <a:schemeClr val="bg2"/>
            </a:outerShdw>
          </a:effectLst>
        </p:spPr>
        <p:txBody>
          <a:bodyPr wrap="none" anchor="ctr"/>
          <a:lstStyle/>
          <a:p>
            <a:pPr>
              <a:defRPr/>
            </a:pPr>
            <a:endParaRPr lang="zh-CN" altLang="en-US"/>
          </a:p>
        </p:txBody>
      </p:sp>
      <p:sp>
        <p:nvSpPr>
          <p:cNvPr id="3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9"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Freeform 3"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67588" name="Rectangle 4"/>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67589" name="Oval 5"/>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7590" name="Oval 6"/>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7591" name="Oval 7"/>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7592" name="Oval 8"/>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7593" name="Oval 9"/>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7594" name="Oval 10"/>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7595" name="Oval 11"/>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7596" name="Oval 12"/>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11661" name="Freeform 13"/>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67598" name="Line 14"/>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67599" name="Oval 15"/>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7600" name="Oval 16"/>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7601" name="Rectangle 17"/>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67602" name="Rectangle 18"/>
          <p:cNvSpPr>
            <a:spLocks noChangeArrowheads="1"/>
          </p:cNvSpPr>
          <p:nvPr/>
        </p:nvSpPr>
        <p:spPr bwMode="auto">
          <a:xfrm>
            <a:off x="3581400" y="5492750"/>
            <a:ext cx="2862263" cy="385763"/>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67603" name="Rectangle 19"/>
          <p:cNvSpPr>
            <a:spLocks noChangeArrowheads="1"/>
          </p:cNvSpPr>
          <p:nvPr/>
        </p:nvSpPr>
        <p:spPr bwMode="auto">
          <a:xfrm>
            <a:off x="5181600" y="2514600"/>
            <a:ext cx="2919413" cy="385763"/>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67604" name="Freeform 20"/>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67605" name="Line 22"/>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67606" name="Line 23"/>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67607" name="Line 24"/>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7608" name="Line 25"/>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7609" name="Rectangle 26"/>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67610" name="Line 27"/>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7611" name="AutoShape 28"/>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67612" name="Line 29"/>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67613" name="Rectangle 30"/>
          <p:cNvSpPr>
            <a:spLocks noChangeArrowheads="1"/>
          </p:cNvSpPr>
          <p:nvPr/>
        </p:nvSpPr>
        <p:spPr bwMode="auto">
          <a:xfrm>
            <a:off x="3200400" y="2819400"/>
            <a:ext cx="18399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67614" name="Rectangle 31"/>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67615" name="Line 32"/>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7616" name="Freeform 33"/>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7617" name="Freeform 34"/>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7618" name="Freeform 35"/>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7619" name="Oval 37"/>
          <p:cNvSpPr>
            <a:spLocks noChangeArrowheads="1"/>
          </p:cNvSpPr>
          <p:nvPr/>
        </p:nvSpPr>
        <p:spPr bwMode="auto">
          <a:xfrm>
            <a:off x="3581400" y="3429000"/>
            <a:ext cx="1295400" cy="3048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411686" name="Arc 38"/>
          <p:cNvSpPr>
            <a:spLocks/>
          </p:cNvSpPr>
          <p:nvPr/>
        </p:nvSpPr>
        <p:spPr bwMode="auto">
          <a:xfrm rot="10800000">
            <a:off x="2743200" y="3352800"/>
            <a:ext cx="1143000" cy="231775"/>
          </a:xfrm>
          <a:custGeom>
            <a:avLst/>
            <a:gdLst>
              <a:gd name="G0" fmla="+- 0 0 0"/>
              <a:gd name="G1" fmla="+- 0 0 0"/>
              <a:gd name="G2" fmla="+- 21600 0 0"/>
              <a:gd name="T0" fmla="*/ 21600 w 21600"/>
              <a:gd name="T1" fmla="*/ 0 h 21243"/>
              <a:gd name="T2" fmla="*/ 3913 w 21600"/>
              <a:gd name="T3" fmla="*/ 21243 h 21243"/>
              <a:gd name="T4" fmla="*/ 0 w 21600"/>
              <a:gd name="T5" fmla="*/ 0 h 21243"/>
            </a:gdLst>
            <a:ahLst/>
            <a:cxnLst>
              <a:cxn ang="0">
                <a:pos x="T0" y="T1"/>
              </a:cxn>
              <a:cxn ang="0">
                <a:pos x="T2" y="T3"/>
              </a:cxn>
              <a:cxn ang="0">
                <a:pos x="T4" y="T5"/>
              </a:cxn>
            </a:cxnLst>
            <a:rect l="0" t="0" r="r" b="b"/>
            <a:pathLst>
              <a:path w="21600" h="21243" fill="none" extrusionOk="0">
                <a:moveTo>
                  <a:pt x="21600" y="0"/>
                </a:moveTo>
                <a:cubicBezTo>
                  <a:pt x="21600" y="10420"/>
                  <a:pt x="14160" y="19354"/>
                  <a:pt x="3912" y="21242"/>
                </a:cubicBezTo>
              </a:path>
              <a:path w="21600" h="21243" stroke="0" extrusionOk="0">
                <a:moveTo>
                  <a:pt x="21600" y="0"/>
                </a:moveTo>
                <a:cubicBezTo>
                  <a:pt x="21600" y="10420"/>
                  <a:pt x="14160" y="19354"/>
                  <a:pt x="3912" y="21242"/>
                </a:cubicBezTo>
                <a:lnTo>
                  <a:pt x="0" y="0"/>
                </a:lnTo>
                <a:close/>
              </a:path>
            </a:pathLst>
          </a:custGeom>
          <a:noFill/>
          <a:ln w="12700" cap="rnd">
            <a:solidFill>
              <a:schemeClr val="tx1"/>
            </a:solidFill>
            <a:round/>
            <a:headEnd/>
            <a:tailEnd type="triangle" w="med" len="med"/>
          </a:ln>
          <a:effectLst>
            <a:outerShdw dist="17961" dir="2700000" algn="ctr" rotWithShape="0">
              <a:schemeClr val="bg2"/>
            </a:outerShdw>
          </a:effectLst>
        </p:spPr>
        <p:txBody>
          <a:bodyPr wrap="none" anchor="ctr"/>
          <a:lstStyle/>
          <a:p>
            <a:pPr>
              <a:defRPr/>
            </a:pPr>
            <a:endParaRPr lang="zh-CN" altLang="en-US"/>
          </a:p>
        </p:txBody>
      </p:sp>
      <p:sp>
        <p:nvSpPr>
          <p:cNvPr id="3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9"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Freeform 3"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68612" name="Rectangle 4"/>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68613" name="Oval 5"/>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8614" name="Oval 6"/>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8615" name="Oval 7"/>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8616" name="Oval 8"/>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8617" name="Oval 9"/>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8618" name="Oval 10"/>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8619" name="Oval 11"/>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8620" name="Oval 12"/>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12685" name="Freeform 13"/>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68622" name="Line 14"/>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68623" name="Oval 15"/>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8624" name="Oval 16"/>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8625" name="Rectangle 17"/>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68626" name="Rectangle 18"/>
          <p:cNvSpPr>
            <a:spLocks noChangeArrowheads="1"/>
          </p:cNvSpPr>
          <p:nvPr/>
        </p:nvSpPr>
        <p:spPr bwMode="auto">
          <a:xfrm>
            <a:off x="3581400" y="5492750"/>
            <a:ext cx="1981200" cy="673100"/>
          </a:xfrm>
          <a:prstGeom prst="rect">
            <a:avLst/>
          </a:prstGeom>
          <a:noFill/>
          <a:ln w="12700">
            <a:solidFill>
              <a:schemeClr val="accent1"/>
            </a:solid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68627" name="Rectangle 19"/>
          <p:cNvSpPr>
            <a:spLocks noChangeArrowheads="1"/>
          </p:cNvSpPr>
          <p:nvPr/>
        </p:nvSpPr>
        <p:spPr bwMode="auto">
          <a:xfrm>
            <a:off x="5181600" y="2514600"/>
            <a:ext cx="21336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68628" name="Freeform 20"/>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68629" name="Line 21"/>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68630" name="Line 22"/>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68631" name="Line 23"/>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8632" name="Line 24"/>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8633" name="Rectangle 25"/>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68634" name="Line 26"/>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8635" name="AutoShape 27"/>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68636" name="Line 28"/>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68637" name="Rectangle 29"/>
          <p:cNvSpPr>
            <a:spLocks noChangeArrowheads="1"/>
          </p:cNvSpPr>
          <p:nvPr/>
        </p:nvSpPr>
        <p:spPr bwMode="auto">
          <a:xfrm>
            <a:off x="3200400" y="2819400"/>
            <a:ext cx="18399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68638" name="Rectangle 30"/>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68639" name="Line 31"/>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8640" name="Freeform 32"/>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8641" name="Freeform 33"/>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8642" name="Freeform 34"/>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8643" name="Oval 37"/>
          <p:cNvSpPr>
            <a:spLocks noChangeArrowheads="1"/>
          </p:cNvSpPr>
          <p:nvPr/>
        </p:nvSpPr>
        <p:spPr bwMode="auto">
          <a:xfrm>
            <a:off x="3505200" y="3429000"/>
            <a:ext cx="1447800" cy="3048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412710" name="Arc 38"/>
          <p:cNvSpPr>
            <a:spLocks/>
          </p:cNvSpPr>
          <p:nvPr/>
        </p:nvSpPr>
        <p:spPr bwMode="auto">
          <a:xfrm>
            <a:off x="4581525" y="3587750"/>
            <a:ext cx="984250" cy="2349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type="triangle" w="med" len="med"/>
          </a:ln>
          <a:effectLst>
            <a:outerShdw dist="17961" dir="2700000" algn="ctr" rotWithShape="0">
              <a:schemeClr val="bg2"/>
            </a:outerShdw>
          </a:effectLst>
        </p:spPr>
        <p:txBody>
          <a:bodyPr wrap="none" anchor="ctr"/>
          <a:lstStyle/>
          <a:p>
            <a:pPr>
              <a:defRPr/>
            </a:pPr>
            <a:endParaRPr lang="zh-CN" altLang="en-US"/>
          </a:p>
        </p:txBody>
      </p:sp>
      <p:sp>
        <p:nvSpPr>
          <p:cNvPr id="3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9"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31640" y="2348880"/>
            <a:ext cx="6828929" cy="3220219"/>
          </a:xfrm>
        </p:spPr>
        <p:txBody>
          <a:bodyPr/>
          <a:lstStyle/>
          <a:p>
            <a:r>
              <a:rPr lang="zh-CN" altLang="en-US" sz="2400" dirty="0" smtClean="0">
                <a:solidFill>
                  <a:srgbClr val="000000"/>
                </a:solidFill>
                <a:latin typeface="Times New Roman" pitchFamily="18" charset="0"/>
                <a:ea typeface="微软雅黑" pitchFamily="34" charset="-122"/>
                <a:cs typeface="Times New Roman" pitchFamily="18" charset="0"/>
              </a:rPr>
              <a:t>外延</a:t>
            </a:r>
            <a:r>
              <a:rPr lang="en-US" altLang="zh-CN" sz="2400" dirty="0" smtClean="0">
                <a:solidFill>
                  <a:srgbClr val="000000"/>
                </a:solidFill>
                <a:latin typeface="Times New Roman" pitchFamily="18" charset="0"/>
                <a:ea typeface="微软雅黑" pitchFamily="34" charset="-122"/>
                <a:cs typeface="Times New Roman" pitchFamily="18" charset="0"/>
              </a:rPr>
              <a:t>Si</a:t>
            </a:r>
          </a:p>
          <a:p>
            <a:r>
              <a:rPr lang="zh-CN" altLang="en-US" sz="2400" dirty="0" smtClean="0">
                <a:solidFill>
                  <a:srgbClr val="000000"/>
                </a:solidFill>
                <a:latin typeface="Times New Roman" pitchFamily="18" charset="0"/>
                <a:ea typeface="微软雅黑" pitchFamily="34" charset="-122"/>
                <a:cs typeface="Times New Roman" pitchFamily="18" charset="0"/>
              </a:rPr>
              <a:t>介质膜：场氧化、栅氧化膜、</a:t>
            </a:r>
            <a:r>
              <a:rPr lang="en-US" altLang="zh-CN" sz="2400" dirty="0" smtClean="0">
                <a:solidFill>
                  <a:srgbClr val="000000"/>
                </a:solidFill>
                <a:latin typeface="Times New Roman" pitchFamily="18" charset="0"/>
                <a:ea typeface="微软雅黑" pitchFamily="34" charset="-122"/>
                <a:cs typeface="Times New Roman" pitchFamily="18" charset="0"/>
              </a:rPr>
              <a:t>USG</a:t>
            </a:r>
            <a:r>
              <a:rPr lang="zh-CN" altLang="en-US" sz="2400" dirty="0" smtClean="0">
                <a:solidFill>
                  <a:srgbClr val="000000"/>
                </a:solidFill>
                <a:latin typeface="Times New Roman" pitchFamily="18" charset="0"/>
                <a:ea typeface="微软雅黑" pitchFamily="34" charset="-122"/>
                <a:cs typeface="Times New Roman" pitchFamily="18" charset="0"/>
              </a:rPr>
              <a:t>、</a:t>
            </a:r>
            <a:r>
              <a:rPr lang="en-US" altLang="zh-CN" sz="2400" dirty="0" smtClean="0">
                <a:solidFill>
                  <a:srgbClr val="000000"/>
                </a:solidFill>
                <a:latin typeface="Times New Roman" pitchFamily="18" charset="0"/>
                <a:ea typeface="微软雅黑" pitchFamily="34" charset="-122"/>
                <a:cs typeface="Times New Roman" pitchFamily="18" charset="0"/>
              </a:rPr>
              <a:t>BPSG</a:t>
            </a:r>
            <a:r>
              <a:rPr lang="zh-CN" altLang="en-US" sz="2400" dirty="0" smtClean="0">
                <a:solidFill>
                  <a:srgbClr val="000000"/>
                </a:solidFill>
                <a:latin typeface="Times New Roman" pitchFamily="18" charset="0"/>
                <a:ea typeface="微软雅黑" pitchFamily="34" charset="-122"/>
                <a:cs typeface="Times New Roman" pitchFamily="18" charset="0"/>
              </a:rPr>
              <a:t>、</a:t>
            </a:r>
            <a:r>
              <a:rPr lang="en-US" altLang="zh-CN" sz="2400" dirty="0" smtClean="0">
                <a:solidFill>
                  <a:srgbClr val="000000"/>
                </a:solidFill>
                <a:latin typeface="Times New Roman" pitchFamily="18" charset="0"/>
                <a:ea typeface="微软雅黑" pitchFamily="34" charset="-122"/>
                <a:cs typeface="Times New Roman" pitchFamily="18" charset="0"/>
              </a:rPr>
              <a:t>PSG</a:t>
            </a:r>
            <a:r>
              <a:rPr lang="zh-CN" altLang="en-US" sz="2400" dirty="0" smtClean="0">
                <a:solidFill>
                  <a:srgbClr val="000000"/>
                </a:solidFill>
                <a:latin typeface="Times New Roman" pitchFamily="18" charset="0"/>
                <a:ea typeface="微软雅黑" pitchFamily="34" charset="-122"/>
                <a:cs typeface="Times New Roman" pitchFamily="18" charset="0"/>
              </a:rPr>
              <a:t>、层间介质膜、钝化膜、</a:t>
            </a:r>
            <a:r>
              <a:rPr lang="en-US" altLang="zh-CN" sz="2400" dirty="0" smtClean="0">
                <a:solidFill>
                  <a:srgbClr val="000000"/>
                </a:solidFill>
                <a:latin typeface="Times New Roman" pitchFamily="18" charset="0"/>
                <a:ea typeface="微软雅黑" pitchFamily="34" charset="-122"/>
                <a:cs typeface="Times New Roman" pitchFamily="18" charset="0"/>
              </a:rPr>
              <a:t>high k</a:t>
            </a:r>
            <a:r>
              <a:rPr lang="zh-CN" altLang="en-US" sz="2400" dirty="0" smtClean="0">
                <a:solidFill>
                  <a:srgbClr val="000000"/>
                </a:solidFill>
                <a:latin typeface="Times New Roman" pitchFamily="18" charset="0"/>
                <a:ea typeface="微软雅黑" pitchFamily="34" charset="-122"/>
                <a:cs typeface="Times New Roman" pitchFamily="18" charset="0"/>
              </a:rPr>
              <a:t>、</a:t>
            </a:r>
            <a:r>
              <a:rPr lang="en-US" altLang="zh-CN" sz="2400" dirty="0" smtClean="0">
                <a:solidFill>
                  <a:srgbClr val="000000"/>
                </a:solidFill>
                <a:latin typeface="Times New Roman" pitchFamily="18" charset="0"/>
                <a:ea typeface="微软雅黑" pitchFamily="34" charset="-122"/>
                <a:cs typeface="Times New Roman" pitchFamily="18" charset="0"/>
              </a:rPr>
              <a:t>low k</a:t>
            </a:r>
            <a:r>
              <a:rPr lang="zh-CN" altLang="en-US" sz="2400" dirty="0" smtClean="0">
                <a:solidFill>
                  <a:srgbClr val="000000"/>
                </a:solidFill>
                <a:latin typeface="Times New Roman" pitchFamily="18" charset="0"/>
                <a:ea typeface="微软雅黑" pitchFamily="34" charset="-122"/>
                <a:cs typeface="Times New Roman" pitchFamily="18" charset="0"/>
              </a:rPr>
              <a:t>、浅槽隔离</a:t>
            </a:r>
            <a:r>
              <a:rPr lang="en-US" altLang="zh-CN" sz="2400" dirty="0" smtClean="0">
                <a:solidFill>
                  <a:srgbClr val="000000"/>
                </a:solidFill>
                <a:latin typeface="Times New Roman" pitchFamily="18" charset="0"/>
                <a:ea typeface="微软雅黑" pitchFamily="34" charset="-122"/>
                <a:cs typeface="Times New Roman" pitchFamily="18" charset="0"/>
              </a:rPr>
              <a:t>……</a:t>
            </a:r>
          </a:p>
          <a:p>
            <a:r>
              <a:rPr lang="zh-CN" altLang="en-US" sz="2400" dirty="0" smtClean="0">
                <a:solidFill>
                  <a:srgbClr val="000000"/>
                </a:solidFill>
                <a:latin typeface="Times New Roman" pitchFamily="18" charset="0"/>
                <a:ea typeface="微软雅黑" pitchFamily="34" charset="-122"/>
                <a:cs typeface="Times New Roman" pitchFamily="18" charset="0"/>
              </a:rPr>
              <a:t>金属膜：</a:t>
            </a:r>
            <a:r>
              <a:rPr lang="en-US" altLang="zh-CN" sz="2400" dirty="0" smtClean="0">
                <a:solidFill>
                  <a:srgbClr val="000000"/>
                </a:solidFill>
                <a:latin typeface="Times New Roman" pitchFamily="18" charset="0"/>
                <a:ea typeface="微软雅黑" pitchFamily="34" charset="-122"/>
                <a:cs typeface="Times New Roman" pitchFamily="18" charset="0"/>
              </a:rPr>
              <a:t>Al</a:t>
            </a:r>
            <a:r>
              <a:rPr lang="zh-CN" altLang="en-US" sz="2400" dirty="0" smtClean="0">
                <a:solidFill>
                  <a:srgbClr val="000000"/>
                </a:solidFill>
                <a:latin typeface="Times New Roman" pitchFamily="18" charset="0"/>
                <a:ea typeface="微软雅黑" pitchFamily="34" charset="-122"/>
                <a:cs typeface="Times New Roman" pitchFamily="18" charset="0"/>
              </a:rPr>
              <a:t>、</a:t>
            </a:r>
            <a:r>
              <a:rPr lang="en-US" altLang="zh-CN" sz="2400" dirty="0" smtClean="0">
                <a:solidFill>
                  <a:srgbClr val="000000"/>
                </a:solidFill>
                <a:latin typeface="Times New Roman" pitchFamily="18" charset="0"/>
                <a:ea typeface="微软雅黑" pitchFamily="34" charset="-122"/>
                <a:cs typeface="Times New Roman" pitchFamily="18" charset="0"/>
              </a:rPr>
              <a:t>Ti </a:t>
            </a:r>
            <a:r>
              <a:rPr lang="zh-CN" altLang="en-US" sz="2400" dirty="0" smtClean="0">
                <a:solidFill>
                  <a:srgbClr val="000000"/>
                </a:solidFill>
                <a:latin typeface="Times New Roman" pitchFamily="18" charset="0"/>
                <a:ea typeface="微软雅黑" pitchFamily="34" charset="-122"/>
                <a:cs typeface="Times New Roman" pitchFamily="18" charset="0"/>
              </a:rPr>
              <a:t>、</a:t>
            </a:r>
            <a:r>
              <a:rPr lang="en-US" altLang="zh-CN" sz="2400" dirty="0" smtClean="0">
                <a:solidFill>
                  <a:srgbClr val="000000"/>
                </a:solidFill>
                <a:latin typeface="Times New Roman" pitchFamily="18" charset="0"/>
                <a:ea typeface="微软雅黑" pitchFamily="34" charset="-122"/>
                <a:cs typeface="Times New Roman" pitchFamily="18" charset="0"/>
              </a:rPr>
              <a:t>Cu</a:t>
            </a:r>
            <a:r>
              <a:rPr lang="zh-CN" altLang="en-US" sz="2400" dirty="0" smtClean="0">
                <a:solidFill>
                  <a:srgbClr val="000000"/>
                </a:solidFill>
                <a:latin typeface="Times New Roman" pitchFamily="18" charset="0"/>
                <a:ea typeface="微软雅黑" pitchFamily="34" charset="-122"/>
                <a:cs typeface="Times New Roman" pitchFamily="18" charset="0"/>
              </a:rPr>
              <a:t>、</a:t>
            </a:r>
            <a:r>
              <a:rPr lang="en-US" altLang="zh-CN" sz="2400" dirty="0" smtClean="0">
                <a:solidFill>
                  <a:srgbClr val="000000"/>
                </a:solidFill>
                <a:latin typeface="Times New Roman" pitchFamily="18" charset="0"/>
                <a:ea typeface="微软雅黑" pitchFamily="34" charset="-122"/>
                <a:cs typeface="Times New Roman" pitchFamily="18" charset="0"/>
              </a:rPr>
              <a:t>Wu</a:t>
            </a:r>
            <a:r>
              <a:rPr lang="zh-CN" altLang="en-US" sz="2400" dirty="0" smtClean="0">
                <a:solidFill>
                  <a:srgbClr val="000000"/>
                </a:solidFill>
                <a:latin typeface="Times New Roman" pitchFamily="18" charset="0"/>
                <a:ea typeface="微软雅黑" pitchFamily="34" charset="-122"/>
                <a:cs typeface="Times New Roman" pitchFamily="18" charset="0"/>
              </a:rPr>
              <a:t>、</a:t>
            </a:r>
            <a:r>
              <a:rPr lang="en-US" altLang="zh-CN" sz="2400" dirty="0" smtClean="0">
                <a:solidFill>
                  <a:srgbClr val="000000"/>
                </a:solidFill>
                <a:latin typeface="Times New Roman" pitchFamily="18" charset="0"/>
                <a:ea typeface="微软雅黑" pitchFamily="34" charset="-122"/>
                <a:cs typeface="Times New Roman" pitchFamily="18" charset="0"/>
              </a:rPr>
              <a:t>Ta……</a:t>
            </a:r>
          </a:p>
          <a:p>
            <a:r>
              <a:rPr lang="zh-CN" altLang="en-US" sz="2400" dirty="0" smtClean="0">
                <a:solidFill>
                  <a:srgbClr val="000000"/>
                </a:solidFill>
                <a:latin typeface="Times New Roman" pitchFamily="18" charset="0"/>
                <a:ea typeface="微软雅黑" pitchFamily="34" charset="-122"/>
                <a:cs typeface="Times New Roman" pitchFamily="18" charset="0"/>
              </a:rPr>
              <a:t>多晶硅</a:t>
            </a:r>
            <a:endParaRPr lang="en-US" altLang="zh-CN" sz="2400" dirty="0" smtClean="0">
              <a:solidFill>
                <a:srgbClr val="000000"/>
              </a:solidFill>
              <a:latin typeface="Times New Roman" pitchFamily="18" charset="0"/>
              <a:ea typeface="微软雅黑" pitchFamily="34" charset="-122"/>
              <a:cs typeface="Times New Roman" pitchFamily="18" charset="0"/>
            </a:endParaRPr>
          </a:p>
          <a:p>
            <a:r>
              <a:rPr lang="zh-CN" altLang="en-US" sz="2400" dirty="0" smtClean="0">
                <a:solidFill>
                  <a:srgbClr val="000000"/>
                </a:solidFill>
                <a:latin typeface="Times New Roman" pitchFamily="18" charset="0"/>
                <a:ea typeface="微软雅黑" pitchFamily="34" charset="-122"/>
                <a:cs typeface="Times New Roman" pitchFamily="18" charset="0"/>
              </a:rPr>
              <a:t>金属硅化物</a:t>
            </a:r>
            <a:endParaRPr lang="en-US" altLang="zh-CN" sz="2400" dirty="0" smtClean="0">
              <a:solidFill>
                <a:srgbClr val="000000"/>
              </a:solidFill>
              <a:latin typeface="Times New Roman" pitchFamily="18" charset="0"/>
              <a:ea typeface="微软雅黑" pitchFamily="34" charset="-122"/>
              <a:cs typeface="Times New Roman" pitchFamily="18" charset="0"/>
            </a:endParaRPr>
          </a:p>
          <a:p>
            <a:pPr>
              <a:buNone/>
            </a:pPr>
            <a:endParaRPr lang="en-US" altLang="zh-CN" sz="2400" dirty="0" smtClean="0">
              <a:solidFill>
                <a:srgbClr val="000000"/>
              </a:solidFill>
              <a:latin typeface="Times New Roman" pitchFamily="18" charset="0"/>
              <a:ea typeface="微软雅黑" pitchFamily="34" charset="-122"/>
              <a:cs typeface="Times New Roman" pitchFamily="18" charset="0"/>
            </a:endParaRPr>
          </a:p>
        </p:txBody>
      </p:sp>
      <p:sp>
        <p:nvSpPr>
          <p:cNvPr id="4" name="标题 1"/>
          <p:cNvSpPr txBox="1">
            <a:spLocks/>
          </p:cNvSpPr>
          <p:nvPr/>
        </p:nvSpPr>
        <p:spPr bwMode="auto">
          <a:xfrm>
            <a:off x="755576" y="1628800"/>
            <a:ext cx="2304256" cy="576064"/>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28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IC</a:t>
            </a:r>
            <a:r>
              <a:rPr kumimoji="1" lang="zh-CN" altLang="en-US" sz="28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中的薄膜</a:t>
            </a:r>
            <a:endParaRPr kumimoji="1" lang="zh-CN" altLang="en-US" sz="2800" b="1" i="0" u="sng" strike="noStrike" kern="1200" cap="none" spc="0" normalizeH="0" baseline="0" noProof="0" dirty="0">
              <a:ln>
                <a:noFill/>
              </a:ln>
              <a:solidFill>
                <a:srgbClr val="006600"/>
              </a:solidFill>
              <a:effectLst/>
              <a:uLnTx/>
              <a:uFillTx/>
              <a:latin typeface="微软雅黑" pitchFamily="34" charset="-122"/>
              <a:ea typeface="微软雅黑" pitchFamily="34" charset="-122"/>
              <a:cs typeface="+mn-cs"/>
            </a:endParaRPr>
          </a:p>
        </p:txBody>
      </p:sp>
      <p:sp>
        <p:nvSpPr>
          <p:cNvPr id="6" name="标题 1"/>
          <p:cNvSpPr txBox="1">
            <a:spLocks/>
          </p:cNvSpPr>
          <p:nvPr/>
        </p:nvSpPr>
        <p:spPr bwMode="auto">
          <a:xfrm>
            <a:off x="762000" y="762000"/>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Freeform 3"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69636" name="Rectangle 4"/>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69637" name="Oval 5"/>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9638" name="Oval 6"/>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9639" name="Oval 7"/>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9640" name="Oval 8"/>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9641" name="Oval 9"/>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9642" name="Oval 10"/>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9643" name="Oval 11"/>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69644" name="Oval 12"/>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13709" name="Freeform 13"/>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69646" name="Line 14"/>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69647" name="Oval 15"/>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9648" name="Oval 16"/>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69649" name="Rectangle 17"/>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69650" name="Rectangle 18"/>
          <p:cNvSpPr>
            <a:spLocks noChangeArrowheads="1"/>
          </p:cNvSpPr>
          <p:nvPr/>
        </p:nvSpPr>
        <p:spPr bwMode="auto">
          <a:xfrm>
            <a:off x="3581400" y="5492750"/>
            <a:ext cx="19812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69651" name="Rectangle 19"/>
          <p:cNvSpPr>
            <a:spLocks noChangeArrowheads="1"/>
          </p:cNvSpPr>
          <p:nvPr/>
        </p:nvSpPr>
        <p:spPr bwMode="auto">
          <a:xfrm>
            <a:off x="5181600" y="2514600"/>
            <a:ext cx="21336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69652" name="Freeform 20"/>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69653" name="Line 21"/>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69654" name="Line 22"/>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69655" name="Line 23"/>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56" name="Line 24"/>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57" name="Rectangle 25"/>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69658" name="Line 26"/>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59" name="AutoShape 27"/>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69660" name="Line 28"/>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69661" name="Rectangle 29"/>
          <p:cNvSpPr>
            <a:spLocks noChangeArrowheads="1"/>
          </p:cNvSpPr>
          <p:nvPr/>
        </p:nvSpPr>
        <p:spPr bwMode="auto">
          <a:xfrm>
            <a:off x="3200400" y="2819400"/>
            <a:ext cx="18399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69662" name="Rectangle 30"/>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69663" name="Line 31"/>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64" name="Freeform 32"/>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9665" name="Freeform 33"/>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9666" name="Freeform 34"/>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69667" name="Oval 37"/>
          <p:cNvSpPr>
            <a:spLocks noChangeArrowheads="1"/>
          </p:cNvSpPr>
          <p:nvPr/>
        </p:nvSpPr>
        <p:spPr bwMode="auto">
          <a:xfrm>
            <a:off x="3352800" y="3429000"/>
            <a:ext cx="1676400" cy="3048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413734" name="Arc 38"/>
          <p:cNvSpPr>
            <a:spLocks/>
          </p:cNvSpPr>
          <p:nvPr/>
        </p:nvSpPr>
        <p:spPr bwMode="auto">
          <a:xfrm rot="10800000">
            <a:off x="2743200" y="3352800"/>
            <a:ext cx="1143000" cy="231775"/>
          </a:xfrm>
          <a:custGeom>
            <a:avLst/>
            <a:gdLst>
              <a:gd name="G0" fmla="+- 0 0 0"/>
              <a:gd name="G1" fmla="+- 0 0 0"/>
              <a:gd name="G2" fmla="+- 21600 0 0"/>
              <a:gd name="T0" fmla="*/ 21600 w 21600"/>
              <a:gd name="T1" fmla="*/ 0 h 21243"/>
              <a:gd name="T2" fmla="*/ 3913 w 21600"/>
              <a:gd name="T3" fmla="*/ 21243 h 21243"/>
              <a:gd name="T4" fmla="*/ 0 w 21600"/>
              <a:gd name="T5" fmla="*/ 0 h 21243"/>
            </a:gdLst>
            <a:ahLst/>
            <a:cxnLst>
              <a:cxn ang="0">
                <a:pos x="T0" y="T1"/>
              </a:cxn>
              <a:cxn ang="0">
                <a:pos x="T2" y="T3"/>
              </a:cxn>
              <a:cxn ang="0">
                <a:pos x="T4" y="T5"/>
              </a:cxn>
            </a:cxnLst>
            <a:rect l="0" t="0" r="r" b="b"/>
            <a:pathLst>
              <a:path w="21600" h="21243" fill="none" extrusionOk="0">
                <a:moveTo>
                  <a:pt x="21600" y="0"/>
                </a:moveTo>
                <a:cubicBezTo>
                  <a:pt x="21600" y="10420"/>
                  <a:pt x="14160" y="19354"/>
                  <a:pt x="3912" y="21242"/>
                </a:cubicBezTo>
              </a:path>
              <a:path w="21600" h="21243" stroke="0" extrusionOk="0">
                <a:moveTo>
                  <a:pt x="21600" y="0"/>
                </a:moveTo>
                <a:cubicBezTo>
                  <a:pt x="21600" y="10420"/>
                  <a:pt x="14160" y="19354"/>
                  <a:pt x="3912" y="21242"/>
                </a:cubicBezTo>
                <a:lnTo>
                  <a:pt x="0" y="0"/>
                </a:lnTo>
                <a:close/>
              </a:path>
            </a:pathLst>
          </a:custGeom>
          <a:noFill/>
          <a:ln w="12700" cap="rnd">
            <a:solidFill>
              <a:schemeClr val="tx1"/>
            </a:solidFill>
            <a:round/>
            <a:headEnd/>
            <a:tailEnd type="triangle" w="med" len="med"/>
          </a:ln>
          <a:effectLst>
            <a:outerShdw dist="17961" dir="2700000" algn="ctr" rotWithShape="0">
              <a:schemeClr val="bg2"/>
            </a:outerShdw>
          </a:effectLst>
        </p:spPr>
        <p:txBody>
          <a:bodyPr wrap="none" anchor="ctr"/>
          <a:lstStyle/>
          <a:p>
            <a:pPr>
              <a:defRPr/>
            </a:pPr>
            <a:endParaRPr lang="zh-CN" altLang="en-US"/>
          </a:p>
        </p:txBody>
      </p:sp>
      <p:sp>
        <p:nvSpPr>
          <p:cNvPr id="3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9"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Freeform 3"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70660" name="Rectangle 4"/>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70661" name="Oval 5"/>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0662" name="Oval 6"/>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0663" name="Oval 7"/>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0664" name="Oval 8"/>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0665" name="Oval 9"/>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0666" name="Oval 10"/>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0667" name="Oval 11"/>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0668" name="Oval 12"/>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14733" name="Freeform 13"/>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70670" name="Line 14"/>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70671" name="Oval 15"/>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70672" name="Oval 16"/>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70673" name="Rectangle 17"/>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70674" name="Rectangle 18"/>
          <p:cNvSpPr>
            <a:spLocks noChangeArrowheads="1"/>
          </p:cNvSpPr>
          <p:nvPr/>
        </p:nvSpPr>
        <p:spPr bwMode="auto">
          <a:xfrm>
            <a:off x="3581400" y="5492750"/>
            <a:ext cx="19812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70675" name="Rectangle 19"/>
          <p:cNvSpPr>
            <a:spLocks noChangeArrowheads="1"/>
          </p:cNvSpPr>
          <p:nvPr/>
        </p:nvSpPr>
        <p:spPr bwMode="auto">
          <a:xfrm>
            <a:off x="5181600" y="2514600"/>
            <a:ext cx="21336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70676" name="Freeform 20"/>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70677" name="Line 21"/>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70678" name="Line 22"/>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70679" name="Line 23"/>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0680" name="Line 24"/>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0681" name="Rectangle 25"/>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70682" name="Line 26"/>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0683" name="AutoShape 27"/>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70684" name="Line 28"/>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70685" name="Rectangle 29"/>
          <p:cNvSpPr>
            <a:spLocks noChangeArrowheads="1"/>
          </p:cNvSpPr>
          <p:nvPr/>
        </p:nvSpPr>
        <p:spPr bwMode="auto">
          <a:xfrm>
            <a:off x="3200400" y="2819400"/>
            <a:ext cx="18399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70686" name="Rectangle 30"/>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70687" name="Line 31"/>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0688" name="Freeform 32"/>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0689" name="Freeform 33"/>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0690" name="Freeform 34"/>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0691" name="Oval 37"/>
          <p:cNvSpPr>
            <a:spLocks noChangeArrowheads="1"/>
          </p:cNvSpPr>
          <p:nvPr/>
        </p:nvSpPr>
        <p:spPr bwMode="auto">
          <a:xfrm>
            <a:off x="3200400" y="3429000"/>
            <a:ext cx="1981200" cy="3810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414758" name="Arc 38"/>
          <p:cNvSpPr>
            <a:spLocks/>
          </p:cNvSpPr>
          <p:nvPr/>
        </p:nvSpPr>
        <p:spPr bwMode="auto">
          <a:xfrm>
            <a:off x="4581525" y="3657600"/>
            <a:ext cx="984250" cy="2286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type="triangle" w="med" len="med"/>
          </a:ln>
          <a:effectLst>
            <a:outerShdw dist="17961" dir="2700000" algn="ctr" rotWithShape="0">
              <a:schemeClr val="bg2"/>
            </a:outerShdw>
          </a:effectLst>
        </p:spPr>
        <p:txBody>
          <a:bodyPr wrap="none" anchor="ctr"/>
          <a:lstStyle/>
          <a:p>
            <a:pPr>
              <a:defRPr/>
            </a:pPr>
            <a:endParaRPr lang="zh-CN" altLang="en-US"/>
          </a:p>
        </p:txBody>
      </p:sp>
      <p:sp>
        <p:nvSpPr>
          <p:cNvPr id="3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9"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Freeform 3"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71684" name="Rectangle 4"/>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71685" name="Oval 5"/>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1686" name="Oval 6"/>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1687" name="Oval 7"/>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1688" name="Oval 8"/>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1689" name="Oval 9"/>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1690" name="Oval 10"/>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1691" name="Oval 11"/>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1692" name="Oval 12"/>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15757" name="Freeform 13"/>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71694" name="Line 14"/>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71695" name="Oval 15"/>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71696" name="Oval 16"/>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71697" name="Rectangle 17"/>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71698" name="Rectangle 18"/>
          <p:cNvSpPr>
            <a:spLocks noChangeArrowheads="1"/>
          </p:cNvSpPr>
          <p:nvPr/>
        </p:nvSpPr>
        <p:spPr bwMode="auto">
          <a:xfrm>
            <a:off x="3581400" y="5492750"/>
            <a:ext cx="19812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71699" name="Rectangle 19"/>
          <p:cNvSpPr>
            <a:spLocks noChangeArrowheads="1"/>
          </p:cNvSpPr>
          <p:nvPr/>
        </p:nvSpPr>
        <p:spPr bwMode="auto">
          <a:xfrm>
            <a:off x="5181600" y="2514600"/>
            <a:ext cx="21336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71700" name="Freeform 20"/>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71701" name="Line 21"/>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71702" name="Line 22"/>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71703" name="Line 23"/>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1704" name="Line 24"/>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1705" name="Rectangle 25"/>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71706" name="Line 26"/>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1707" name="AutoShape 27"/>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71708" name="Line 28"/>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71709" name="Rectangle 29"/>
          <p:cNvSpPr>
            <a:spLocks noChangeArrowheads="1"/>
          </p:cNvSpPr>
          <p:nvPr/>
        </p:nvSpPr>
        <p:spPr bwMode="auto">
          <a:xfrm>
            <a:off x="3200400" y="2819400"/>
            <a:ext cx="18399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71710" name="Rectangle 30"/>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71711" name="Line 31"/>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1712" name="Freeform 32"/>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1713" name="Freeform 33"/>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1714" name="Freeform 34"/>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1715" name="Oval 37"/>
          <p:cNvSpPr>
            <a:spLocks noChangeArrowheads="1"/>
          </p:cNvSpPr>
          <p:nvPr/>
        </p:nvSpPr>
        <p:spPr bwMode="auto">
          <a:xfrm>
            <a:off x="2971800" y="3371850"/>
            <a:ext cx="2438400" cy="4572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415782" name="Arc 38"/>
          <p:cNvSpPr>
            <a:spLocks/>
          </p:cNvSpPr>
          <p:nvPr/>
        </p:nvSpPr>
        <p:spPr bwMode="auto">
          <a:xfrm rot="10800000">
            <a:off x="2667000" y="3352800"/>
            <a:ext cx="1143000" cy="231775"/>
          </a:xfrm>
          <a:custGeom>
            <a:avLst/>
            <a:gdLst>
              <a:gd name="G0" fmla="+- 0 0 0"/>
              <a:gd name="G1" fmla="+- 0 0 0"/>
              <a:gd name="G2" fmla="+- 21600 0 0"/>
              <a:gd name="T0" fmla="*/ 21600 w 21600"/>
              <a:gd name="T1" fmla="*/ 0 h 21243"/>
              <a:gd name="T2" fmla="*/ 3913 w 21600"/>
              <a:gd name="T3" fmla="*/ 21243 h 21243"/>
              <a:gd name="T4" fmla="*/ 0 w 21600"/>
              <a:gd name="T5" fmla="*/ 0 h 21243"/>
            </a:gdLst>
            <a:ahLst/>
            <a:cxnLst>
              <a:cxn ang="0">
                <a:pos x="T0" y="T1"/>
              </a:cxn>
              <a:cxn ang="0">
                <a:pos x="T2" y="T3"/>
              </a:cxn>
              <a:cxn ang="0">
                <a:pos x="T4" y="T5"/>
              </a:cxn>
            </a:cxnLst>
            <a:rect l="0" t="0" r="r" b="b"/>
            <a:pathLst>
              <a:path w="21600" h="21243" fill="none" extrusionOk="0">
                <a:moveTo>
                  <a:pt x="21600" y="0"/>
                </a:moveTo>
                <a:cubicBezTo>
                  <a:pt x="21600" y="10420"/>
                  <a:pt x="14160" y="19354"/>
                  <a:pt x="3912" y="21242"/>
                </a:cubicBezTo>
              </a:path>
              <a:path w="21600" h="21243" stroke="0" extrusionOk="0">
                <a:moveTo>
                  <a:pt x="21600" y="0"/>
                </a:moveTo>
                <a:cubicBezTo>
                  <a:pt x="21600" y="10420"/>
                  <a:pt x="14160" y="19354"/>
                  <a:pt x="3912" y="21242"/>
                </a:cubicBezTo>
                <a:lnTo>
                  <a:pt x="0" y="0"/>
                </a:lnTo>
                <a:close/>
              </a:path>
            </a:pathLst>
          </a:custGeom>
          <a:noFill/>
          <a:ln w="12700" cap="rnd">
            <a:solidFill>
              <a:schemeClr val="tx1"/>
            </a:solidFill>
            <a:round/>
            <a:headEnd/>
            <a:tailEnd type="triangle" w="med" len="med"/>
          </a:ln>
          <a:effectLst>
            <a:outerShdw dist="17961" dir="2700000" algn="ctr" rotWithShape="0">
              <a:schemeClr val="bg2"/>
            </a:outerShdw>
          </a:effectLst>
        </p:spPr>
        <p:txBody>
          <a:bodyPr wrap="none" anchor="ctr"/>
          <a:lstStyle/>
          <a:p>
            <a:pPr>
              <a:defRPr/>
            </a:pPr>
            <a:endParaRPr lang="zh-CN" altLang="en-US"/>
          </a:p>
        </p:txBody>
      </p:sp>
      <p:sp>
        <p:nvSpPr>
          <p:cNvPr id="3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9"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Freeform 3"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72708" name="Rectangle 4"/>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72709" name="Oval 5"/>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2710" name="Oval 6"/>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2711" name="Oval 7"/>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2712" name="Oval 8"/>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2713" name="Oval 9"/>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2714" name="Oval 10"/>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2715" name="Oval 11"/>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2716" name="Oval 12"/>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16781" name="Freeform 13"/>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72718" name="Line 14"/>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72719" name="Oval 15"/>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72720" name="Oval 16"/>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72721" name="Rectangle 17"/>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72722" name="Rectangle 18"/>
          <p:cNvSpPr>
            <a:spLocks noChangeArrowheads="1"/>
          </p:cNvSpPr>
          <p:nvPr/>
        </p:nvSpPr>
        <p:spPr bwMode="auto">
          <a:xfrm>
            <a:off x="3581400" y="5492750"/>
            <a:ext cx="19812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72723" name="Rectangle 19"/>
          <p:cNvSpPr>
            <a:spLocks noChangeArrowheads="1"/>
          </p:cNvSpPr>
          <p:nvPr/>
        </p:nvSpPr>
        <p:spPr bwMode="auto">
          <a:xfrm>
            <a:off x="5181600" y="2514600"/>
            <a:ext cx="21336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72724" name="Freeform 20"/>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72725" name="Line 21"/>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72726" name="Line 22"/>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72727" name="Line 23"/>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2728" name="Line 24"/>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2729" name="Rectangle 25"/>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72730" name="Line 26"/>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2731" name="AutoShape 27"/>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72732" name="Line 28"/>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72733" name="Rectangle 29"/>
          <p:cNvSpPr>
            <a:spLocks noChangeArrowheads="1"/>
          </p:cNvSpPr>
          <p:nvPr/>
        </p:nvSpPr>
        <p:spPr bwMode="auto">
          <a:xfrm>
            <a:off x="3200400" y="2819400"/>
            <a:ext cx="18399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72734" name="Rectangle 30"/>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72735" name="Line 31"/>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2736" name="Freeform 32"/>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2737" name="Freeform 33"/>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2738" name="Freeform 34"/>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2739" name="Oval 37"/>
          <p:cNvSpPr>
            <a:spLocks noChangeArrowheads="1"/>
          </p:cNvSpPr>
          <p:nvPr/>
        </p:nvSpPr>
        <p:spPr bwMode="auto">
          <a:xfrm>
            <a:off x="2743200" y="3335338"/>
            <a:ext cx="2895600" cy="5334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416806" name="Arc 38"/>
          <p:cNvSpPr>
            <a:spLocks/>
          </p:cNvSpPr>
          <p:nvPr/>
        </p:nvSpPr>
        <p:spPr bwMode="auto">
          <a:xfrm>
            <a:off x="4730750" y="3657600"/>
            <a:ext cx="984250" cy="2286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type="triangle" w="med" len="med"/>
          </a:ln>
          <a:effectLst>
            <a:outerShdw dist="17961" dir="2700000" algn="ctr" rotWithShape="0">
              <a:schemeClr val="bg2"/>
            </a:outerShdw>
          </a:effectLst>
        </p:spPr>
        <p:txBody>
          <a:bodyPr wrap="none" anchor="ctr"/>
          <a:lstStyle/>
          <a:p>
            <a:pPr>
              <a:defRPr/>
            </a:pPr>
            <a:endParaRPr lang="zh-CN" altLang="en-US"/>
          </a:p>
        </p:txBody>
      </p:sp>
      <p:sp>
        <p:nvSpPr>
          <p:cNvPr id="3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9"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reeform 1027"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73732" name="Rectangle 1028"/>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73733" name="Oval 1029"/>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3734" name="Oval 1030"/>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3735" name="Oval 1031"/>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3736" name="Oval 1032"/>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3737" name="Oval 1033"/>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3738" name="Oval 1034"/>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3739" name="Oval 1035"/>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3740" name="Oval 1036"/>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17805" name="Freeform 1037"/>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73742" name="Line 1038"/>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73743" name="Oval 1039"/>
          <p:cNvSpPr>
            <a:spLocks noChangeArrowheads="1"/>
          </p:cNvSpPr>
          <p:nvPr/>
        </p:nvSpPr>
        <p:spPr bwMode="auto">
          <a:xfrm>
            <a:off x="2511425" y="3321050"/>
            <a:ext cx="3416300" cy="723900"/>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73744" name="Oval 1040"/>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73745" name="Rectangle 1041"/>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73746" name="Rectangle 1042"/>
          <p:cNvSpPr>
            <a:spLocks noChangeArrowheads="1"/>
          </p:cNvSpPr>
          <p:nvPr/>
        </p:nvSpPr>
        <p:spPr bwMode="auto">
          <a:xfrm>
            <a:off x="3581400" y="5492750"/>
            <a:ext cx="19812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73747" name="Rectangle 1043"/>
          <p:cNvSpPr>
            <a:spLocks noChangeArrowheads="1"/>
          </p:cNvSpPr>
          <p:nvPr/>
        </p:nvSpPr>
        <p:spPr bwMode="auto">
          <a:xfrm>
            <a:off x="5181600" y="2514600"/>
            <a:ext cx="21336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73748" name="Freeform 1044"/>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73749" name="Line 1045"/>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73750" name="Line 1046"/>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73751" name="Line 1047"/>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3752" name="Line 1048"/>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3753" name="Rectangle 1049"/>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73754" name="Line 1050"/>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3755" name="AutoShape 1051"/>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73756" name="Line 1052"/>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73757" name="Rectangle 1053"/>
          <p:cNvSpPr>
            <a:spLocks noChangeArrowheads="1"/>
          </p:cNvSpPr>
          <p:nvPr/>
        </p:nvSpPr>
        <p:spPr bwMode="auto">
          <a:xfrm>
            <a:off x="3200400" y="2819400"/>
            <a:ext cx="18399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73758" name="Rectangle 1054"/>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73759" name="Line 1055"/>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3760" name="Freeform 1056"/>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3761" name="Freeform 1057"/>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3762" name="Freeform 1058"/>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3763" name="Oval 1061"/>
          <p:cNvSpPr>
            <a:spLocks noChangeArrowheads="1"/>
          </p:cNvSpPr>
          <p:nvPr/>
        </p:nvSpPr>
        <p:spPr bwMode="auto">
          <a:xfrm>
            <a:off x="2590800" y="3308350"/>
            <a:ext cx="3276600" cy="609600"/>
          </a:xfrm>
          <a:prstGeom prst="ellipse">
            <a:avLst/>
          </a:prstGeom>
          <a:gradFill rotWithShape="0">
            <a:gsLst>
              <a:gs pos="0">
                <a:srgbClr val="8E4700"/>
              </a:gs>
              <a:gs pos="100000">
                <a:srgbClr val="CC6600"/>
              </a:gs>
            </a:gsLst>
            <a:path path="shape">
              <a:fillToRect l="50000" t="50000" r="50000" b="50000"/>
            </a:path>
          </a:gradFill>
          <a:ln w="12700">
            <a:solidFill>
              <a:schemeClr val="tx1"/>
            </a:solidFill>
            <a:round/>
            <a:headEnd/>
            <a:tailEnd/>
          </a:ln>
        </p:spPr>
        <p:txBody>
          <a:bodyPr wrap="none" anchor="ctr"/>
          <a:lstStyle/>
          <a:p>
            <a:endParaRPr lang="zh-CN" altLang="en-US"/>
          </a:p>
        </p:txBody>
      </p:sp>
      <p:sp>
        <p:nvSpPr>
          <p:cNvPr id="37"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8"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Freeform 1027" descr="Wide upward diagonal"/>
          <p:cNvSpPr>
            <a:spLocks/>
          </p:cNvSpPr>
          <p:nvPr/>
        </p:nvSpPr>
        <p:spPr bwMode="auto">
          <a:xfrm>
            <a:off x="3886200" y="3975100"/>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p>
        </p:txBody>
      </p:sp>
      <p:sp>
        <p:nvSpPr>
          <p:cNvPr id="74756" name="Rectangle 1028"/>
          <p:cNvSpPr>
            <a:spLocks noChangeArrowheads="1"/>
          </p:cNvSpPr>
          <p:nvPr/>
        </p:nvSpPr>
        <p:spPr bwMode="auto">
          <a:xfrm>
            <a:off x="4038600" y="4013200"/>
            <a:ext cx="304800" cy="1219200"/>
          </a:xfrm>
          <a:prstGeom prst="rect">
            <a:avLst/>
          </a:prstGeom>
          <a:solidFill>
            <a:schemeClr val="bg1"/>
          </a:solidFill>
          <a:ln w="9525">
            <a:noFill/>
            <a:miter lim="800000"/>
            <a:headEnd/>
            <a:tailEnd/>
          </a:ln>
        </p:spPr>
        <p:txBody>
          <a:bodyPr wrap="none" anchor="ctr"/>
          <a:lstStyle/>
          <a:p>
            <a:endParaRPr lang="zh-CN" altLang="en-US"/>
          </a:p>
        </p:txBody>
      </p:sp>
      <p:sp>
        <p:nvSpPr>
          <p:cNvPr id="74757" name="Oval 1029"/>
          <p:cNvSpPr>
            <a:spLocks noChangeArrowheads="1"/>
          </p:cNvSpPr>
          <p:nvPr/>
        </p:nvSpPr>
        <p:spPr bwMode="auto">
          <a:xfrm>
            <a:off x="2895600" y="3740150"/>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4758" name="Oval 1030"/>
          <p:cNvSpPr>
            <a:spLocks noChangeArrowheads="1"/>
          </p:cNvSpPr>
          <p:nvPr/>
        </p:nvSpPr>
        <p:spPr bwMode="auto">
          <a:xfrm>
            <a:off x="2746375" y="3443288"/>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4759" name="Oval 1031"/>
          <p:cNvSpPr>
            <a:spLocks noChangeArrowheads="1"/>
          </p:cNvSpPr>
          <p:nvPr/>
        </p:nvSpPr>
        <p:spPr bwMode="auto">
          <a:xfrm>
            <a:off x="2974975" y="35829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4760" name="Oval 1032"/>
          <p:cNvSpPr>
            <a:spLocks noChangeArrowheads="1"/>
          </p:cNvSpPr>
          <p:nvPr/>
        </p:nvSpPr>
        <p:spPr bwMode="auto">
          <a:xfrm>
            <a:off x="2974975" y="3621088"/>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4761" name="Oval 1033"/>
          <p:cNvSpPr>
            <a:spLocks noChangeArrowheads="1"/>
          </p:cNvSpPr>
          <p:nvPr/>
        </p:nvSpPr>
        <p:spPr bwMode="auto">
          <a:xfrm>
            <a:off x="3224213" y="3673475"/>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4762" name="Oval 1034"/>
          <p:cNvSpPr>
            <a:spLocks noChangeArrowheads="1"/>
          </p:cNvSpPr>
          <p:nvPr/>
        </p:nvSpPr>
        <p:spPr bwMode="auto">
          <a:xfrm>
            <a:off x="3224213" y="3703638"/>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4763" name="Oval 1035"/>
          <p:cNvSpPr>
            <a:spLocks noChangeArrowheads="1"/>
          </p:cNvSpPr>
          <p:nvPr/>
        </p:nvSpPr>
        <p:spPr bwMode="auto">
          <a:xfrm>
            <a:off x="3490913" y="3773488"/>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74764" name="Oval 1036"/>
          <p:cNvSpPr>
            <a:spLocks noChangeArrowheads="1"/>
          </p:cNvSpPr>
          <p:nvPr/>
        </p:nvSpPr>
        <p:spPr bwMode="auto">
          <a:xfrm>
            <a:off x="3490913" y="3794125"/>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p>
        </p:txBody>
      </p:sp>
      <p:sp>
        <p:nvSpPr>
          <p:cNvPr id="418829" name="Freeform 1037"/>
          <p:cNvSpPr>
            <a:spLocks/>
          </p:cNvSpPr>
          <p:nvPr/>
        </p:nvSpPr>
        <p:spPr bwMode="auto">
          <a:xfrm>
            <a:off x="3424238" y="3754438"/>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p>
        </p:txBody>
      </p:sp>
      <p:sp>
        <p:nvSpPr>
          <p:cNvPr id="74766" name="Line 1038"/>
          <p:cNvSpPr>
            <a:spLocks noChangeShapeType="1"/>
          </p:cNvSpPr>
          <p:nvPr/>
        </p:nvSpPr>
        <p:spPr bwMode="auto">
          <a:xfrm>
            <a:off x="4191000" y="4191000"/>
            <a:ext cx="0" cy="130333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74767" name="Oval 1039"/>
          <p:cNvSpPr>
            <a:spLocks noChangeArrowheads="1"/>
          </p:cNvSpPr>
          <p:nvPr/>
        </p:nvSpPr>
        <p:spPr bwMode="auto">
          <a:xfrm>
            <a:off x="2511425" y="3321050"/>
            <a:ext cx="3416300" cy="723900"/>
          </a:xfrm>
          <a:prstGeom prst="ellipse">
            <a:avLst/>
          </a:prstGeom>
          <a:solidFill>
            <a:srgbClr val="CC6600"/>
          </a:solidFill>
          <a:ln w="12700">
            <a:solidFill>
              <a:srgbClr val="CC6600"/>
            </a:solidFill>
            <a:round/>
            <a:headEnd/>
            <a:tailEnd/>
          </a:ln>
        </p:spPr>
        <p:txBody>
          <a:bodyPr wrap="none" anchor="ctr"/>
          <a:lstStyle/>
          <a:p>
            <a:endParaRPr lang="zh-CN" altLang="en-US"/>
          </a:p>
        </p:txBody>
      </p:sp>
      <p:sp>
        <p:nvSpPr>
          <p:cNvPr id="74768" name="Oval 1040"/>
          <p:cNvSpPr>
            <a:spLocks noChangeArrowheads="1"/>
          </p:cNvSpPr>
          <p:nvPr/>
        </p:nvSpPr>
        <p:spPr bwMode="auto">
          <a:xfrm>
            <a:off x="2511425" y="3244850"/>
            <a:ext cx="3416300" cy="709613"/>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74769" name="Rectangle 1041"/>
          <p:cNvSpPr>
            <a:spLocks noChangeArrowheads="1"/>
          </p:cNvSpPr>
          <p:nvPr/>
        </p:nvSpPr>
        <p:spPr bwMode="auto">
          <a:xfrm>
            <a:off x="5181600" y="4657725"/>
            <a:ext cx="1111250"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74770" name="Rectangle 1042"/>
          <p:cNvSpPr>
            <a:spLocks noChangeArrowheads="1"/>
          </p:cNvSpPr>
          <p:nvPr/>
        </p:nvSpPr>
        <p:spPr bwMode="auto">
          <a:xfrm>
            <a:off x="3581400" y="5492750"/>
            <a:ext cx="19812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74771" name="Rectangle 1043"/>
          <p:cNvSpPr>
            <a:spLocks noChangeArrowheads="1"/>
          </p:cNvSpPr>
          <p:nvPr/>
        </p:nvSpPr>
        <p:spPr bwMode="auto">
          <a:xfrm>
            <a:off x="5181600" y="2514600"/>
            <a:ext cx="2133600" cy="673100"/>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PR dispenser nozzle</a:t>
            </a:r>
          </a:p>
        </p:txBody>
      </p:sp>
      <p:sp>
        <p:nvSpPr>
          <p:cNvPr id="74772" name="Freeform 1044"/>
          <p:cNvSpPr>
            <a:spLocks/>
          </p:cNvSpPr>
          <p:nvPr/>
        </p:nvSpPr>
        <p:spPr bwMode="auto">
          <a:xfrm>
            <a:off x="4100513" y="2063750"/>
            <a:ext cx="1233487"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gradFill rotWithShape="0">
            <a:gsLst>
              <a:gs pos="0">
                <a:srgbClr val="CC6600"/>
              </a:gs>
              <a:gs pos="100000">
                <a:srgbClr val="663300"/>
              </a:gs>
            </a:gsLst>
            <a:lin ang="2700000" scaled="1"/>
          </a:gradFill>
          <a:ln w="28575" cap="rnd" cmpd="sng">
            <a:solidFill>
              <a:schemeClr val="tx1"/>
            </a:solidFill>
            <a:prstDash val="solid"/>
            <a:round/>
            <a:headEnd type="none" w="med" len="med"/>
            <a:tailEnd type="none" w="med" len="med"/>
          </a:ln>
        </p:spPr>
        <p:txBody>
          <a:bodyPr/>
          <a:lstStyle/>
          <a:p>
            <a:endParaRPr lang="zh-CN" altLang="en-US"/>
          </a:p>
        </p:txBody>
      </p:sp>
      <p:sp>
        <p:nvSpPr>
          <p:cNvPr id="74773" name="Oval 1045"/>
          <p:cNvSpPr>
            <a:spLocks noChangeArrowheads="1"/>
          </p:cNvSpPr>
          <p:nvPr/>
        </p:nvSpPr>
        <p:spPr bwMode="auto">
          <a:xfrm>
            <a:off x="2514600" y="3200400"/>
            <a:ext cx="3429000" cy="762000"/>
          </a:xfrm>
          <a:prstGeom prst="ellipse">
            <a:avLst/>
          </a:prstGeom>
          <a:gradFill rotWithShape="0">
            <a:gsLst>
              <a:gs pos="0">
                <a:srgbClr val="8E4700"/>
              </a:gs>
              <a:gs pos="100000">
                <a:srgbClr val="CC6600"/>
              </a:gs>
            </a:gsLst>
            <a:path path="shape">
              <a:fillToRect l="50000" t="50000" r="50000" b="50000"/>
            </a:path>
          </a:gradFill>
          <a:ln w="12700">
            <a:solidFill>
              <a:srgbClr val="CC6600"/>
            </a:solidFill>
            <a:round/>
            <a:headEnd/>
            <a:tailEnd/>
          </a:ln>
        </p:spPr>
        <p:txBody>
          <a:bodyPr wrap="none" anchor="ctr"/>
          <a:lstStyle/>
          <a:p>
            <a:endParaRPr lang="zh-CN" altLang="en-US"/>
          </a:p>
        </p:txBody>
      </p:sp>
      <p:sp>
        <p:nvSpPr>
          <p:cNvPr id="74774" name="Line 1046"/>
          <p:cNvSpPr>
            <a:spLocks noChangeShapeType="1"/>
          </p:cNvSpPr>
          <p:nvPr/>
        </p:nvSpPr>
        <p:spPr bwMode="auto">
          <a:xfrm>
            <a:off x="4038600" y="4114800"/>
            <a:ext cx="0" cy="882650"/>
          </a:xfrm>
          <a:prstGeom prst="line">
            <a:avLst/>
          </a:prstGeom>
          <a:noFill/>
          <a:ln w="9525">
            <a:solidFill>
              <a:schemeClr val="tx1"/>
            </a:solidFill>
            <a:round/>
            <a:headEnd/>
            <a:tailEnd/>
          </a:ln>
        </p:spPr>
        <p:txBody>
          <a:bodyPr wrap="none" anchor="ctr"/>
          <a:lstStyle/>
          <a:p>
            <a:endParaRPr lang="zh-CN" altLang="en-US"/>
          </a:p>
        </p:txBody>
      </p:sp>
      <p:sp>
        <p:nvSpPr>
          <p:cNvPr id="74775" name="Line 1047"/>
          <p:cNvSpPr>
            <a:spLocks noChangeShapeType="1"/>
          </p:cNvSpPr>
          <p:nvPr/>
        </p:nvSpPr>
        <p:spPr bwMode="auto">
          <a:xfrm>
            <a:off x="4343400" y="4114800"/>
            <a:ext cx="0" cy="1041400"/>
          </a:xfrm>
          <a:prstGeom prst="line">
            <a:avLst/>
          </a:prstGeom>
          <a:noFill/>
          <a:ln w="9525">
            <a:solidFill>
              <a:schemeClr val="tx1"/>
            </a:solidFill>
            <a:round/>
            <a:headEnd/>
            <a:tailEnd/>
          </a:ln>
        </p:spPr>
        <p:txBody>
          <a:bodyPr wrap="none" anchor="ctr"/>
          <a:lstStyle/>
          <a:p>
            <a:endParaRPr lang="zh-CN" altLang="en-US"/>
          </a:p>
        </p:txBody>
      </p:sp>
      <p:sp>
        <p:nvSpPr>
          <p:cNvPr id="74776" name="Line 1048"/>
          <p:cNvSpPr>
            <a:spLocks noChangeShapeType="1"/>
          </p:cNvSpPr>
          <p:nvPr/>
        </p:nvSpPr>
        <p:spPr bwMode="auto">
          <a:xfrm flipH="1" flipV="1">
            <a:off x="5334000" y="4038600"/>
            <a:ext cx="838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4777" name="Line 1049"/>
          <p:cNvSpPr>
            <a:spLocks noChangeShapeType="1"/>
          </p:cNvSpPr>
          <p:nvPr/>
        </p:nvSpPr>
        <p:spPr bwMode="auto">
          <a:xfrm flipH="1" flipV="1">
            <a:off x="4495800" y="4724400"/>
            <a:ext cx="7620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4778" name="Rectangle 1050"/>
          <p:cNvSpPr>
            <a:spLocks noChangeArrowheads="1"/>
          </p:cNvSpPr>
          <p:nvPr/>
        </p:nvSpPr>
        <p:spPr bwMode="auto">
          <a:xfrm>
            <a:off x="6172200" y="4267200"/>
            <a:ext cx="976313"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74779" name="Line 1051"/>
          <p:cNvSpPr>
            <a:spLocks noChangeShapeType="1"/>
          </p:cNvSpPr>
          <p:nvPr/>
        </p:nvSpPr>
        <p:spPr bwMode="auto">
          <a:xfrm flipH="1" flipV="1">
            <a:off x="4800600" y="2362200"/>
            <a:ext cx="3810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4780" name="AutoShape 1052"/>
          <p:cNvSpPr>
            <a:spLocks noChangeArrowheads="1"/>
          </p:cNvSpPr>
          <p:nvPr/>
        </p:nvSpPr>
        <p:spPr bwMode="auto">
          <a:xfrm>
            <a:off x="4114800" y="2590800"/>
            <a:ext cx="128588" cy="228600"/>
          </a:xfrm>
          <a:prstGeom prst="roundRect">
            <a:avLst>
              <a:gd name="adj" fmla="val 50000"/>
            </a:avLst>
          </a:prstGeom>
          <a:solidFill>
            <a:schemeClr val="bg1"/>
          </a:solidFill>
          <a:ln w="9525">
            <a:noFill/>
            <a:round/>
            <a:headEnd/>
            <a:tailEnd/>
          </a:ln>
        </p:spPr>
        <p:txBody>
          <a:bodyPr wrap="none" anchor="ctr"/>
          <a:lstStyle/>
          <a:p>
            <a:endParaRPr lang="zh-CN" altLang="en-US"/>
          </a:p>
        </p:txBody>
      </p:sp>
      <p:sp>
        <p:nvSpPr>
          <p:cNvPr id="74781" name="Line 1053"/>
          <p:cNvSpPr>
            <a:spLocks noChangeShapeType="1"/>
          </p:cNvSpPr>
          <p:nvPr/>
        </p:nvSpPr>
        <p:spPr bwMode="auto">
          <a:xfrm flipH="1">
            <a:off x="4191000" y="2667000"/>
            <a:ext cx="0" cy="228600"/>
          </a:xfrm>
          <a:prstGeom prst="line">
            <a:avLst/>
          </a:prstGeom>
          <a:noFill/>
          <a:ln w="9525">
            <a:solidFill>
              <a:schemeClr val="tx1"/>
            </a:solidFill>
            <a:round/>
            <a:headEnd type="triangle" w="med" len="med"/>
            <a:tailEnd/>
          </a:ln>
        </p:spPr>
        <p:txBody>
          <a:bodyPr wrap="none" anchor="ctr"/>
          <a:lstStyle/>
          <a:p>
            <a:endParaRPr lang="zh-CN" altLang="en-US"/>
          </a:p>
        </p:txBody>
      </p:sp>
      <p:sp>
        <p:nvSpPr>
          <p:cNvPr id="74782" name="Rectangle 1054"/>
          <p:cNvSpPr>
            <a:spLocks noChangeArrowheads="1"/>
          </p:cNvSpPr>
          <p:nvPr/>
        </p:nvSpPr>
        <p:spPr bwMode="auto">
          <a:xfrm>
            <a:off x="3189288" y="2819400"/>
            <a:ext cx="1839912"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PR suck back</a:t>
            </a:r>
          </a:p>
        </p:txBody>
      </p:sp>
      <p:sp>
        <p:nvSpPr>
          <p:cNvPr id="74783" name="Freeform 1055"/>
          <p:cNvSpPr>
            <a:spLocks/>
          </p:cNvSpPr>
          <p:nvPr/>
        </p:nvSpPr>
        <p:spPr bwMode="auto">
          <a:xfrm>
            <a:off x="1828800" y="3657600"/>
            <a:ext cx="366713" cy="166688"/>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gradFill rotWithShape="0">
            <a:gsLst>
              <a:gs pos="0">
                <a:srgbClr val="CC6600"/>
              </a:gs>
              <a:gs pos="100000">
                <a:srgbClr val="5E2F00"/>
              </a:gs>
            </a:gsLst>
            <a:path path="rect">
              <a:fillToRect l="50000" t="50000" r="50000" b="50000"/>
            </a:path>
          </a:gradFill>
          <a:ln w="9525">
            <a:solidFill>
              <a:schemeClr val="tx1"/>
            </a:solidFill>
            <a:round/>
            <a:headEnd/>
            <a:tailEnd/>
          </a:ln>
        </p:spPr>
        <p:txBody>
          <a:bodyPr wrap="none" anchor="ctr"/>
          <a:lstStyle/>
          <a:p>
            <a:endParaRPr lang="zh-CN" altLang="en-US"/>
          </a:p>
        </p:txBody>
      </p:sp>
      <p:sp>
        <p:nvSpPr>
          <p:cNvPr id="74784" name="Freeform 1056"/>
          <p:cNvSpPr>
            <a:spLocks/>
          </p:cNvSpPr>
          <p:nvPr/>
        </p:nvSpPr>
        <p:spPr bwMode="auto">
          <a:xfrm>
            <a:off x="1981200" y="3810000"/>
            <a:ext cx="366713" cy="166688"/>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gradFill rotWithShape="0">
            <a:gsLst>
              <a:gs pos="0">
                <a:srgbClr val="CC6600"/>
              </a:gs>
              <a:gs pos="100000">
                <a:srgbClr val="5E2F00"/>
              </a:gs>
            </a:gsLst>
            <a:path path="rect">
              <a:fillToRect l="50000" t="50000" r="50000" b="50000"/>
            </a:path>
          </a:gradFill>
          <a:ln w="9525">
            <a:solidFill>
              <a:schemeClr val="tx1"/>
            </a:solidFill>
            <a:round/>
            <a:headEnd/>
            <a:tailEnd/>
          </a:ln>
        </p:spPr>
        <p:txBody>
          <a:bodyPr wrap="none" anchor="ctr"/>
          <a:lstStyle/>
          <a:p>
            <a:endParaRPr lang="zh-CN" altLang="en-US"/>
          </a:p>
        </p:txBody>
      </p:sp>
      <p:sp>
        <p:nvSpPr>
          <p:cNvPr id="74785" name="Freeform 1057"/>
          <p:cNvSpPr>
            <a:spLocks/>
          </p:cNvSpPr>
          <p:nvPr/>
        </p:nvSpPr>
        <p:spPr bwMode="auto">
          <a:xfrm rot="-9489185">
            <a:off x="6172200" y="3719513"/>
            <a:ext cx="366713" cy="166687"/>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gradFill rotWithShape="0">
            <a:gsLst>
              <a:gs pos="0">
                <a:srgbClr val="CC6600"/>
              </a:gs>
              <a:gs pos="100000">
                <a:srgbClr val="5E2F00"/>
              </a:gs>
            </a:gsLst>
            <a:path path="rect">
              <a:fillToRect l="50000" t="50000" r="50000" b="50000"/>
            </a:path>
          </a:gradFill>
          <a:ln w="9525">
            <a:solidFill>
              <a:schemeClr val="tx1"/>
            </a:solidFill>
            <a:round/>
            <a:headEnd/>
            <a:tailEnd/>
          </a:ln>
        </p:spPr>
        <p:txBody>
          <a:bodyPr wrap="none" anchor="ctr"/>
          <a:lstStyle/>
          <a:p>
            <a:endParaRPr lang="zh-CN" altLang="en-US"/>
          </a:p>
        </p:txBody>
      </p:sp>
      <p:sp>
        <p:nvSpPr>
          <p:cNvPr id="74786" name="Freeform 1058"/>
          <p:cNvSpPr>
            <a:spLocks/>
          </p:cNvSpPr>
          <p:nvPr/>
        </p:nvSpPr>
        <p:spPr bwMode="auto">
          <a:xfrm rot="10410758">
            <a:off x="5943600" y="3200400"/>
            <a:ext cx="366713" cy="166688"/>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gradFill rotWithShape="0">
            <a:gsLst>
              <a:gs pos="0">
                <a:srgbClr val="CC6600"/>
              </a:gs>
              <a:gs pos="100000">
                <a:srgbClr val="5E2F00"/>
              </a:gs>
            </a:gsLst>
            <a:path path="rect">
              <a:fillToRect l="50000" t="50000" r="50000" b="50000"/>
            </a:path>
          </a:gradFill>
          <a:ln w="9525">
            <a:solidFill>
              <a:schemeClr val="tx1"/>
            </a:solidFill>
            <a:round/>
            <a:headEnd/>
            <a:tailEnd/>
          </a:ln>
        </p:spPr>
        <p:txBody>
          <a:bodyPr wrap="none" anchor="ctr"/>
          <a:lstStyle/>
          <a:p>
            <a:endParaRPr lang="zh-CN" altLang="en-US"/>
          </a:p>
        </p:txBody>
      </p:sp>
      <p:sp>
        <p:nvSpPr>
          <p:cNvPr id="74787" name="Freeform 1059"/>
          <p:cNvSpPr>
            <a:spLocks/>
          </p:cNvSpPr>
          <p:nvPr/>
        </p:nvSpPr>
        <p:spPr bwMode="auto">
          <a:xfrm>
            <a:off x="3732213" y="44291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4788" name="Rectangle 1060"/>
          <p:cNvSpPr>
            <a:spLocks noChangeArrowheads="1"/>
          </p:cNvSpPr>
          <p:nvPr/>
        </p:nvSpPr>
        <p:spPr bwMode="auto">
          <a:xfrm>
            <a:off x="6324600" y="3276600"/>
            <a:ext cx="941388" cy="454025"/>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74789" name="Line 1061"/>
          <p:cNvSpPr>
            <a:spLocks noChangeShapeType="1"/>
          </p:cNvSpPr>
          <p:nvPr/>
        </p:nvSpPr>
        <p:spPr bwMode="auto">
          <a:xfrm flipH="1">
            <a:off x="5943600" y="3505200"/>
            <a:ext cx="457200" cy="152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4790" name="Freeform 1062"/>
          <p:cNvSpPr>
            <a:spLocks/>
          </p:cNvSpPr>
          <p:nvPr/>
        </p:nvSpPr>
        <p:spPr bwMode="auto">
          <a:xfrm>
            <a:off x="3733800" y="45815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74791" name="Freeform 1063"/>
          <p:cNvSpPr>
            <a:spLocks/>
          </p:cNvSpPr>
          <p:nvPr/>
        </p:nvSpPr>
        <p:spPr bwMode="auto">
          <a:xfrm>
            <a:off x="3733800" y="4733925"/>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p>
        </p:txBody>
      </p:sp>
      <p:sp>
        <p:nvSpPr>
          <p:cNvPr id="41"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42" name="Rectangle 1026"/>
          <p:cNvSpPr>
            <a:spLocks noGrp="1" noChangeArrowheads="1"/>
          </p:cNvSpPr>
          <p:nvPr>
            <p:ph type="title"/>
          </p:nvPr>
        </p:nvSpPr>
        <p:spPr>
          <a:xfrm>
            <a:off x="755576" y="1700809"/>
            <a:ext cx="3312368" cy="504056"/>
          </a:xfrm>
        </p:spPr>
        <p:txBody>
          <a:bodyPr/>
          <a:lstStyle/>
          <a:p>
            <a:pPr eaLnBrk="1" hangingPunct="1"/>
            <a:r>
              <a:rPr kumimoji="1" lang="en-US" altLang="zh-CN" sz="2800" kern="1200" dirty="0" smtClean="0">
                <a:solidFill>
                  <a:schemeClr val="tx1"/>
                </a:solidFill>
                <a:latin typeface="微软雅黑" pitchFamily="34" charset="-122"/>
                <a:ea typeface="微软雅黑" pitchFamily="34" charset="-122"/>
                <a:cs typeface="+mn-cs"/>
              </a:rPr>
              <a:t>2</a:t>
            </a:r>
            <a:r>
              <a:rPr kumimoji="1" lang="zh-CN" altLang="en-US" sz="2800" kern="1200" dirty="0" smtClean="0">
                <a:solidFill>
                  <a:schemeClr val="tx1"/>
                </a:solidFill>
                <a:latin typeface="微软雅黑" pitchFamily="34" charset="-122"/>
                <a:ea typeface="微软雅黑" pitchFamily="34" charset="-122"/>
                <a:cs typeface="+mn-cs"/>
              </a:rPr>
              <a:t>）旋转涂胶</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1043608" y="2636912"/>
            <a:ext cx="6912768" cy="3034159"/>
          </a:xfrm>
        </p:spPr>
        <p:txBody>
          <a:bodyPr/>
          <a:lstStyle/>
          <a:p>
            <a:pPr eaLnBrk="1" hangingPunct="1"/>
            <a:r>
              <a:rPr lang="zh-CN" altLang="en-US" sz="2000" dirty="0" smtClean="0">
                <a:latin typeface="微软雅黑" pitchFamily="34" charset="-122"/>
                <a:ea typeface="微软雅黑" pitchFamily="34" charset="-122"/>
              </a:rPr>
              <a:t>边圈：光刻胶在硅片边缘和背面的隆起</a:t>
            </a:r>
          </a:p>
          <a:p>
            <a:pPr eaLnBrk="1" hangingPunct="1"/>
            <a:r>
              <a:rPr lang="zh-CN" altLang="en-US" sz="2000" dirty="0" smtClean="0">
                <a:latin typeface="微软雅黑" pitchFamily="34" charset="-122"/>
                <a:ea typeface="微软雅黑" pitchFamily="34" charset="-122"/>
              </a:rPr>
              <a:t>干燥时，边圈将剥落，产生颗粒</a:t>
            </a:r>
          </a:p>
          <a:p>
            <a:pPr eaLnBrk="1" hangingPunct="1"/>
            <a:r>
              <a:rPr lang="zh-CN" altLang="en-US" sz="2000" dirty="0" smtClean="0">
                <a:latin typeface="微软雅黑" pitchFamily="34" charset="-122"/>
                <a:ea typeface="微软雅黑" pitchFamily="34" charset="-122"/>
              </a:rPr>
              <a:t>旋转涂胶器配置了边圈去除装置（</a:t>
            </a:r>
            <a:r>
              <a:rPr lang="en-US" altLang="zh-CN" sz="2000" dirty="0" smtClean="0">
                <a:latin typeface="微软雅黑" pitchFamily="34" charset="-122"/>
                <a:ea typeface="微软雅黑" pitchFamily="34" charset="-122"/>
              </a:rPr>
              <a:t>EBR</a:t>
            </a:r>
            <a:r>
              <a:rPr lang="zh-CN" altLang="en-US" sz="2000" dirty="0" smtClean="0">
                <a:latin typeface="微软雅黑" pitchFamily="34" charset="-122"/>
                <a:ea typeface="微软雅黑" pitchFamily="34" charset="-122"/>
              </a:rPr>
              <a:t>）</a:t>
            </a:r>
          </a:p>
          <a:p>
            <a:pPr eaLnBrk="1" hangingPunct="1"/>
            <a:r>
              <a:rPr lang="zh-CN" altLang="en-US" sz="2000" dirty="0" smtClean="0">
                <a:latin typeface="微软雅黑" pitchFamily="34" charset="-122"/>
                <a:ea typeface="微软雅黑" pitchFamily="34" charset="-122"/>
              </a:rPr>
              <a:t>在旋转的硅片底部喷出少量溶剂</a:t>
            </a:r>
          </a:p>
          <a:p>
            <a:pPr eaLnBrk="1" hangingPunct="1"/>
            <a:r>
              <a:rPr lang="zh-CN" altLang="en-US" sz="2000" dirty="0" smtClean="0">
                <a:latin typeface="微软雅黑" pitchFamily="34" charset="-122"/>
                <a:ea typeface="微软雅黑" pitchFamily="34" charset="-122"/>
              </a:rPr>
              <a:t>丙烯乙二醇一甲胺以太醋酸盐，或乙烯乙二醇一甲胺以太醋酸盐</a:t>
            </a:r>
          </a:p>
        </p:txBody>
      </p:sp>
      <p:sp>
        <p:nvSpPr>
          <p:cNvPr id="75779" name="Rectangle 4"/>
          <p:cNvSpPr>
            <a:spLocks noGrp="1" noChangeArrowheads="1"/>
          </p:cNvSpPr>
          <p:nvPr>
            <p:ph type="title"/>
          </p:nvPr>
        </p:nvSpPr>
        <p:spPr>
          <a:xfrm>
            <a:off x="899592" y="2132856"/>
            <a:ext cx="1944216" cy="482239"/>
          </a:xfrm>
          <a:noFill/>
        </p:spPr>
        <p:txBody>
          <a:bodyPr wrap="square">
            <a:spAutoFit/>
          </a:bodyPr>
          <a:lstStyle/>
          <a:p>
            <a:pPr eaLnBrk="1" hangingPunct="1"/>
            <a:r>
              <a:rPr lang="zh-CN" altLang="en-US" sz="2400" b="1" dirty="0" smtClean="0">
                <a:solidFill>
                  <a:srgbClr val="C00000"/>
                </a:solidFill>
              </a:rPr>
              <a:t>去除边圈</a:t>
            </a:r>
          </a:p>
        </p:txBody>
      </p:sp>
      <p:grpSp>
        <p:nvGrpSpPr>
          <p:cNvPr id="2" name="Group 20"/>
          <p:cNvGrpSpPr>
            <a:grpSpLocks/>
          </p:cNvGrpSpPr>
          <p:nvPr/>
        </p:nvGrpSpPr>
        <p:grpSpPr bwMode="auto">
          <a:xfrm>
            <a:off x="5148064" y="4725144"/>
            <a:ext cx="3087688" cy="1563687"/>
            <a:chOff x="3224" y="2583"/>
            <a:chExt cx="1883" cy="985"/>
          </a:xfrm>
        </p:grpSpPr>
        <p:sp>
          <p:nvSpPr>
            <p:cNvPr id="75781" name="Rectangle 19"/>
            <p:cNvSpPr>
              <a:spLocks noChangeArrowheads="1"/>
            </p:cNvSpPr>
            <p:nvPr/>
          </p:nvSpPr>
          <p:spPr bwMode="auto">
            <a:xfrm>
              <a:off x="5042" y="3109"/>
              <a:ext cx="56" cy="56"/>
            </a:xfrm>
            <a:prstGeom prst="rect">
              <a:avLst/>
            </a:prstGeom>
            <a:solidFill>
              <a:srgbClr val="FFFF99"/>
            </a:solidFill>
            <a:ln w="9525">
              <a:noFill/>
              <a:miter lim="800000"/>
              <a:headEnd/>
              <a:tailEnd/>
            </a:ln>
          </p:spPr>
          <p:txBody>
            <a:bodyPr wrap="none" anchor="ctr"/>
            <a:lstStyle/>
            <a:p>
              <a:endParaRPr lang="zh-CN" altLang="en-US">
                <a:solidFill>
                  <a:srgbClr val="000000"/>
                </a:solidFill>
              </a:endParaRPr>
            </a:p>
          </p:txBody>
        </p:sp>
        <p:sp>
          <p:nvSpPr>
            <p:cNvPr id="75782" name="Rectangle 18"/>
            <p:cNvSpPr>
              <a:spLocks noChangeArrowheads="1"/>
            </p:cNvSpPr>
            <p:nvPr/>
          </p:nvSpPr>
          <p:spPr bwMode="auto">
            <a:xfrm>
              <a:off x="3242" y="3123"/>
              <a:ext cx="56" cy="56"/>
            </a:xfrm>
            <a:prstGeom prst="rect">
              <a:avLst/>
            </a:prstGeom>
            <a:solidFill>
              <a:srgbClr val="FFFF99"/>
            </a:solidFill>
            <a:ln w="9525">
              <a:noFill/>
              <a:miter lim="800000"/>
              <a:headEnd/>
              <a:tailEnd/>
            </a:ln>
          </p:spPr>
          <p:txBody>
            <a:bodyPr wrap="none" anchor="ctr"/>
            <a:lstStyle/>
            <a:p>
              <a:endParaRPr lang="zh-CN" altLang="en-US">
                <a:solidFill>
                  <a:srgbClr val="000000"/>
                </a:solidFill>
              </a:endParaRPr>
            </a:p>
          </p:txBody>
        </p:sp>
        <p:sp>
          <p:nvSpPr>
            <p:cNvPr id="75783" name="Rectangle 17"/>
            <p:cNvSpPr>
              <a:spLocks noChangeArrowheads="1"/>
            </p:cNvSpPr>
            <p:nvPr/>
          </p:nvSpPr>
          <p:spPr bwMode="auto">
            <a:xfrm>
              <a:off x="3276" y="3069"/>
              <a:ext cx="1776" cy="69"/>
            </a:xfrm>
            <a:prstGeom prst="rect">
              <a:avLst/>
            </a:prstGeom>
            <a:solidFill>
              <a:srgbClr val="FFFF99"/>
            </a:solidFill>
            <a:ln w="9525">
              <a:noFill/>
              <a:miter lim="800000"/>
              <a:headEnd/>
              <a:tailEnd/>
            </a:ln>
          </p:spPr>
          <p:txBody>
            <a:bodyPr wrap="none" anchor="ctr"/>
            <a:lstStyle/>
            <a:p>
              <a:endParaRPr lang="zh-CN" altLang="en-US">
                <a:solidFill>
                  <a:srgbClr val="000000"/>
                </a:solidFill>
              </a:endParaRPr>
            </a:p>
          </p:txBody>
        </p:sp>
        <p:sp>
          <p:nvSpPr>
            <p:cNvPr id="75784" name="Rectangle 5"/>
            <p:cNvSpPr>
              <a:spLocks noChangeArrowheads="1"/>
            </p:cNvSpPr>
            <p:nvPr/>
          </p:nvSpPr>
          <p:spPr bwMode="auto">
            <a:xfrm>
              <a:off x="3232" y="3138"/>
              <a:ext cx="1875" cy="430"/>
            </a:xfrm>
            <a:prstGeom prst="rect">
              <a:avLst/>
            </a:prstGeom>
            <a:solidFill>
              <a:schemeClr val="accent1"/>
            </a:solidFill>
            <a:ln w="9525">
              <a:solidFill>
                <a:schemeClr val="tx1"/>
              </a:solidFill>
              <a:miter lim="800000"/>
              <a:headEnd/>
              <a:tailEnd/>
            </a:ln>
          </p:spPr>
          <p:txBody>
            <a:bodyPr wrap="none" anchor="ctr"/>
            <a:lstStyle/>
            <a:p>
              <a:r>
                <a:rPr lang="en-IE" altLang="zh-CN" sz="1600">
                  <a:solidFill>
                    <a:srgbClr val="000000"/>
                  </a:solidFill>
                </a:rPr>
                <a:t>Wafer</a:t>
              </a:r>
              <a:endParaRPr lang="en-US" altLang="zh-CN" sz="1600">
                <a:solidFill>
                  <a:srgbClr val="000000"/>
                </a:solidFill>
              </a:endParaRPr>
            </a:p>
          </p:txBody>
        </p:sp>
        <p:sp>
          <p:nvSpPr>
            <p:cNvPr id="75785" name="Line 7"/>
            <p:cNvSpPr>
              <a:spLocks noChangeShapeType="1"/>
            </p:cNvSpPr>
            <p:nvPr/>
          </p:nvSpPr>
          <p:spPr bwMode="auto">
            <a:xfrm flipV="1">
              <a:off x="3379" y="3069"/>
              <a:ext cx="1581" cy="0"/>
            </a:xfrm>
            <a:prstGeom prst="line">
              <a:avLst/>
            </a:prstGeom>
            <a:noFill/>
            <a:ln w="9525">
              <a:solidFill>
                <a:schemeClr val="tx1"/>
              </a:solidFill>
              <a:round/>
              <a:headEnd/>
              <a:tailEnd/>
            </a:ln>
          </p:spPr>
          <p:txBody>
            <a:bodyPr/>
            <a:lstStyle/>
            <a:p>
              <a:endParaRPr lang="zh-CN" altLang="en-US">
                <a:solidFill>
                  <a:srgbClr val="000000"/>
                </a:solidFill>
              </a:endParaRPr>
            </a:p>
          </p:txBody>
        </p:sp>
        <p:sp>
          <p:nvSpPr>
            <p:cNvPr id="75786" name="Freeform 8"/>
            <p:cNvSpPr>
              <a:spLocks/>
            </p:cNvSpPr>
            <p:nvPr/>
          </p:nvSpPr>
          <p:spPr bwMode="auto">
            <a:xfrm>
              <a:off x="3230" y="3012"/>
              <a:ext cx="147" cy="129"/>
            </a:xfrm>
            <a:custGeom>
              <a:avLst/>
              <a:gdLst>
                <a:gd name="T0" fmla="*/ 147 w 155"/>
                <a:gd name="T1" fmla="*/ 54 h 133"/>
                <a:gd name="T2" fmla="*/ 73 w 155"/>
                <a:gd name="T3" fmla="*/ 13 h 133"/>
                <a:gd name="T4" fmla="*/ 0 w 155"/>
                <a:gd name="T5" fmla="*/ 129 h 133"/>
                <a:gd name="T6" fmla="*/ 0 60000 65536"/>
                <a:gd name="T7" fmla="*/ 0 60000 65536"/>
                <a:gd name="T8" fmla="*/ 0 60000 65536"/>
                <a:gd name="T9" fmla="*/ 0 w 155"/>
                <a:gd name="T10" fmla="*/ 0 h 133"/>
                <a:gd name="T11" fmla="*/ 155 w 155"/>
                <a:gd name="T12" fmla="*/ 133 h 133"/>
              </a:gdLst>
              <a:ahLst/>
              <a:cxnLst>
                <a:cxn ang="T6">
                  <a:pos x="T0" y="T1"/>
                </a:cxn>
                <a:cxn ang="T7">
                  <a:pos x="T2" y="T3"/>
                </a:cxn>
                <a:cxn ang="T8">
                  <a:pos x="T4" y="T5"/>
                </a:cxn>
              </a:cxnLst>
              <a:rect l="T9" t="T10" r="T11" b="T12"/>
              <a:pathLst>
                <a:path w="155" h="133">
                  <a:moveTo>
                    <a:pt x="155" y="56"/>
                  </a:moveTo>
                  <a:cubicBezTo>
                    <a:pt x="129" y="28"/>
                    <a:pt x="103" y="0"/>
                    <a:pt x="77" y="13"/>
                  </a:cubicBezTo>
                  <a:cubicBezTo>
                    <a:pt x="51" y="26"/>
                    <a:pt x="25" y="79"/>
                    <a:pt x="0" y="133"/>
                  </a:cubicBezTo>
                </a:path>
              </a:pathLst>
            </a:custGeom>
            <a:solidFill>
              <a:srgbClr val="FFFF99"/>
            </a:solidFill>
            <a:ln w="9525">
              <a:solidFill>
                <a:schemeClr val="tx1"/>
              </a:solidFill>
              <a:round/>
              <a:headEnd/>
              <a:tailEnd/>
            </a:ln>
          </p:spPr>
          <p:txBody>
            <a:bodyPr/>
            <a:lstStyle/>
            <a:p>
              <a:endParaRPr lang="zh-CN" altLang="en-US">
                <a:solidFill>
                  <a:srgbClr val="000000"/>
                </a:solidFill>
              </a:endParaRPr>
            </a:p>
          </p:txBody>
        </p:sp>
        <p:sp>
          <p:nvSpPr>
            <p:cNvPr id="75787" name="Freeform 9"/>
            <p:cNvSpPr>
              <a:spLocks/>
            </p:cNvSpPr>
            <p:nvPr/>
          </p:nvSpPr>
          <p:spPr bwMode="auto">
            <a:xfrm flipH="1">
              <a:off x="4959" y="3009"/>
              <a:ext cx="147" cy="129"/>
            </a:xfrm>
            <a:custGeom>
              <a:avLst/>
              <a:gdLst>
                <a:gd name="T0" fmla="*/ 147 w 155"/>
                <a:gd name="T1" fmla="*/ 54 h 133"/>
                <a:gd name="T2" fmla="*/ 73 w 155"/>
                <a:gd name="T3" fmla="*/ 13 h 133"/>
                <a:gd name="T4" fmla="*/ 0 w 155"/>
                <a:gd name="T5" fmla="*/ 129 h 133"/>
                <a:gd name="T6" fmla="*/ 0 60000 65536"/>
                <a:gd name="T7" fmla="*/ 0 60000 65536"/>
                <a:gd name="T8" fmla="*/ 0 60000 65536"/>
                <a:gd name="T9" fmla="*/ 0 w 155"/>
                <a:gd name="T10" fmla="*/ 0 h 133"/>
                <a:gd name="T11" fmla="*/ 155 w 155"/>
                <a:gd name="T12" fmla="*/ 133 h 133"/>
              </a:gdLst>
              <a:ahLst/>
              <a:cxnLst>
                <a:cxn ang="T6">
                  <a:pos x="T0" y="T1"/>
                </a:cxn>
                <a:cxn ang="T7">
                  <a:pos x="T2" y="T3"/>
                </a:cxn>
                <a:cxn ang="T8">
                  <a:pos x="T4" y="T5"/>
                </a:cxn>
              </a:cxnLst>
              <a:rect l="T9" t="T10" r="T11" b="T12"/>
              <a:pathLst>
                <a:path w="155" h="133">
                  <a:moveTo>
                    <a:pt x="155" y="56"/>
                  </a:moveTo>
                  <a:cubicBezTo>
                    <a:pt x="129" y="28"/>
                    <a:pt x="103" y="0"/>
                    <a:pt x="77" y="13"/>
                  </a:cubicBezTo>
                  <a:cubicBezTo>
                    <a:pt x="51" y="26"/>
                    <a:pt x="25" y="79"/>
                    <a:pt x="0" y="133"/>
                  </a:cubicBezTo>
                </a:path>
              </a:pathLst>
            </a:custGeom>
            <a:solidFill>
              <a:srgbClr val="FFFF99"/>
            </a:solidFill>
            <a:ln w="9525">
              <a:solidFill>
                <a:schemeClr val="tx1"/>
              </a:solidFill>
              <a:round/>
              <a:headEnd/>
              <a:tailEnd/>
            </a:ln>
          </p:spPr>
          <p:txBody>
            <a:bodyPr/>
            <a:lstStyle/>
            <a:p>
              <a:endParaRPr lang="zh-CN" altLang="en-US">
                <a:solidFill>
                  <a:srgbClr val="000000"/>
                </a:solidFill>
              </a:endParaRPr>
            </a:p>
          </p:txBody>
        </p:sp>
        <p:sp>
          <p:nvSpPr>
            <p:cNvPr id="75788" name="Line 10"/>
            <p:cNvSpPr>
              <a:spLocks noChangeShapeType="1"/>
            </p:cNvSpPr>
            <p:nvPr/>
          </p:nvSpPr>
          <p:spPr bwMode="auto">
            <a:xfrm flipV="1">
              <a:off x="3224" y="2725"/>
              <a:ext cx="215" cy="413"/>
            </a:xfrm>
            <a:prstGeom prst="line">
              <a:avLst/>
            </a:prstGeom>
            <a:noFill/>
            <a:ln w="9525">
              <a:solidFill>
                <a:srgbClr val="FF0909"/>
              </a:solidFill>
              <a:round/>
              <a:headEnd/>
              <a:tailEnd type="triangle" w="med" len="med"/>
            </a:ln>
          </p:spPr>
          <p:txBody>
            <a:bodyPr/>
            <a:lstStyle/>
            <a:p>
              <a:endParaRPr lang="zh-CN" altLang="en-US">
                <a:solidFill>
                  <a:srgbClr val="000000"/>
                </a:solidFill>
              </a:endParaRPr>
            </a:p>
          </p:txBody>
        </p:sp>
        <p:sp>
          <p:nvSpPr>
            <p:cNvPr id="75789" name="Line 11"/>
            <p:cNvSpPr>
              <a:spLocks noChangeShapeType="1"/>
            </p:cNvSpPr>
            <p:nvPr/>
          </p:nvSpPr>
          <p:spPr bwMode="auto">
            <a:xfrm flipH="1" flipV="1">
              <a:off x="4884" y="2718"/>
              <a:ext cx="215" cy="413"/>
            </a:xfrm>
            <a:prstGeom prst="line">
              <a:avLst/>
            </a:prstGeom>
            <a:noFill/>
            <a:ln w="9525">
              <a:solidFill>
                <a:srgbClr val="FF0909"/>
              </a:solidFill>
              <a:round/>
              <a:headEnd/>
              <a:tailEnd type="triangle" w="med" len="med"/>
            </a:ln>
          </p:spPr>
          <p:txBody>
            <a:bodyPr/>
            <a:lstStyle/>
            <a:p>
              <a:endParaRPr lang="zh-CN" altLang="en-US">
                <a:solidFill>
                  <a:srgbClr val="000000"/>
                </a:solidFill>
              </a:endParaRPr>
            </a:p>
          </p:txBody>
        </p:sp>
        <p:sp>
          <p:nvSpPr>
            <p:cNvPr id="75790" name="Arc 12"/>
            <p:cNvSpPr>
              <a:spLocks/>
            </p:cNvSpPr>
            <p:nvPr/>
          </p:nvSpPr>
          <p:spPr bwMode="auto">
            <a:xfrm>
              <a:off x="3327" y="2932"/>
              <a:ext cx="215" cy="206"/>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FF00"/>
              </a:solidFill>
              <a:round/>
              <a:headEnd/>
              <a:tailEnd/>
            </a:ln>
          </p:spPr>
          <p:txBody>
            <a:bodyPr wrap="none" anchor="ctr"/>
            <a:lstStyle/>
            <a:p>
              <a:endParaRPr lang="zh-CN" altLang="en-US">
                <a:solidFill>
                  <a:srgbClr val="000000"/>
                </a:solidFill>
              </a:endParaRPr>
            </a:p>
          </p:txBody>
        </p:sp>
        <p:sp>
          <p:nvSpPr>
            <p:cNvPr id="75791" name="Text Box 13"/>
            <p:cNvSpPr txBox="1">
              <a:spLocks noChangeArrowheads="1"/>
            </p:cNvSpPr>
            <p:nvPr/>
          </p:nvSpPr>
          <p:spPr bwMode="auto">
            <a:xfrm>
              <a:off x="3450" y="2840"/>
              <a:ext cx="155" cy="212"/>
            </a:xfrm>
            <a:prstGeom prst="rect">
              <a:avLst/>
            </a:prstGeom>
            <a:noFill/>
            <a:ln w="9525">
              <a:noFill/>
              <a:miter lim="800000"/>
              <a:headEnd/>
              <a:tailEnd/>
            </a:ln>
          </p:spPr>
          <p:txBody>
            <a:bodyPr>
              <a:spAutoFit/>
            </a:bodyPr>
            <a:lstStyle/>
            <a:p>
              <a:r>
                <a:rPr lang="el-GR" altLang="zh-CN" sz="1600">
                  <a:solidFill>
                    <a:srgbClr val="000000"/>
                  </a:solidFill>
                </a:rPr>
                <a:t>α</a:t>
              </a:r>
            </a:p>
          </p:txBody>
        </p:sp>
        <p:sp>
          <p:nvSpPr>
            <p:cNvPr id="75792" name="Text Box 14"/>
            <p:cNvSpPr txBox="1">
              <a:spLocks noChangeArrowheads="1"/>
            </p:cNvSpPr>
            <p:nvPr/>
          </p:nvSpPr>
          <p:spPr bwMode="auto">
            <a:xfrm>
              <a:off x="3734" y="2583"/>
              <a:ext cx="658" cy="213"/>
            </a:xfrm>
            <a:prstGeom prst="rect">
              <a:avLst/>
            </a:prstGeom>
            <a:noFill/>
            <a:ln w="9525">
              <a:noFill/>
              <a:miter lim="800000"/>
              <a:headEnd/>
              <a:tailEnd/>
            </a:ln>
          </p:spPr>
          <p:txBody>
            <a:bodyPr wrap="none">
              <a:spAutoFit/>
            </a:bodyPr>
            <a:lstStyle/>
            <a:p>
              <a:r>
                <a:rPr lang="en-IE" altLang="zh-CN" sz="1600">
                  <a:solidFill>
                    <a:srgbClr val="000000"/>
                  </a:solidFill>
                </a:rPr>
                <a:t>Edge Bead</a:t>
              </a:r>
              <a:endParaRPr lang="en-US" altLang="zh-CN" sz="1600">
                <a:solidFill>
                  <a:srgbClr val="000000"/>
                </a:solidFill>
              </a:endParaRPr>
            </a:p>
          </p:txBody>
        </p:sp>
        <p:sp>
          <p:nvSpPr>
            <p:cNvPr id="75793" name="Line 15"/>
            <p:cNvSpPr>
              <a:spLocks noChangeShapeType="1"/>
            </p:cNvSpPr>
            <p:nvPr/>
          </p:nvSpPr>
          <p:spPr bwMode="auto">
            <a:xfrm flipH="1">
              <a:off x="3370" y="2725"/>
              <a:ext cx="404" cy="284"/>
            </a:xfrm>
            <a:prstGeom prst="line">
              <a:avLst/>
            </a:prstGeom>
            <a:noFill/>
            <a:ln w="9525">
              <a:solidFill>
                <a:schemeClr val="tx1"/>
              </a:solidFill>
              <a:round/>
              <a:headEnd/>
              <a:tailEnd type="triangle" w="med" len="med"/>
            </a:ln>
          </p:spPr>
          <p:txBody>
            <a:bodyPr/>
            <a:lstStyle/>
            <a:p>
              <a:endParaRPr lang="zh-CN" altLang="en-US">
                <a:solidFill>
                  <a:srgbClr val="000000"/>
                </a:solidFill>
              </a:endParaRPr>
            </a:p>
          </p:txBody>
        </p:sp>
        <p:sp>
          <p:nvSpPr>
            <p:cNvPr id="75794" name="Line 16"/>
            <p:cNvSpPr>
              <a:spLocks noChangeShapeType="1"/>
            </p:cNvSpPr>
            <p:nvPr/>
          </p:nvSpPr>
          <p:spPr bwMode="auto">
            <a:xfrm>
              <a:off x="4427" y="2734"/>
              <a:ext cx="533" cy="276"/>
            </a:xfrm>
            <a:prstGeom prst="line">
              <a:avLst/>
            </a:prstGeom>
            <a:noFill/>
            <a:ln w="9525">
              <a:solidFill>
                <a:schemeClr val="tx1"/>
              </a:solidFill>
              <a:round/>
              <a:headEnd/>
              <a:tailEnd type="triangle" w="med" len="med"/>
            </a:ln>
          </p:spPr>
          <p:txBody>
            <a:bodyPr/>
            <a:lstStyle/>
            <a:p>
              <a:endParaRPr lang="zh-CN" altLang="en-US">
                <a:solidFill>
                  <a:srgbClr val="000000"/>
                </a:solidFill>
              </a:endParaRPr>
            </a:p>
          </p:txBody>
        </p:sp>
      </p:grpSp>
      <p:sp>
        <p:nvSpPr>
          <p:cNvPr id="22"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23"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2</a:t>
            </a:r>
            <a:r>
              <a:rPr kumimoji="1" lang="zh-CN" altLang="en-US"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）旋转涂胶</a:t>
            </a:r>
            <a:endPar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Freeform 1027"/>
          <p:cNvSpPr>
            <a:spLocks/>
          </p:cNvSpPr>
          <p:nvPr/>
        </p:nvSpPr>
        <p:spPr bwMode="auto">
          <a:xfrm flipH="1" flipV="1">
            <a:off x="1524000" y="4916419"/>
            <a:ext cx="1143000" cy="652463"/>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solidFill>
            <a:schemeClr val="hlink"/>
          </a:solidFill>
          <a:ln w="19050" cap="rnd" cmpd="sng">
            <a:solidFill>
              <a:schemeClr val="tx1"/>
            </a:solidFill>
            <a:prstDash val="solid"/>
            <a:round/>
            <a:headEnd type="none" w="med" len="med"/>
            <a:tailEnd type="none" w="med" len="med"/>
          </a:ln>
        </p:spPr>
        <p:txBody>
          <a:bodyPr/>
          <a:lstStyle/>
          <a:p>
            <a:endParaRPr lang="zh-CN" altLang="en-US">
              <a:solidFill>
                <a:srgbClr val="000000"/>
              </a:solidFill>
            </a:endParaRPr>
          </a:p>
        </p:txBody>
      </p:sp>
      <p:sp>
        <p:nvSpPr>
          <p:cNvPr id="76804" name="Rectangle 1028"/>
          <p:cNvSpPr>
            <a:spLocks noChangeArrowheads="1"/>
          </p:cNvSpPr>
          <p:nvPr/>
        </p:nvSpPr>
        <p:spPr bwMode="auto">
          <a:xfrm flipV="1">
            <a:off x="2514600" y="4383019"/>
            <a:ext cx="152400" cy="622300"/>
          </a:xfrm>
          <a:prstGeom prst="rect">
            <a:avLst/>
          </a:prstGeom>
          <a:solidFill>
            <a:schemeClr val="hlink"/>
          </a:solidFill>
          <a:ln w="9525">
            <a:noFill/>
            <a:miter lim="800000"/>
            <a:headEnd/>
            <a:tailEnd/>
          </a:ln>
        </p:spPr>
        <p:txBody>
          <a:bodyPr wrap="none" anchor="ctr"/>
          <a:lstStyle/>
          <a:p>
            <a:endParaRPr lang="zh-CN" altLang="en-US">
              <a:solidFill>
                <a:srgbClr val="000000"/>
              </a:solidFill>
            </a:endParaRPr>
          </a:p>
        </p:txBody>
      </p:sp>
      <p:sp>
        <p:nvSpPr>
          <p:cNvPr id="76805" name="Freeform 1029" descr="Wide upward diagonal"/>
          <p:cNvSpPr>
            <a:spLocks/>
          </p:cNvSpPr>
          <p:nvPr/>
        </p:nvSpPr>
        <p:spPr bwMode="auto">
          <a:xfrm>
            <a:off x="3886200" y="4624319"/>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solidFill>
                <a:srgbClr val="000000"/>
              </a:solidFill>
            </a:endParaRPr>
          </a:p>
        </p:txBody>
      </p:sp>
      <p:sp>
        <p:nvSpPr>
          <p:cNvPr id="76806" name="Rectangle 1030"/>
          <p:cNvSpPr>
            <a:spLocks noChangeArrowheads="1"/>
          </p:cNvSpPr>
          <p:nvPr/>
        </p:nvSpPr>
        <p:spPr bwMode="auto">
          <a:xfrm>
            <a:off x="4038600" y="4662419"/>
            <a:ext cx="304800" cy="12192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76807" name="Oval 1031"/>
          <p:cNvSpPr>
            <a:spLocks noChangeArrowheads="1"/>
          </p:cNvSpPr>
          <p:nvPr/>
        </p:nvSpPr>
        <p:spPr bwMode="auto">
          <a:xfrm>
            <a:off x="2895600" y="4389369"/>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6808" name="Oval 1032"/>
          <p:cNvSpPr>
            <a:spLocks noChangeArrowheads="1"/>
          </p:cNvSpPr>
          <p:nvPr/>
        </p:nvSpPr>
        <p:spPr bwMode="auto">
          <a:xfrm>
            <a:off x="2746375" y="4092507"/>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6809" name="Oval 1033"/>
          <p:cNvSpPr>
            <a:spLocks noChangeArrowheads="1"/>
          </p:cNvSpPr>
          <p:nvPr/>
        </p:nvSpPr>
        <p:spPr bwMode="auto">
          <a:xfrm>
            <a:off x="2974975" y="4232207"/>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6810" name="Oval 1034"/>
          <p:cNvSpPr>
            <a:spLocks noChangeArrowheads="1"/>
          </p:cNvSpPr>
          <p:nvPr/>
        </p:nvSpPr>
        <p:spPr bwMode="auto">
          <a:xfrm>
            <a:off x="2974975" y="4270307"/>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6811" name="Oval 1035"/>
          <p:cNvSpPr>
            <a:spLocks noChangeArrowheads="1"/>
          </p:cNvSpPr>
          <p:nvPr/>
        </p:nvSpPr>
        <p:spPr bwMode="auto">
          <a:xfrm>
            <a:off x="3224213" y="4322694"/>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6812" name="Oval 1036"/>
          <p:cNvSpPr>
            <a:spLocks noChangeArrowheads="1"/>
          </p:cNvSpPr>
          <p:nvPr/>
        </p:nvSpPr>
        <p:spPr bwMode="auto">
          <a:xfrm>
            <a:off x="3224213" y="4352857"/>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6813" name="Oval 1037"/>
          <p:cNvSpPr>
            <a:spLocks noChangeArrowheads="1"/>
          </p:cNvSpPr>
          <p:nvPr/>
        </p:nvSpPr>
        <p:spPr bwMode="auto">
          <a:xfrm>
            <a:off x="3490913" y="4422707"/>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6814" name="Oval 1038"/>
          <p:cNvSpPr>
            <a:spLocks noChangeArrowheads="1"/>
          </p:cNvSpPr>
          <p:nvPr/>
        </p:nvSpPr>
        <p:spPr bwMode="auto">
          <a:xfrm>
            <a:off x="3490913" y="4443344"/>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419855" name="Freeform 1039"/>
          <p:cNvSpPr>
            <a:spLocks/>
          </p:cNvSpPr>
          <p:nvPr/>
        </p:nvSpPr>
        <p:spPr bwMode="auto">
          <a:xfrm>
            <a:off x="3424238" y="4403657"/>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solidFill>
                <a:srgbClr val="000000"/>
              </a:solidFill>
            </a:endParaRPr>
          </a:p>
        </p:txBody>
      </p:sp>
      <p:sp>
        <p:nvSpPr>
          <p:cNvPr id="76816" name="Line 1040"/>
          <p:cNvSpPr>
            <a:spLocks noChangeShapeType="1"/>
          </p:cNvSpPr>
          <p:nvPr/>
        </p:nvSpPr>
        <p:spPr bwMode="auto">
          <a:xfrm>
            <a:off x="4191000" y="4840219"/>
            <a:ext cx="0" cy="1303338"/>
          </a:xfrm>
          <a:prstGeom prst="line">
            <a:avLst/>
          </a:prstGeom>
          <a:noFill/>
          <a:ln w="12700">
            <a:solidFill>
              <a:schemeClr val="tx1"/>
            </a:solidFill>
            <a:round/>
            <a:headEnd/>
            <a:tailEnd type="triangle" w="med" len="med"/>
          </a:ln>
        </p:spPr>
        <p:txBody>
          <a:bodyPr wrap="none" anchor="ctr"/>
          <a:lstStyle/>
          <a:p>
            <a:endParaRPr lang="zh-CN" altLang="en-US">
              <a:solidFill>
                <a:srgbClr val="000000"/>
              </a:solidFill>
            </a:endParaRPr>
          </a:p>
        </p:txBody>
      </p:sp>
      <p:sp>
        <p:nvSpPr>
          <p:cNvPr id="76817" name="Oval 1041"/>
          <p:cNvSpPr>
            <a:spLocks noChangeArrowheads="1"/>
          </p:cNvSpPr>
          <p:nvPr/>
        </p:nvSpPr>
        <p:spPr bwMode="auto">
          <a:xfrm>
            <a:off x="2511425" y="3970269"/>
            <a:ext cx="3416300" cy="723900"/>
          </a:xfrm>
          <a:prstGeom prst="ellipse">
            <a:avLst/>
          </a:prstGeom>
          <a:solidFill>
            <a:srgbClr val="CC6600"/>
          </a:solidFill>
          <a:ln w="12700">
            <a:solidFill>
              <a:srgbClr val="CC6600"/>
            </a:solidFill>
            <a:round/>
            <a:headEnd/>
            <a:tailEnd/>
          </a:ln>
        </p:spPr>
        <p:txBody>
          <a:bodyPr wrap="none" anchor="ctr"/>
          <a:lstStyle/>
          <a:p>
            <a:endParaRPr lang="zh-CN" altLang="en-US">
              <a:solidFill>
                <a:srgbClr val="000000"/>
              </a:solidFill>
            </a:endParaRPr>
          </a:p>
        </p:txBody>
      </p:sp>
      <p:sp>
        <p:nvSpPr>
          <p:cNvPr id="76818" name="Oval 1042"/>
          <p:cNvSpPr>
            <a:spLocks noChangeArrowheads="1"/>
          </p:cNvSpPr>
          <p:nvPr/>
        </p:nvSpPr>
        <p:spPr bwMode="auto">
          <a:xfrm>
            <a:off x="2511425" y="3894069"/>
            <a:ext cx="3416300" cy="709613"/>
          </a:xfrm>
          <a:prstGeom prst="ellipse">
            <a:avLst/>
          </a:prstGeom>
          <a:solidFill>
            <a:schemeClr val="bg1"/>
          </a:solidFill>
          <a:ln w="12700">
            <a:solidFill>
              <a:srgbClr val="CC6600"/>
            </a:solidFill>
            <a:round/>
            <a:headEnd/>
            <a:tailEnd/>
          </a:ln>
        </p:spPr>
        <p:txBody>
          <a:bodyPr wrap="none" anchor="ctr"/>
          <a:lstStyle/>
          <a:p>
            <a:endParaRPr lang="zh-CN" altLang="en-US">
              <a:solidFill>
                <a:srgbClr val="000000"/>
              </a:solidFill>
            </a:endParaRPr>
          </a:p>
        </p:txBody>
      </p:sp>
      <p:sp>
        <p:nvSpPr>
          <p:cNvPr id="76819" name="Rectangle 1043"/>
          <p:cNvSpPr>
            <a:spLocks noChangeArrowheads="1"/>
          </p:cNvSpPr>
          <p:nvPr/>
        </p:nvSpPr>
        <p:spPr bwMode="auto">
          <a:xfrm>
            <a:off x="5181600" y="5306944"/>
            <a:ext cx="888065" cy="366767"/>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76820" name="Rectangle 1044"/>
          <p:cNvSpPr>
            <a:spLocks noChangeArrowheads="1"/>
          </p:cNvSpPr>
          <p:nvPr/>
        </p:nvSpPr>
        <p:spPr bwMode="auto">
          <a:xfrm>
            <a:off x="3581400" y="6141969"/>
            <a:ext cx="2057400" cy="311367"/>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76821" name="Oval 1047"/>
          <p:cNvSpPr>
            <a:spLocks noChangeArrowheads="1"/>
          </p:cNvSpPr>
          <p:nvPr/>
        </p:nvSpPr>
        <p:spPr bwMode="auto">
          <a:xfrm>
            <a:off x="2514600" y="3849619"/>
            <a:ext cx="3429000" cy="762000"/>
          </a:xfrm>
          <a:prstGeom prst="ellipse">
            <a:avLst/>
          </a:prstGeom>
          <a:gradFill rotWithShape="0">
            <a:gsLst>
              <a:gs pos="0">
                <a:srgbClr val="8E4700"/>
              </a:gs>
              <a:gs pos="100000">
                <a:srgbClr val="CC6600"/>
              </a:gs>
            </a:gsLst>
            <a:path path="shape">
              <a:fillToRect l="50000" t="50000" r="50000" b="50000"/>
            </a:path>
          </a:gradFill>
          <a:ln w="12700">
            <a:solidFill>
              <a:srgbClr val="CC6600"/>
            </a:solidFill>
            <a:round/>
            <a:headEnd/>
            <a:tailEnd/>
          </a:ln>
        </p:spPr>
        <p:txBody>
          <a:bodyPr wrap="none" anchor="ctr"/>
          <a:lstStyle/>
          <a:p>
            <a:endParaRPr lang="zh-CN" altLang="en-US">
              <a:solidFill>
                <a:srgbClr val="000000"/>
              </a:solidFill>
            </a:endParaRPr>
          </a:p>
        </p:txBody>
      </p:sp>
      <p:sp>
        <p:nvSpPr>
          <p:cNvPr id="76822" name="Line 1048"/>
          <p:cNvSpPr>
            <a:spLocks noChangeShapeType="1"/>
          </p:cNvSpPr>
          <p:nvPr/>
        </p:nvSpPr>
        <p:spPr bwMode="auto">
          <a:xfrm>
            <a:off x="4038600" y="4764019"/>
            <a:ext cx="0" cy="88265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76823" name="Line 1049"/>
          <p:cNvSpPr>
            <a:spLocks noChangeShapeType="1"/>
          </p:cNvSpPr>
          <p:nvPr/>
        </p:nvSpPr>
        <p:spPr bwMode="auto">
          <a:xfrm>
            <a:off x="4343400" y="4764019"/>
            <a:ext cx="0" cy="10414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76824" name="Line 1050"/>
          <p:cNvSpPr>
            <a:spLocks noChangeShapeType="1"/>
          </p:cNvSpPr>
          <p:nvPr/>
        </p:nvSpPr>
        <p:spPr bwMode="auto">
          <a:xfrm flipH="1" flipV="1">
            <a:off x="5334000" y="4687819"/>
            <a:ext cx="838200" cy="3048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76825" name="Line 1051"/>
          <p:cNvSpPr>
            <a:spLocks noChangeShapeType="1"/>
          </p:cNvSpPr>
          <p:nvPr/>
        </p:nvSpPr>
        <p:spPr bwMode="auto">
          <a:xfrm flipH="1" flipV="1">
            <a:off x="4495800" y="5373619"/>
            <a:ext cx="762000" cy="1524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76826" name="Rectangle 1052"/>
          <p:cNvSpPr>
            <a:spLocks noChangeArrowheads="1"/>
          </p:cNvSpPr>
          <p:nvPr/>
        </p:nvSpPr>
        <p:spPr bwMode="auto">
          <a:xfrm>
            <a:off x="6172200" y="4916419"/>
            <a:ext cx="785472" cy="366767"/>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76827" name="Freeform 1057"/>
          <p:cNvSpPr>
            <a:spLocks/>
          </p:cNvSpPr>
          <p:nvPr/>
        </p:nvSpPr>
        <p:spPr bwMode="auto">
          <a:xfrm>
            <a:off x="3732213" y="5078344"/>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solidFill>
                <a:srgbClr val="000000"/>
              </a:solidFill>
            </a:endParaRPr>
          </a:p>
        </p:txBody>
      </p:sp>
      <p:sp>
        <p:nvSpPr>
          <p:cNvPr id="76828" name="Freeform 1058"/>
          <p:cNvSpPr>
            <a:spLocks/>
          </p:cNvSpPr>
          <p:nvPr/>
        </p:nvSpPr>
        <p:spPr bwMode="auto">
          <a:xfrm flipH="1">
            <a:off x="1524000" y="2859019"/>
            <a:ext cx="1143000"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solidFill>
            <a:schemeClr val="hlink"/>
          </a:solidFill>
          <a:ln w="19050" cap="rnd" cmpd="sng">
            <a:solidFill>
              <a:schemeClr val="tx1"/>
            </a:solidFill>
            <a:prstDash val="solid"/>
            <a:round/>
            <a:headEnd type="none" w="med" len="med"/>
            <a:tailEnd type="none" w="med" len="med"/>
          </a:ln>
        </p:spPr>
        <p:txBody>
          <a:bodyPr/>
          <a:lstStyle/>
          <a:p>
            <a:endParaRPr lang="zh-CN" altLang="en-US">
              <a:solidFill>
                <a:srgbClr val="000000"/>
              </a:solidFill>
            </a:endParaRPr>
          </a:p>
        </p:txBody>
      </p:sp>
      <p:sp>
        <p:nvSpPr>
          <p:cNvPr id="76829" name="Rectangle 1059"/>
          <p:cNvSpPr>
            <a:spLocks noChangeArrowheads="1"/>
          </p:cNvSpPr>
          <p:nvPr/>
        </p:nvSpPr>
        <p:spPr bwMode="auto">
          <a:xfrm>
            <a:off x="2514600" y="3468619"/>
            <a:ext cx="152400" cy="838200"/>
          </a:xfrm>
          <a:prstGeom prst="rect">
            <a:avLst/>
          </a:prstGeom>
          <a:solidFill>
            <a:schemeClr val="hlink"/>
          </a:solidFill>
          <a:ln w="9525">
            <a:noFill/>
            <a:miter lim="800000"/>
            <a:headEnd/>
            <a:tailEnd/>
          </a:ln>
        </p:spPr>
        <p:txBody>
          <a:bodyPr wrap="none" anchor="ctr"/>
          <a:lstStyle/>
          <a:p>
            <a:endParaRPr lang="zh-CN" altLang="en-US">
              <a:solidFill>
                <a:srgbClr val="000000"/>
              </a:solidFill>
            </a:endParaRPr>
          </a:p>
        </p:txBody>
      </p:sp>
      <p:sp>
        <p:nvSpPr>
          <p:cNvPr id="76830" name="Rectangle 1060"/>
          <p:cNvSpPr>
            <a:spLocks noChangeArrowheads="1"/>
          </p:cNvSpPr>
          <p:nvPr/>
        </p:nvSpPr>
        <p:spPr bwMode="auto">
          <a:xfrm>
            <a:off x="6324600" y="3925819"/>
            <a:ext cx="741358" cy="366767"/>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76831" name="Line 1061"/>
          <p:cNvSpPr>
            <a:spLocks noChangeShapeType="1"/>
          </p:cNvSpPr>
          <p:nvPr/>
        </p:nvSpPr>
        <p:spPr bwMode="auto">
          <a:xfrm flipH="1">
            <a:off x="5943600" y="4154419"/>
            <a:ext cx="457200" cy="1524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76832" name="Text Box 1062"/>
          <p:cNvSpPr txBox="1">
            <a:spLocks noChangeArrowheads="1"/>
          </p:cNvSpPr>
          <p:nvPr/>
        </p:nvSpPr>
        <p:spPr bwMode="auto">
          <a:xfrm>
            <a:off x="1066800" y="3697219"/>
            <a:ext cx="12954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Solvent</a:t>
            </a:r>
          </a:p>
        </p:txBody>
      </p:sp>
      <p:sp>
        <p:nvSpPr>
          <p:cNvPr id="76833" name="Line 1063"/>
          <p:cNvSpPr>
            <a:spLocks noChangeShapeType="1"/>
          </p:cNvSpPr>
          <p:nvPr/>
        </p:nvSpPr>
        <p:spPr bwMode="auto">
          <a:xfrm>
            <a:off x="2209800" y="3925819"/>
            <a:ext cx="304800" cy="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76834" name="Line 1064"/>
          <p:cNvSpPr>
            <a:spLocks noChangeShapeType="1"/>
          </p:cNvSpPr>
          <p:nvPr/>
        </p:nvSpPr>
        <p:spPr bwMode="auto">
          <a:xfrm>
            <a:off x="1905000" y="4078219"/>
            <a:ext cx="609600" cy="6096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6" name="Rectangle 4"/>
          <p:cNvSpPr>
            <a:spLocks noGrp="1" noChangeArrowheads="1"/>
          </p:cNvSpPr>
          <p:nvPr>
            <p:ph type="title"/>
          </p:nvPr>
        </p:nvSpPr>
        <p:spPr>
          <a:xfrm>
            <a:off x="899592" y="2132856"/>
            <a:ext cx="1944216" cy="482239"/>
          </a:xfrm>
          <a:noFill/>
        </p:spPr>
        <p:txBody>
          <a:bodyPr wrap="square">
            <a:spAutoFit/>
          </a:bodyPr>
          <a:lstStyle/>
          <a:p>
            <a:pPr eaLnBrk="1" hangingPunct="1"/>
            <a:r>
              <a:rPr lang="zh-CN" altLang="en-US" sz="2400" b="1" dirty="0" smtClean="0">
                <a:solidFill>
                  <a:srgbClr val="C00000"/>
                </a:solidFill>
              </a:rPr>
              <a:t>去除边圈</a:t>
            </a:r>
          </a:p>
        </p:txBody>
      </p:sp>
      <p:sp>
        <p:nvSpPr>
          <p:cNvPr id="37"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38"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2</a:t>
            </a:r>
            <a:r>
              <a:rPr kumimoji="1" lang="zh-CN" altLang="en-US"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）旋转涂胶</a:t>
            </a:r>
            <a:endPar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Freeform 3"/>
          <p:cNvSpPr>
            <a:spLocks/>
          </p:cNvSpPr>
          <p:nvPr/>
        </p:nvSpPr>
        <p:spPr bwMode="auto">
          <a:xfrm flipH="1" flipV="1">
            <a:off x="1524000" y="4916419"/>
            <a:ext cx="1143000" cy="652463"/>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solidFill>
            <a:schemeClr val="hlink"/>
          </a:solidFill>
          <a:ln w="19050" cap="rnd" cmpd="sng">
            <a:solidFill>
              <a:schemeClr val="tx1"/>
            </a:solidFill>
            <a:prstDash val="solid"/>
            <a:round/>
            <a:headEnd type="none" w="med" len="med"/>
            <a:tailEnd type="none" w="med" len="med"/>
          </a:ln>
        </p:spPr>
        <p:txBody>
          <a:bodyPr/>
          <a:lstStyle/>
          <a:p>
            <a:endParaRPr lang="zh-CN" altLang="en-US">
              <a:solidFill>
                <a:srgbClr val="000000"/>
              </a:solidFill>
            </a:endParaRPr>
          </a:p>
        </p:txBody>
      </p:sp>
      <p:sp>
        <p:nvSpPr>
          <p:cNvPr id="77828" name="Rectangle 4"/>
          <p:cNvSpPr>
            <a:spLocks noChangeArrowheads="1"/>
          </p:cNvSpPr>
          <p:nvPr/>
        </p:nvSpPr>
        <p:spPr bwMode="auto">
          <a:xfrm flipV="1">
            <a:off x="2514600" y="4383019"/>
            <a:ext cx="152400" cy="622300"/>
          </a:xfrm>
          <a:prstGeom prst="rect">
            <a:avLst/>
          </a:prstGeom>
          <a:solidFill>
            <a:schemeClr val="hlink">
              <a:alpha val="50195"/>
            </a:schemeClr>
          </a:solidFill>
          <a:ln w="9525">
            <a:noFill/>
            <a:miter lim="800000"/>
            <a:headEnd/>
            <a:tailEnd/>
          </a:ln>
        </p:spPr>
        <p:txBody>
          <a:bodyPr wrap="none" anchor="ctr"/>
          <a:lstStyle/>
          <a:p>
            <a:endParaRPr lang="zh-CN" altLang="en-US">
              <a:solidFill>
                <a:srgbClr val="000000"/>
              </a:solidFill>
            </a:endParaRPr>
          </a:p>
        </p:txBody>
      </p:sp>
      <p:sp>
        <p:nvSpPr>
          <p:cNvPr id="77829" name="Freeform 5" descr="Wide upward diagonal"/>
          <p:cNvSpPr>
            <a:spLocks/>
          </p:cNvSpPr>
          <p:nvPr/>
        </p:nvSpPr>
        <p:spPr bwMode="auto">
          <a:xfrm>
            <a:off x="3886200" y="4624319"/>
            <a:ext cx="609600" cy="1181100"/>
          </a:xfrm>
          <a:custGeom>
            <a:avLst/>
            <a:gdLst>
              <a:gd name="T0" fmla="*/ 0 w 438"/>
              <a:gd name="T1" fmla="*/ 0 h 719"/>
              <a:gd name="T2" fmla="*/ 0 w 438"/>
              <a:gd name="T3" fmla="*/ 663 h 719"/>
              <a:gd name="T4" fmla="*/ 46 w 438"/>
              <a:gd name="T5" fmla="*/ 618 h 719"/>
              <a:gd name="T6" fmla="*/ 91 w 438"/>
              <a:gd name="T7" fmla="*/ 609 h 719"/>
              <a:gd name="T8" fmla="*/ 173 w 438"/>
              <a:gd name="T9" fmla="*/ 645 h 719"/>
              <a:gd name="T10" fmla="*/ 228 w 438"/>
              <a:gd name="T11" fmla="*/ 700 h 719"/>
              <a:gd name="T12" fmla="*/ 300 w 438"/>
              <a:gd name="T13" fmla="*/ 718 h 719"/>
              <a:gd name="T14" fmla="*/ 364 w 438"/>
              <a:gd name="T15" fmla="*/ 691 h 719"/>
              <a:gd name="T16" fmla="*/ 419 w 438"/>
              <a:gd name="T17" fmla="*/ 618 h 719"/>
              <a:gd name="T18" fmla="*/ 437 w 438"/>
              <a:gd name="T19" fmla="*/ 536 h 719"/>
              <a:gd name="T20" fmla="*/ 437 w 438"/>
              <a:gd name="T21" fmla="*/ 0 h 7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719"/>
              <a:gd name="T35" fmla="*/ 438 w 438"/>
              <a:gd name="T36" fmla="*/ 719 h 7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719">
                <a:moveTo>
                  <a:pt x="0" y="0"/>
                </a:moveTo>
                <a:lnTo>
                  <a:pt x="0" y="663"/>
                </a:lnTo>
                <a:lnTo>
                  <a:pt x="46" y="618"/>
                </a:lnTo>
                <a:lnTo>
                  <a:pt x="91" y="609"/>
                </a:lnTo>
                <a:lnTo>
                  <a:pt x="173" y="645"/>
                </a:lnTo>
                <a:lnTo>
                  <a:pt x="228" y="700"/>
                </a:lnTo>
                <a:lnTo>
                  <a:pt x="300" y="718"/>
                </a:lnTo>
                <a:lnTo>
                  <a:pt x="364" y="691"/>
                </a:lnTo>
                <a:lnTo>
                  <a:pt x="419" y="618"/>
                </a:lnTo>
                <a:lnTo>
                  <a:pt x="437" y="536"/>
                </a:lnTo>
                <a:lnTo>
                  <a:pt x="437" y="0"/>
                </a:lnTo>
              </a:path>
            </a:pathLst>
          </a:custGeom>
          <a:pattFill prst="wdUpDiag">
            <a:fgClr>
              <a:schemeClr val="tx1"/>
            </a:fgClr>
            <a:bgClr>
              <a:srgbClr val="FFFFFF"/>
            </a:bgClr>
          </a:pattFill>
          <a:ln w="12700" cap="rnd" cmpd="sng">
            <a:solidFill>
              <a:schemeClr val="tx1"/>
            </a:solidFill>
            <a:prstDash val="solid"/>
            <a:round/>
            <a:headEnd type="none" w="med" len="med"/>
            <a:tailEnd type="none" w="med" len="med"/>
          </a:ln>
        </p:spPr>
        <p:txBody>
          <a:bodyPr/>
          <a:lstStyle/>
          <a:p>
            <a:endParaRPr lang="zh-CN" altLang="en-US">
              <a:solidFill>
                <a:srgbClr val="000000"/>
              </a:solidFill>
            </a:endParaRPr>
          </a:p>
        </p:txBody>
      </p:sp>
      <p:sp>
        <p:nvSpPr>
          <p:cNvPr id="77830" name="Rectangle 6"/>
          <p:cNvSpPr>
            <a:spLocks noChangeArrowheads="1"/>
          </p:cNvSpPr>
          <p:nvPr/>
        </p:nvSpPr>
        <p:spPr bwMode="auto">
          <a:xfrm>
            <a:off x="4038600" y="4662419"/>
            <a:ext cx="304800" cy="12192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77831" name="Oval 7"/>
          <p:cNvSpPr>
            <a:spLocks noChangeArrowheads="1"/>
          </p:cNvSpPr>
          <p:nvPr/>
        </p:nvSpPr>
        <p:spPr bwMode="auto">
          <a:xfrm>
            <a:off x="2895600" y="4389369"/>
            <a:ext cx="2667000" cy="381000"/>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7832" name="Oval 8"/>
          <p:cNvSpPr>
            <a:spLocks noChangeArrowheads="1"/>
          </p:cNvSpPr>
          <p:nvPr/>
        </p:nvSpPr>
        <p:spPr bwMode="auto">
          <a:xfrm>
            <a:off x="2746375" y="4092507"/>
            <a:ext cx="2946400" cy="5365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7833" name="Oval 9"/>
          <p:cNvSpPr>
            <a:spLocks noChangeArrowheads="1"/>
          </p:cNvSpPr>
          <p:nvPr/>
        </p:nvSpPr>
        <p:spPr bwMode="auto">
          <a:xfrm>
            <a:off x="2974975" y="4232207"/>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7834" name="Oval 10"/>
          <p:cNvSpPr>
            <a:spLocks noChangeArrowheads="1"/>
          </p:cNvSpPr>
          <p:nvPr/>
        </p:nvSpPr>
        <p:spPr bwMode="auto">
          <a:xfrm>
            <a:off x="2974975" y="4270307"/>
            <a:ext cx="2489200" cy="3841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7835" name="Oval 11"/>
          <p:cNvSpPr>
            <a:spLocks noChangeArrowheads="1"/>
          </p:cNvSpPr>
          <p:nvPr/>
        </p:nvSpPr>
        <p:spPr bwMode="auto">
          <a:xfrm>
            <a:off x="3224213" y="4322694"/>
            <a:ext cx="1989137" cy="306388"/>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7836" name="Oval 12"/>
          <p:cNvSpPr>
            <a:spLocks noChangeArrowheads="1"/>
          </p:cNvSpPr>
          <p:nvPr/>
        </p:nvSpPr>
        <p:spPr bwMode="auto">
          <a:xfrm>
            <a:off x="3224213" y="4352857"/>
            <a:ext cx="1989137" cy="306387"/>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7837" name="Oval 13"/>
          <p:cNvSpPr>
            <a:spLocks noChangeArrowheads="1"/>
          </p:cNvSpPr>
          <p:nvPr/>
        </p:nvSpPr>
        <p:spPr bwMode="auto">
          <a:xfrm>
            <a:off x="3490913" y="4422707"/>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77838" name="Oval 14"/>
          <p:cNvSpPr>
            <a:spLocks noChangeArrowheads="1"/>
          </p:cNvSpPr>
          <p:nvPr/>
        </p:nvSpPr>
        <p:spPr bwMode="auto">
          <a:xfrm>
            <a:off x="3490913" y="4443344"/>
            <a:ext cx="1428750" cy="219075"/>
          </a:xfrm>
          <a:prstGeom prst="ellipse">
            <a:avLst/>
          </a:prstGeom>
          <a:gradFill rotWithShape="0">
            <a:gsLst>
              <a:gs pos="0">
                <a:srgbClr val="A0A0A0"/>
              </a:gs>
              <a:gs pos="100000">
                <a:srgbClr val="B2B2B2"/>
              </a:gs>
            </a:gsLst>
            <a:lin ang="5400000" scaled="1"/>
          </a:gradFill>
          <a:ln w="12700">
            <a:solidFill>
              <a:schemeClr val="tx1"/>
            </a:solidFill>
            <a:round/>
            <a:headEnd/>
            <a:tailEnd/>
          </a:ln>
        </p:spPr>
        <p:txBody>
          <a:bodyPr wrap="none" anchor="ctr"/>
          <a:lstStyle/>
          <a:p>
            <a:endParaRPr lang="zh-CN" altLang="en-US">
              <a:solidFill>
                <a:srgbClr val="000000"/>
              </a:solidFill>
            </a:endParaRPr>
          </a:p>
        </p:txBody>
      </p:sp>
      <p:sp>
        <p:nvSpPr>
          <p:cNvPr id="420879" name="Freeform 15"/>
          <p:cNvSpPr>
            <a:spLocks/>
          </p:cNvSpPr>
          <p:nvPr/>
        </p:nvSpPr>
        <p:spPr bwMode="auto">
          <a:xfrm>
            <a:off x="3424238" y="4403657"/>
            <a:ext cx="728662" cy="146050"/>
          </a:xfrm>
          <a:custGeom>
            <a:avLst/>
            <a:gdLst/>
            <a:ahLst/>
            <a:cxnLst>
              <a:cxn ang="0">
                <a:pos x="0" y="0"/>
              </a:cxn>
              <a:cxn ang="0">
                <a:pos x="131" y="11"/>
              </a:cxn>
              <a:cxn ang="0">
                <a:pos x="284" y="66"/>
              </a:cxn>
              <a:cxn ang="0">
                <a:pos x="404" y="131"/>
              </a:cxn>
              <a:cxn ang="0">
                <a:pos x="458" y="175"/>
              </a:cxn>
            </a:cxnLst>
            <a:rect l="0" t="0" r="r" b="b"/>
            <a:pathLst>
              <a:path w="459" h="176">
                <a:moveTo>
                  <a:pt x="0" y="0"/>
                </a:moveTo>
                <a:lnTo>
                  <a:pt x="131" y="11"/>
                </a:lnTo>
                <a:lnTo>
                  <a:pt x="284" y="66"/>
                </a:lnTo>
                <a:lnTo>
                  <a:pt x="404" y="131"/>
                </a:lnTo>
                <a:lnTo>
                  <a:pt x="458" y="175"/>
                </a:lnTo>
              </a:path>
            </a:pathLst>
          </a:custGeom>
          <a:noFill/>
          <a:ln w="12700" cap="rnd" cmpd="sng">
            <a:solidFill>
              <a:srgbClr val="FF0033"/>
            </a:solidFill>
            <a:prstDash val="solid"/>
            <a:round/>
            <a:headEnd type="none" w="med" len="med"/>
            <a:tailEnd type="triangle" w="med" len="med"/>
          </a:ln>
          <a:effectLst>
            <a:outerShdw dist="17961" dir="2700000" algn="ctr" rotWithShape="0">
              <a:schemeClr val="bg2"/>
            </a:outerShdw>
          </a:effectLst>
        </p:spPr>
        <p:txBody>
          <a:bodyPr/>
          <a:lstStyle/>
          <a:p>
            <a:pPr>
              <a:defRPr/>
            </a:pPr>
            <a:endParaRPr lang="zh-CN" altLang="en-US">
              <a:solidFill>
                <a:srgbClr val="000000"/>
              </a:solidFill>
            </a:endParaRPr>
          </a:p>
        </p:txBody>
      </p:sp>
      <p:sp>
        <p:nvSpPr>
          <p:cNvPr id="77840" name="Line 16"/>
          <p:cNvSpPr>
            <a:spLocks noChangeShapeType="1"/>
          </p:cNvSpPr>
          <p:nvPr/>
        </p:nvSpPr>
        <p:spPr bwMode="auto">
          <a:xfrm>
            <a:off x="4191000" y="4840219"/>
            <a:ext cx="0" cy="1303338"/>
          </a:xfrm>
          <a:prstGeom prst="line">
            <a:avLst/>
          </a:prstGeom>
          <a:noFill/>
          <a:ln w="12700">
            <a:solidFill>
              <a:schemeClr val="tx1"/>
            </a:solidFill>
            <a:round/>
            <a:headEnd/>
            <a:tailEnd type="triangle" w="med" len="med"/>
          </a:ln>
        </p:spPr>
        <p:txBody>
          <a:bodyPr wrap="none" anchor="ctr"/>
          <a:lstStyle/>
          <a:p>
            <a:endParaRPr lang="zh-CN" altLang="en-US">
              <a:solidFill>
                <a:srgbClr val="000000"/>
              </a:solidFill>
            </a:endParaRPr>
          </a:p>
        </p:txBody>
      </p:sp>
      <p:sp>
        <p:nvSpPr>
          <p:cNvPr id="77841" name="Oval 17"/>
          <p:cNvSpPr>
            <a:spLocks noChangeArrowheads="1"/>
          </p:cNvSpPr>
          <p:nvPr/>
        </p:nvSpPr>
        <p:spPr bwMode="auto">
          <a:xfrm>
            <a:off x="2511425" y="3970269"/>
            <a:ext cx="3416300" cy="723900"/>
          </a:xfrm>
          <a:prstGeom prst="ellipse">
            <a:avLst/>
          </a:prstGeom>
          <a:solidFill>
            <a:schemeClr val="bg1"/>
          </a:solidFill>
          <a:ln w="12700">
            <a:solidFill>
              <a:schemeClr val="tx1"/>
            </a:solidFill>
            <a:round/>
            <a:headEnd/>
            <a:tailEnd/>
          </a:ln>
        </p:spPr>
        <p:txBody>
          <a:bodyPr wrap="none" anchor="ctr"/>
          <a:lstStyle/>
          <a:p>
            <a:endParaRPr lang="zh-CN" altLang="en-US">
              <a:solidFill>
                <a:srgbClr val="000000"/>
              </a:solidFill>
            </a:endParaRPr>
          </a:p>
        </p:txBody>
      </p:sp>
      <p:sp>
        <p:nvSpPr>
          <p:cNvPr id="77842" name="Oval 18"/>
          <p:cNvSpPr>
            <a:spLocks noChangeArrowheads="1"/>
          </p:cNvSpPr>
          <p:nvPr/>
        </p:nvSpPr>
        <p:spPr bwMode="auto">
          <a:xfrm>
            <a:off x="2511425" y="3894069"/>
            <a:ext cx="3416300" cy="709613"/>
          </a:xfrm>
          <a:prstGeom prst="ellipse">
            <a:avLst/>
          </a:prstGeom>
          <a:solidFill>
            <a:schemeClr val="bg1"/>
          </a:solidFill>
          <a:ln w="12700">
            <a:solidFill>
              <a:schemeClr val="tx1"/>
            </a:solidFill>
            <a:round/>
            <a:headEnd/>
            <a:tailEnd/>
          </a:ln>
        </p:spPr>
        <p:txBody>
          <a:bodyPr wrap="none" anchor="ctr"/>
          <a:lstStyle/>
          <a:p>
            <a:endParaRPr lang="zh-CN" altLang="en-US">
              <a:solidFill>
                <a:srgbClr val="000000"/>
              </a:solidFill>
            </a:endParaRPr>
          </a:p>
        </p:txBody>
      </p:sp>
      <p:sp>
        <p:nvSpPr>
          <p:cNvPr id="77843" name="Rectangle 19"/>
          <p:cNvSpPr>
            <a:spLocks noChangeArrowheads="1"/>
          </p:cNvSpPr>
          <p:nvPr/>
        </p:nvSpPr>
        <p:spPr bwMode="auto">
          <a:xfrm>
            <a:off x="5181600" y="5306944"/>
            <a:ext cx="888065" cy="366767"/>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Spindle</a:t>
            </a:r>
          </a:p>
        </p:txBody>
      </p:sp>
      <p:sp>
        <p:nvSpPr>
          <p:cNvPr id="77844" name="Rectangle 20"/>
          <p:cNvSpPr>
            <a:spLocks noChangeArrowheads="1"/>
          </p:cNvSpPr>
          <p:nvPr/>
        </p:nvSpPr>
        <p:spPr bwMode="auto">
          <a:xfrm>
            <a:off x="3581400" y="6141969"/>
            <a:ext cx="1905000" cy="311367"/>
          </a:xfrm>
          <a:prstGeom prst="rect">
            <a:avLst/>
          </a:prstGeom>
          <a:noFill/>
          <a:ln w="12700">
            <a:noFill/>
            <a:miter lim="800000"/>
            <a:headEnd/>
            <a:tailEnd/>
          </a:ln>
        </p:spPr>
        <p:txBody>
          <a:bodyPr lIns="90488" tIns="44450" rIns="90488" bIns="44450">
            <a:spAutoFit/>
          </a:bodyPr>
          <a:lstStyle/>
          <a:p>
            <a:pPr>
              <a:lnSpc>
                <a:spcPct val="80000"/>
              </a:lnSpc>
            </a:pPr>
            <a:r>
              <a:rPr lang="en-US" altLang="zh-TW">
                <a:solidFill>
                  <a:srgbClr val="000000"/>
                </a:solidFill>
                <a:ea typeface="PMingLiU" pitchFamily="18" charset="-120"/>
              </a:rPr>
              <a:t>To vacuum pump</a:t>
            </a:r>
          </a:p>
        </p:txBody>
      </p:sp>
      <p:sp>
        <p:nvSpPr>
          <p:cNvPr id="77845" name="Oval 23"/>
          <p:cNvSpPr>
            <a:spLocks noChangeArrowheads="1"/>
          </p:cNvSpPr>
          <p:nvPr/>
        </p:nvSpPr>
        <p:spPr bwMode="auto">
          <a:xfrm>
            <a:off x="2667000" y="4002019"/>
            <a:ext cx="3124200" cy="533400"/>
          </a:xfrm>
          <a:prstGeom prst="ellipse">
            <a:avLst/>
          </a:prstGeom>
          <a:gradFill rotWithShape="0">
            <a:gsLst>
              <a:gs pos="0">
                <a:srgbClr val="8E4700"/>
              </a:gs>
              <a:gs pos="100000">
                <a:srgbClr val="CC6600"/>
              </a:gs>
            </a:gsLst>
            <a:path path="shape">
              <a:fillToRect l="50000" t="50000" r="50000" b="50000"/>
            </a:path>
          </a:gradFill>
          <a:ln w="12700">
            <a:noFill/>
            <a:round/>
            <a:headEnd/>
            <a:tailEnd/>
          </a:ln>
        </p:spPr>
        <p:txBody>
          <a:bodyPr wrap="none" anchor="ctr"/>
          <a:lstStyle/>
          <a:p>
            <a:endParaRPr lang="zh-CN" altLang="en-US">
              <a:solidFill>
                <a:srgbClr val="000000"/>
              </a:solidFill>
            </a:endParaRPr>
          </a:p>
        </p:txBody>
      </p:sp>
      <p:sp>
        <p:nvSpPr>
          <p:cNvPr id="77846" name="Line 24"/>
          <p:cNvSpPr>
            <a:spLocks noChangeShapeType="1"/>
          </p:cNvSpPr>
          <p:nvPr/>
        </p:nvSpPr>
        <p:spPr bwMode="auto">
          <a:xfrm>
            <a:off x="4038600" y="4764019"/>
            <a:ext cx="0" cy="88265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77847" name="Line 25"/>
          <p:cNvSpPr>
            <a:spLocks noChangeShapeType="1"/>
          </p:cNvSpPr>
          <p:nvPr/>
        </p:nvSpPr>
        <p:spPr bwMode="auto">
          <a:xfrm>
            <a:off x="4343400" y="4764019"/>
            <a:ext cx="0" cy="10414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77848" name="Line 26"/>
          <p:cNvSpPr>
            <a:spLocks noChangeShapeType="1"/>
          </p:cNvSpPr>
          <p:nvPr/>
        </p:nvSpPr>
        <p:spPr bwMode="auto">
          <a:xfrm flipH="1" flipV="1">
            <a:off x="5334000" y="4687819"/>
            <a:ext cx="838200" cy="3048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77849" name="Line 27"/>
          <p:cNvSpPr>
            <a:spLocks noChangeShapeType="1"/>
          </p:cNvSpPr>
          <p:nvPr/>
        </p:nvSpPr>
        <p:spPr bwMode="auto">
          <a:xfrm flipH="1" flipV="1">
            <a:off x="4495800" y="5373619"/>
            <a:ext cx="762000" cy="1524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77850" name="Rectangle 28"/>
          <p:cNvSpPr>
            <a:spLocks noChangeArrowheads="1"/>
          </p:cNvSpPr>
          <p:nvPr/>
        </p:nvSpPr>
        <p:spPr bwMode="auto">
          <a:xfrm>
            <a:off x="6172200" y="4916419"/>
            <a:ext cx="785472" cy="366767"/>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Chuck</a:t>
            </a:r>
          </a:p>
        </p:txBody>
      </p:sp>
      <p:sp>
        <p:nvSpPr>
          <p:cNvPr id="77851" name="Freeform 33"/>
          <p:cNvSpPr>
            <a:spLocks/>
          </p:cNvSpPr>
          <p:nvPr/>
        </p:nvSpPr>
        <p:spPr bwMode="auto">
          <a:xfrm>
            <a:off x="3732213" y="5078344"/>
            <a:ext cx="965200" cy="250825"/>
          </a:xfrm>
          <a:custGeom>
            <a:avLst/>
            <a:gdLst>
              <a:gd name="T0" fmla="*/ 564 w 608"/>
              <a:gd name="T1" fmla="*/ 0 h 158"/>
              <a:gd name="T2" fmla="*/ 606 w 608"/>
              <a:gd name="T3" fmla="*/ 35 h 158"/>
              <a:gd name="T4" fmla="*/ 574 w 608"/>
              <a:gd name="T5" fmla="*/ 74 h 158"/>
              <a:gd name="T6" fmla="*/ 495 w 608"/>
              <a:gd name="T7" fmla="*/ 114 h 158"/>
              <a:gd name="T8" fmla="*/ 384 w 608"/>
              <a:gd name="T9" fmla="*/ 143 h 158"/>
              <a:gd name="T10" fmla="*/ 289 w 608"/>
              <a:gd name="T11" fmla="*/ 156 h 158"/>
              <a:gd name="T12" fmla="*/ 232 w 608"/>
              <a:gd name="T13" fmla="*/ 155 h 158"/>
              <a:gd name="T14" fmla="*/ 183 w 608"/>
              <a:gd name="T15" fmla="*/ 147 h 158"/>
              <a:gd name="T16" fmla="*/ 100 w 608"/>
              <a:gd name="T17" fmla="*/ 119 h 158"/>
              <a:gd name="T18" fmla="*/ 87 w 608"/>
              <a:gd name="T19" fmla="*/ 108 h 158"/>
              <a:gd name="T20" fmla="*/ 0 w 608"/>
              <a:gd name="T21" fmla="*/ 50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158"/>
              <a:gd name="T35" fmla="*/ 608 w 608"/>
              <a:gd name="T36" fmla="*/ 158 h 1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158">
                <a:moveTo>
                  <a:pt x="564" y="0"/>
                </a:moveTo>
                <a:cubicBezTo>
                  <a:pt x="571" y="5"/>
                  <a:pt x="604" y="23"/>
                  <a:pt x="606" y="35"/>
                </a:cubicBezTo>
                <a:cubicBezTo>
                  <a:pt x="608" y="47"/>
                  <a:pt x="592" y="61"/>
                  <a:pt x="574" y="74"/>
                </a:cubicBezTo>
                <a:cubicBezTo>
                  <a:pt x="556" y="87"/>
                  <a:pt x="527" y="102"/>
                  <a:pt x="495" y="114"/>
                </a:cubicBezTo>
                <a:cubicBezTo>
                  <a:pt x="463" y="126"/>
                  <a:pt x="418" y="136"/>
                  <a:pt x="384" y="143"/>
                </a:cubicBezTo>
                <a:cubicBezTo>
                  <a:pt x="350" y="150"/>
                  <a:pt x="314" y="154"/>
                  <a:pt x="289" y="156"/>
                </a:cubicBezTo>
                <a:cubicBezTo>
                  <a:pt x="264" y="158"/>
                  <a:pt x="250" y="156"/>
                  <a:pt x="232" y="155"/>
                </a:cubicBezTo>
                <a:cubicBezTo>
                  <a:pt x="214" y="154"/>
                  <a:pt x="205" y="153"/>
                  <a:pt x="183" y="147"/>
                </a:cubicBezTo>
                <a:cubicBezTo>
                  <a:pt x="161" y="141"/>
                  <a:pt x="116" y="126"/>
                  <a:pt x="100" y="119"/>
                </a:cubicBezTo>
                <a:cubicBezTo>
                  <a:pt x="84" y="112"/>
                  <a:pt x="104" y="120"/>
                  <a:pt x="87" y="108"/>
                </a:cubicBezTo>
                <a:cubicBezTo>
                  <a:pt x="70" y="96"/>
                  <a:pt x="18" y="62"/>
                  <a:pt x="0" y="50"/>
                </a:cubicBezTo>
              </a:path>
            </a:pathLst>
          </a:custGeom>
          <a:noFill/>
          <a:ln w="9525">
            <a:solidFill>
              <a:schemeClr val="tx1"/>
            </a:solidFill>
            <a:round/>
            <a:headEnd type="none" w="med" len="med"/>
            <a:tailEnd type="triangle" w="med" len="med"/>
          </a:ln>
        </p:spPr>
        <p:txBody>
          <a:bodyPr wrap="none" anchor="ctr"/>
          <a:lstStyle/>
          <a:p>
            <a:endParaRPr lang="zh-CN" altLang="en-US">
              <a:solidFill>
                <a:srgbClr val="000000"/>
              </a:solidFill>
            </a:endParaRPr>
          </a:p>
        </p:txBody>
      </p:sp>
      <p:sp>
        <p:nvSpPr>
          <p:cNvPr id="77852" name="Freeform 34"/>
          <p:cNvSpPr>
            <a:spLocks/>
          </p:cNvSpPr>
          <p:nvPr/>
        </p:nvSpPr>
        <p:spPr bwMode="auto">
          <a:xfrm flipH="1">
            <a:off x="1524000" y="2859019"/>
            <a:ext cx="1143000" cy="642938"/>
          </a:xfrm>
          <a:custGeom>
            <a:avLst/>
            <a:gdLst>
              <a:gd name="T0" fmla="*/ 744 w 777"/>
              <a:gd name="T1" fmla="*/ 0 h 405"/>
              <a:gd name="T2" fmla="*/ 140 w 777"/>
              <a:gd name="T3" fmla="*/ 148 h 405"/>
              <a:gd name="T4" fmla="*/ 84 w 777"/>
              <a:gd name="T5" fmla="*/ 164 h 405"/>
              <a:gd name="T6" fmla="*/ 56 w 777"/>
              <a:gd name="T7" fmla="*/ 180 h 405"/>
              <a:gd name="T8" fmla="*/ 40 w 777"/>
              <a:gd name="T9" fmla="*/ 200 h 405"/>
              <a:gd name="T10" fmla="*/ 24 w 777"/>
              <a:gd name="T11" fmla="*/ 228 h 405"/>
              <a:gd name="T12" fmla="*/ 4 w 777"/>
              <a:gd name="T13" fmla="*/ 280 h 405"/>
              <a:gd name="T14" fmla="*/ 0 w 777"/>
              <a:gd name="T15" fmla="*/ 404 h 405"/>
              <a:gd name="T16" fmla="*/ 100 w 777"/>
              <a:gd name="T17" fmla="*/ 404 h 405"/>
              <a:gd name="T18" fmla="*/ 100 w 777"/>
              <a:gd name="T19" fmla="*/ 352 h 405"/>
              <a:gd name="T20" fmla="*/ 104 w 777"/>
              <a:gd name="T21" fmla="*/ 296 h 405"/>
              <a:gd name="T22" fmla="*/ 124 w 777"/>
              <a:gd name="T23" fmla="*/ 260 h 405"/>
              <a:gd name="T24" fmla="*/ 156 w 777"/>
              <a:gd name="T25" fmla="*/ 236 h 405"/>
              <a:gd name="T26" fmla="*/ 776 w 777"/>
              <a:gd name="T27" fmla="*/ 80 h 405"/>
              <a:gd name="T28" fmla="*/ 756 w 777"/>
              <a:gd name="T29" fmla="*/ 72 h 405"/>
              <a:gd name="T30" fmla="*/ 768 w 777"/>
              <a:gd name="T31" fmla="*/ 56 h 405"/>
              <a:gd name="T32" fmla="*/ 740 w 777"/>
              <a:gd name="T33" fmla="*/ 48 h 405"/>
              <a:gd name="T34" fmla="*/ 752 w 777"/>
              <a:gd name="T35" fmla="*/ 20 h 405"/>
              <a:gd name="T36" fmla="*/ 744 w 777"/>
              <a:gd name="T37" fmla="*/ 0 h 4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7"/>
              <a:gd name="T58" fmla="*/ 0 h 405"/>
              <a:gd name="T59" fmla="*/ 777 w 777"/>
              <a:gd name="T60" fmla="*/ 405 h 4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7" h="405">
                <a:moveTo>
                  <a:pt x="744" y="0"/>
                </a:moveTo>
                <a:lnTo>
                  <a:pt x="140" y="148"/>
                </a:lnTo>
                <a:lnTo>
                  <a:pt x="84" y="164"/>
                </a:lnTo>
                <a:lnTo>
                  <a:pt x="56" y="180"/>
                </a:lnTo>
                <a:lnTo>
                  <a:pt x="40" y="200"/>
                </a:lnTo>
                <a:lnTo>
                  <a:pt x="24" y="228"/>
                </a:lnTo>
                <a:lnTo>
                  <a:pt x="4" y="280"/>
                </a:lnTo>
                <a:lnTo>
                  <a:pt x="0" y="404"/>
                </a:lnTo>
                <a:lnTo>
                  <a:pt x="100" y="404"/>
                </a:lnTo>
                <a:lnTo>
                  <a:pt x="100" y="352"/>
                </a:lnTo>
                <a:lnTo>
                  <a:pt x="104" y="296"/>
                </a:lnTo>
                <a:lnTo>
                  <a:pt x="124" y="260"/>
                </a:lnTo>
                <a:lnTo>
                  <a:pt x="156" y="236"/>
                </a:lnTo>
                <a:lnTo>
                  <a:pt x="776" y="80"/>
                </a:lnTo>
                <a:lnTo>
                  <a:pt x="756" y="72"/>
                </a:lnTo>
                <a:lnTo>
                  <a:pt x="768" y="56"/>
                </a:lnTo>
                <a:lnTo>
                  <a:pt x="740" y="48"/>
                </a:lnTo>
                <a:lnTo>
                  <a:pt x="752" y="20"/>
                </a:lnTo>
                <a:lnTo>
                  <a:pt x="744" y="0"/>
                </a:lnTo>
              </a:path>
            </a:pathLst>
          </a:custGeom>
          <a:solidFill>
            <a:schemeClr val="hlink"/>
          </a:solidFill>
          <a:ln w="19050" cap="rnd" cmpd="sng">
            <a:solidFill>
              <a:schemeClr val="tx1"/>
            </a:solidFill>
            <a:prstDash val="solid"/>
            <a:round/>
            <a:headEnd type="none" w="med" len="med"/>
            <a:tailEnd type="none" w="med" len="med"/>
          </a:ln>
        </p:spPr>
        <p:txBody>
          <a:bodyPr/>
          <a:lstStyle/>
          <a:p>
            <a:endParaRPr lang="zh-CN" altLang="en-US">
              <a:solidFill>
                <a:srgbClr val="000000"/>
              </a:solidFill>
            </a:endParaRPr>
          </a:p>
        </p:txBody>
      </p:sp>
      <p:sp>
        <p:nvSpPr>
          <p:cNvPr id="77853" name="Rectangle 35"/>
          <p:cNvSpPr>
            <a:spLocks noChangeArrowheads="1"/>
          </p:cNvSpPr>
          <p:nvPr/>
        </p:nvSpPr>
        <p:spPr bwMode="auto">
          <a:xfrm>
            <a:off x="2514600" y="3468619"/>
            <a:ext cx="152400" cy="838200"/>
          </a:xfrm>
          <a:prstGeom prst="rect">
            <a:avLst/>
          </a:prstGeom>
          <a:solidFill>
            <a:schemeClr val="hlink">
              <a:alpha val="50195"/>
            </a:schemeClr>
          </a:solidFill>
          <a:ln w="9525">
            <a:noFill/>
            <a:miter lim="800000"/>
            <a:headEnd/>
            <a:tailEnd/>
          </a:ln>
        </p:spPr>
        <p:txBody>
          <a:bodyPr wrap="none" anchor="ctr"/>
          <a:lstStyle/>
          <a:p>
            <a:endParaRPr lang="zh-CN" altLang="en-US">
              <a:solidFill>
                <a:srgbClr val="000000"/>
              </a:solidFill>
            </a:endParaRPr>
          </a:p>
        </p:txBody>
      </p:sp>
      <p:sp>
        <p:nvSpPr>
          <p:cNvPr id="77854" name="Rectangle 36"/>
          <p:cNvSpPr>
            <a:spLocks noChangeArrowheads="1"/>
          </p:cNvSpPr>
          <p:nvPr/>
        </p:nvSpPr>
        <p:spPr bwMode="auto">
          <a:xfrm>
            <a:off x="6324600" y="3925819"/>
            <a:ext cx="741358" cy="366767"/>
          </a:xfrm>
          <a:prstGeom prst="rect">
            <a:avLst/>
          </a:prstGeom>
          <a:noFill/>
          <a:ln w="12700">
            <a:noFill/>
            <a:miter lim="800000"/>
            <a:headEnd/>
            <a:tailEnd/>
          </a:ln>
        </p:spPr>
        <p:txBody>
          <a:bodyPr wrap="none" lIns="90488" tIns="44450" rIns="90488" bIns="44450">
            <a:spAutoFit/>
          </a:bodyPr>
          <a:lstStyle/>
          <a:p>
            <a:r>
              <a:rPr lang="en-US" altLang="zh-TW">
                <a:solidFill>
                  <a:srgbClr val="000000"/>
                </a:solidFill>
                <a:ea typeface="PMingLiU" pitchFamily="18" charset="-120"/>
              </a:rPr>
              <a:t>Wafer</a:t>
            </a:r>
          </a:p>
        </p:txBody>
      </p:sp>
      <p:sp>
        <p:nvSpPr>
          <p:cNvPr id="77855" name="Line 37"/>
          <p:cNvSpPr>
            <a:spLocks noChangeShapeType="1"/>
          </p:cNvSpPr>
          <p:nvPr/>
        </p:nvSpPr>
        <p:spPr bwMode="auto">
          <a:xfrm flipH="1">
            <a:off x="5943600" y="4154419"/>
            <a:ext cx="457200" cy="1524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77856" name="Text Box 38"/>
          <p:cNvSpPr txBox="1">
            <a:spLocks noChangeArrowheads="1"/>
          </p:cNvSpPr>
          <p:nvPr/>
        </p:nvSpPr>
        <p:spPr bwMode="auto">
          <a:xfrm>
            <a:off x="1143000" y="3697219"/>
            <a:ext cx="12192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Solvent</a:t>
            </a:r>
          </a:p>
        </p:txBody>
      </p:sp>
      <p:sp>
        <p:nvSpPr>
          <p:cNvPr id="77857" name="Line 39"/>
          <p:cNvSpPr>
            <a:spLocks noChangeShapeType="1"/>
          </p:cNvSpPr>
          <p:nvPr/>
        </p:nvSpPr>
        <p:spPr bwMode="auto">
          <a:xfrm>
            <a:off x="2209800" y="3925819"/>
            <a:ext cx="304800" cy="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77858" name="Line 40"/>
          <p:cNvSpPr>
            <a:spLocks noChangeShapeType="1"/>
          </p:cNvSpPr>
          <p:nvPr/>
        </p:nvSpPr>
        <p:spPr bwMode="auto">
          <a:xfrm>
            <a:off x="1981200" y="4078219"/>
            <a:ext cx="533400" cy="6096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77859" name="Freeform 41"/>
          <p:cNvSpPr>
            <a:spLocks/>
          </p:cNvSpPr>
          <p:nvPr/>
        </p:nvSpPr>
        <p:spPr bwMode="auto">
          <a:xfrm>
            <a:off x="1828800" y="4306819"/>
            <a:ext cx="214313" cy="152400"/>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solidFill>
            <a:schemeClr val="hlink"/>
          </a:solidFill>
          <a:ln w="9525">
            <a:noFill/>
            <a:round/>
            <a:headEnd/>
            <a:tailEnd/>
          </a:ln>
        </p:spPr>
        <p:txBody>
          <a:bodyPr wrap="none" anchor="ctr"/>
          <a:lstStyle/>
          <a:p>
            <a:endParaRPr lang="zh-CN" altLang="en-US">
              <a:solidFill>
                <a:srgbClr val="000000"/>
              </a:solidFill>
            </a:endParaRPr>
          </a:p>
        </p:txBody>
      </p:sp>
      <p:sp>
        <p:nvSpPr>
          <p:cNvPr id="77860" name="Freeform 42"/>
          <p:cNvSpPr>
            <a:spLocks/>
          </p:cNvSpPr>
          <p:nvPr/>
        </p:nvSpPr>
        <p:spPr bwMode="auto">
          <a:xfrm>
            <a:off x="1981200" y="4459219"/>
            <a:ext cx="214313" cy="152400"/>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solidFill>
            <a:schemeClr val="hlink"/>
          </a:solidFill>
          <a:ln w="9525">
            <a:noFill/>
            <a:round/>
            <a:headEnd/>
            <a:tailEnd/>
          </a:ln>
        </p:spPr>
        <p:txBody>
          <a:bodyPr wrap="none" anchor="ctr"/>
          <a:lstStyle/>
          <a:p>
            <a:endParaRPr lang="zh-CN" altLang="en-US">
              <a:solidFill>
                <a:srgbClr val="000000"/>
              </a:solidFill>
            </a:endParaRPr>
          </a:p>
        </p:txBody>
      </p:sp>
      <p:sp>
        <p:nvSpPr>
          <p:cNvPr id="77861" name="Freeform 43"/>
          <p:cNvSpPr>
            <a:spLocks/>
          </p:cNvSpPr>
          <p:nvPr/>
        </p:nvSpPr>
        <p:spPr bwMode="auto">
          <a:xfrm rot="-10508682">
            <a:off x="5867400" y="3925819"/>
            <a:ext cx="214313" cy="152400"/>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solidFill>
            <a:schemeClr val="hlink"/>
          </a:solidFill>
          <a:ln w="9525">
            <a:noFill/>
            <a:round/>
            <a:headEnd/>
            <a:tailEnd/>
          </a:ln>
        </p:spPr>
        <p:txBody>
          <a:bodyPr wrap="none" anchor="ctr"/>
          <a:lstStyle/>
          <a:p>
            <a:endParaRPr lang="zh-CN" altLang="en-US">
              <a:solidFill>
                <a:srgbClr val="000000"/>
              </a:solidFill>
            </a:endParaRPr>
          </a:p>
        </p:txBody>
      </p:sp>
      <p:sp>
        <p:nvSpPr>
          <p:cNvPr id="77862" name="Freeform 44"/>
          <p:cNvSpPr>
            <a:spLocks/>
          </p:cNvSpPr>
          <p:nvPr/>
        </p:nvSpPr>
        <p:spPr bwMode="auto">
          <a:xfrm rot="-8852863">
            <a:off x="6096000" y="4306819"/>
            <a:ext cx="214313" cy="152400"/>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solidFill>
            <a:schemeClr val="hlink"/>
          </a:solidFill>
          <a:ln w="9525">
            <a:noFill/>
            <a:round/>
            <a:headEnd/>
            <a:tailEnd/>
          </a:ln>
        </p:spPr>
        <p:txBody>
          <a:bodyPr wrap="none" anchor="ctr"/>
          <a:lstStyle/>
          <a:p>
            <a:endParaRPr lang="zh-CN" altLang="en-US">
              <a:solidFill>
                <a:srgbClr val="000000"/>
              </a:solidFill>
            </a:endParaRPr>
          </a:p>
        </p:txBody>
      </p:sp>
      <p:sp>
        <p:nvSpPr>
          <p:cNvPr id="77863" name="Freeform 45"/>
          <p:cNvSpPr>
            <a:spLocks/>
          </p:cNvSpPr>
          <p:nvPr/>
        </p:nvSpPr>
        <p:spPr bwMode="auto">
          <a:xfrm rot="-5691318">
            <a:off x="4877593" y="4915626"/>
            <a:ext cx="214313" cy="152400"/>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solidFill>
            <a:schemeClr val="hlink"/>
          </a:solidFill>
          <a:ln w="9525">
            <a:noFill/>
            <a:round/>
            <a:headEnd/>
            <a:tailEnd/>
          </a:ln>
        </p:spPr>
        <p:txBody>
          <a:bodyPr wrap="none" anchor="ctr"/>
          <a:lstStyle/>
          <a:p>
            <a:endParaRPr lang="zh-CN" altLang="en-US">
              <a:solidFill>
                <a:srgbClr val="000000"/>
              </a:solidFill>
            </a:endParaRPr>
          </a:p>
        </p:txBody>
      </p:sp>
      <p:sp>
        <p:nvSpPr>
          <p:cNvPr id="77864" name="Freeform 46"/>
          <p:cNvSpPr>
            <a:spLocks/>
          </p:cNvSpPr>
          <p:nvPr/>
        </p:nvSpPr>
        <p:spPr bwMode="auto">
          <a:xfrm rot="-6343869">
            <a:off x="5303043" y="4794976"/>
            <a:ext cx="214313" cy="152400"/>
          </a:xfrm>
          <a:custGeom>
            <a:avLst/>
            <a:gdLst>
              <a:gd name="T0" fmla="*/ 288 w 296"/>
              <a:gd name="T1" fmla="*/ 21 h 181"/>
              <a:gd name="T2" fmla="*/ 108 w 296"/>
              <a:gd name="T3" fmla="*/ 159 h 181"/>
              <a:gd name="T4" fmla="*/ 45 w 296"/>
              <a:gd name="T5" fmla="*/ 153 h 181"/>
              <a:gd name="T6" fmla="*/ 9 w 296"/>
              <a:gd name="T7" fmla="*/ 111 h 181"/>
              <a:gd name="T8" fmla="*/ 9 w 296"/>
              <a:gd name="T9" fmla="*/ 72 h 181"/>
              <a:gd name="T10" fmla="*/ 62 w 296"/>
              <a:gd name="T11" fmla="*/ 30 h 181"/>
              <a:gd name="T12" fmla="*/ 288 w 296"/>
              <a:gd name="T13" fmla="*/ 21 h 181"/>
              <a:gd name="T14" fmla="*/ 0 60000 65536"/>
              <a:gd name="T15" fmla="*/ 0 60000 65536"/>
              <a:gd name="T16" fmla="*/ 0 60000 65536"/>
              <a:gd name="T17" fmla="*/ 0 60000 65536"/>
              <a:gd name="T18" fmla="*/ 0 60000 65536"/>
              <a:gd name="T19" fmla="*/ 0 60000 65536"/>
              <a:gd name="T20" fmla="*/ 0 60000 65536"/>
              <a:gd name="T21" fmla="*/ 0 w 296"/>
              <a:gd name="T22" fmla="*/ 0 h 181"/>
              <a:gd name="T23" fmla="*/ 296 w 296"/>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6" h="181">
                <a:moveTo>
                  <a:pt x="288" y="21"/>
                </a:moveTo>
                <a:cubicBezTo>
                  <a:pt x="296" y="42"/>
                  <a:pt x="149" y="137"/>
                  <a:pt x="108" y="159"/>
                </a:cubicBezTo>
                <a:cubicBezTo>
                  <a:pt x="67" y="181"/>
                  <a:pt x="61" y="161"/>
                  <a:pt x="45" y="153"/>
                </a:cubicBezTo>
                <a:cubicBezTo>
                  <a:pt x="29" y="145"/>
                  <a:pt x="15" y="125"/>
                  <a:pt x="9" y="111"/>
                </a:cubicBezTo>
                <a:cubicBezTo>
                  <a:pt x="3" y="97"/>
                  <a:pt x="0" y="85"/>
                  <a:pt x="9" y="72"/>
                </a:cubicBezTo>
                <a:cubicBezTo>
                  <a:pt x="18" y="59"/>
                  <a:pt x="16" y="38"/>
                  <a:pt x="62" y="30"/>
                </a:cubicBezTo>
                <a:cubicBezTo>
                  <a:pt x="108" y="22"/>
                  <a:pt x="280" y="0"/>
                  <a:pt x="288" y="21"/>
                </a:cubicBezTo>
                <a:close/>
              </a:path>
            </a:pathLst>
          </a:custGeom>
          <a:solidFill>
            <a:schemeClr val="hlink"/>
          </a:solidFill>
          <a:ln w="9525">
            <a:noFill/>
            <a:round/>
            <a:headEnd/>
            <a:tailEnd/>
          </a:ln>
        </p:spPr>
        <p:txBody>
          <a:bodyPr wrap="none" anchor="ctr"/>
          <a:lstStyle/>
          <a:p>
            <a:endParaRPr lang="zh-CN" altLang="en-US">
              <a:solidFill>
                <a:srgbClr val="000000"/>
              </a:solidFill>
            </a:endParaRPr>
          </a:p>
        </p:txBody>
      </p:sp>
      <p:sp>
        <p:nvSpPr>
          <p:cNvPr id="42" name="Rectangle 4"/>
          <p:cNvSpPr>
            <a:spLocks noGrp="1" noChangeArrowheads="1"/>
          </p:cNvSpPr>
          <p:nvPr>
            <p:ph type="title"/>
          </p:nvPr>
        </p:nvSpPr>
        <p:spPr>
          <a:xfrm>
            <a:off x="899592" y="2132856"/>
            <a:ext cx="1944216" cy="482239"/>
          </a:xfrm>
          <a:noFill/>
        </p:spPr>
        <p:txBody>
          <a:bodyPr wrap="square">
            <a:spAutoFit/>
          </a:bodyPr>
          <a:lstStyle/>
          <a:p>
            <a:pPr eaLnBrk="1" hangingPunct="1"/>
            <a:r>
              <a:rPr lang="zh-CN" altLang="en-US" sz="2400" b="1" dirty="0" smtClean="0">
                <a:solidFill>
                  <a:srgbClr val="C00000"/>
                </a:solidFill>
              </a:rPr>
              <a:t>去除边圈</a:t>
            </a:r>
          </a:p>
        </p:txBody>
      </p:sp>
      <p:sp>
        <p:nvSpPr>
          <p:cNvPr id="43"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44"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2</a:t>
            </a:r>
            <a:r>
              <a:rPr kumimoji="1" lang="zh-CN" altLang="en-US"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）旋转涂胶</a:t>
            </a:r>
            <a:endPar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699792" y="3284984"/>
            <a:ext cx="5008240" cy="2852860"/>
            <a:chOff x="1375048" y="1726381"/>
            <a:chExt cx="6477000" cy="3835400"/>
          </a:xfrm>
        </p:grpSpPr>
        <p:sp>
          <p:nvSpPr>
            <p:cNvPr id="52227" name="AutoShape 3"/>
            <p:cNvSpPr>
              <a:spLocks noChangeArrowheads="1"/>
            </p:cNvSpPr>
            <p:nvPr/>
          </p:nvSpPr>
          <p:spPr bwMode="auto">
            <a:xfrm>
              <a:off x="1375048" y="3504381"/>
              <a:ext cx="6477000" cy="2057400"/>
            </a:xfrm>
            <a:prstGeom prst="cube">
              <a:avLst>
                <a:gd name="adj" fmla="val 65773"/>
              </a:avLst>
            </a:prstGeom>
            <a:solidFill>
              <a:srgbClr val="FF6600"/>
            </a:solidFill>
            <a:ln w="9525">
              <a:noFill/>
              <a:miter lim="800000"/>
              <a:headEnd/>
              <a:tailEnd/>
            </a:ln>
          </p:spPr>
          <p:txBody>
            <a:bodyPr wrap="none" anchor="ctr"/>
            <a:lstStyle/>
            <a:p>
              <a:endParaRPr lang="zh-CN" altLang="en-US">
                <a:solidFill>
                  <a:srgbClr val="000000"/>
                </a:solidFill>
              </a:endParaRPr>
            </a:p>
          </p:txBody>
        </p:sp>
        <p:sp>
          <p:nvSpPr>
            <p:cNvPr id="52228" name="AutoShape 4"/>
            <p:cNvSpPr>
              <a:spLocks noChangeArrowheads="1"/>
            </p:cNvSpPr>
            <p:nvPr/>
          </p:nvSpPr>
          <p:spPr bwMode="auto">
            <a:xfrm>
              <a:off x="1375048" y="2818581"/>
              <a:ext cx="6477000" cy="2057400"/>
            </a:xfrm>
            <a:prstGeom prst="cube">
              <a:avLst>
                <a:gd name="adj" fmla="val 65773"/>
              </a:avLst>
            </a:prstGeom>
            <a:solidFill>
              <a:schemeClr val="bg2"/>
            </a:solidFill>
            <a:ln w="9525">
              <a:noFill/>
              <a:miter lim="800000"/>
              <a:headEnd/>
              <a:tailEnd/>
            </a:ln>
          </p:spPr>
          <p:txBody>
            <a:bodyPr wrap="none" anchor="ctr"/>
            <a:lstStyle/>
            <a:p>
              <a:endParaRPr lang="zh-CN" altLang="en-US">
                <a:solidFill>
                  <a:srgbClr val="000000"/>
                </a:solidFill>
              </a:endParaRPr>
            </a:p>
          </p:txBody>
        </p:sp>
        <p:sp>
          <p:nvSpPr>
            <p:cNvPr id="52229" name="AutoShape 5"/>
            <p:cNvSpPr>
              <a:spLocks noChangeArrowheads="1"/>
            </p:cNvSpPr>
            <p:nvPr/>
          </p:nvSpPr>
          <p:spPr bwMode="auto">
            <a:xfrm>
              <a:off x="2594248" y="3504381"/>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a:solidFill>
                  <a:srgbClr val="000000"/>
                </a:solidFill>
              </a:endParaRPr>
            </a:p>
          </p:txBody>
        </p:sp>
        <p:sp>
          <p:nvSpPr>
            <p:cNvPr id="52230" name="Rectangle 6"/>
            <p:cNvSpPr>
              <a:spLocks noChangeArrowheads="1"/>
            </p:cNvSpPr>
            <p:nvPr/>
          </p:nvSpPr>
          <p:spPr bwMode="auto">
            <a:xfrm>
              <a:off x="2594248" y="4190181"/>
              <a:ext cx="2743200" cy="685800"/>
            </a:xfrm>
            <a:prstGeom prst="rect">
              <a:avLst/>
            </a:prstGeom>
            <a:solidFill>
              <a:srgbClr val="FF6600"/>
            </a:solidFill>
            <a:ln w="9525">
              <a:noFill/>
              <a:miter lim="800000"/>
              <a:headEnd/>
              <a:tailEnd/>
            </a:ln>
          </p:spPr>
          <p:txBody>
            <a:bodyPr wrap="none" anchor="ctr"/>
            <a:lstStyle/>
            <a:p>
              <a:endParaRPr lang="zh-CN" altLang="en-US">
                <a:solidFill>
                  <a:srgbClr val="000000"/>
                </a:solidFill>
              </a:endParaRPr>
            </a:p>
          </p:txBody>
        </p:sp>
        <p:sp>
          <p:nvSpPr>
            <p:cNvPr id="52231" name="AutoShape 7"/>
            <p:cNvSpPr>
              <a:spLocks noChangeArrowheads="1"/>
            </p:cNvSpPr>
            <p:nvPr/>
          </p:nvSpPr>
          <p:spPr bwMode="auto">
            <a:xfrm>
              <a:off x="2594248" y="3504381"/>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a:solidFill>
                  <a:srgbClr val="000000"/>
                </a:solidFill>
              </a:endParaRPr>
            </a:p>
          </p:txBody>
        </p:sp>
        <p:sp>
          <p:nvSpPr>
            <p:cNvPr id="52232" name="Rectangle 8"/>
            <p:cNvSpPr>
              <a:spLocks noChangeArrowheads="1"/>
            </p:cNvSpPr>
            <p:nvPr/>
          </p:nvSpPr>
          <p:spPr bwMode="auto">
            <a:xfrm>
              <a:off x="2594248" y="4190181"/>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a:solidFill>
                  <a:srgbClr val="000000"/>
                </a:solidFill>
              </a:endParaRPr>
            </a:p>
          </p:txBody>
        </p:sp>
        <p:sp>
          <p:nvSpPr>
            <p:cNvPr id="52233" name="AutoShape 9"/>
            <p:cNvSpPr>
              <a:spLocks noChangeArrowheads="1"/>
            </p:cNvSpPr>
            <p:nvPr/>
          </p:nvSpPr>
          <p:spPr bwMode="auto">
            <a:xfrm>
              <a:off x="1375048" y="2132781"/>
              <a:ext cx="6477000" cy="2057400"/>
            </a:xfrm>
            <a:prstGeom prst="cube">
              <a:avLst>
                <a:gd name="adj" fmla="val 65773"/>
              </a:avLst>
            </a:prstGeom>
            <a:solidFill>
              <a:srgbClr val="FF0000"/>
            </a:solidFill>
            <a:ln w="9525">
              <a:noFill/>
              <a:miter lim="800000"/>
              <a:headEnd/>
              <a:tailEnd/>
            </a:ln>
          </p:spPr>
          <p:txBody>
            <a:bodyPr wrap="none" anchor="ctr"/>
            <a:lstStyle/>
            <a:p>
              <a:endParaRPr lang="zh-CN" altLang="en-US">
                <a:solidFill>
                  <a:srgbClr val="000000"/>
                </a:solidFill>
              </a:endParaRPr>
            </a:p>
          </p:txBody>
        </p:sp>
        <p:sp>
          <p:nvSpPr>
            <p:cNvPr id="52234" name="Text Box 10"/>
            <p:cNvSpPr txBox="1">
              <a:spLocks noChangeArrowheads="1"/>
            </p:cNvSpPr>
            <p:nvPr/>
          </p:nvSpPr>
          <p:spPr bwMode="auto">
            <a:xfrm>
              <a:off x="3280048" y="5058544"/>
              <a:ext cx="18288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P-Well</a:t>
              </a:r>
            </a:p>
          </p:txBody>
        </p:sp>
        <p:sp>
          <p:nvSpPr>
            <p:cNvPr id="52235" name="Text Box 11"/>
            <p:cNvSpPr txBox="1">
              <a:spLocks noChangeArrowheads="1"/>
            </p:cNvSpPr>
            <p:nvPr/>
          </p:nvSpPr>
          <p:spPr bwMode="auto">
            <a:xfrm>
              <a:off x="5413648" y="4266381"/>
              <a:ext cx="10668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USG</a:t>
              </a:r>
            </a:p>
          </p:txBody>
        </p:sp>
        <p:sp>
          <p:nvSpPr>
            <p:cNvPr id="52236" name="Text Box 12"/>
            <p:cNvSpPr txBox="1">
              <a:spLocks noChangeArrowheads="1"/>
            </p:cNvSpPr>
            <p:nvPr/>
          </p:nvSpPr>
          <p:spPr bwMode="auto">
            <a:xfrm>
              <a:off x="1451248" y="4190181"/>
              <a:ext cx="10668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STI</a:t>
              </a:r>
            </a:p>
          </p:txBody>
        </p:sp>
        <p:sp>
          <p:nvSpPr>
            <p:cNvPr id="52237" name="Text Box 13"/>
            <p:cNvSpPr txBox="1">
              <a:spLocks noChangeArrowheads="1"/>
            </p:cNvSpPr>
            <p:nvPr/>
          </p:nvSpPr>
          <p:spPr bwMode="auto">
            <a:xfrm>
              <a:off x="3356248" y="3580581"/>
              <a:ext cx="30480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Polysilicon</a:t>
              </a:r>
            </a:p>
          </p:txBody>
        </p:sp>
        <p:sp>
          <p:nvSpPr>
            <p:cNvPr id="52238" name="AutoShape 14"/>
            <p:cNvSpPr>
              <a:spLocks noChangeArrowheads="1"/>
            </p:cNvSpPr>
            <p:nvPr/>
          </p:nvSpPr>
          <p:spPr bwMode="auto">
            <a:xfrm>
              <a:off x="1376636" y="1726381"/>
              <a:ext cx="6475412" cy="1778000"/>
            </a:xfrm>
            <a:prstGeom prst="cube">
              <a:avLst>
                <a:gd name="adj" fmla="val 74769"/>
              </a:avLst>
            </a:prstGeom>
            <a:solidFill>
              <a:schemeClr val="accent1"/>
            </a:solidFill>
            <a:ln w="9525">
              <a:noFill/>
              <a:miter lim="800000"/>
              <a:headEnd/>
              <a:tailEnd/>
            </a:ln>
          </p:spPr>
          <p:txBody>
            <a:bodyPr wrap="none" anchor="ctr"/>
            <a:lstStyle/>
            <a:p>
              <a:endParaRPr lang="zh-CN" altLang="en-US">
                <a:solidFill>
                  <a:srgbClr val="000000"/>
                </a:solidFill>
              </a:endParaRPr>
            </a:p>
          </p:txBody>
        </p:sp>
        <p:sp>
          <p:nvSpPr>
            <p:cNvPr id="52239" name="Text Box 15"/>
            <p:cNvSpPr txBox="1">
              <a:spLocks noChangeArrowheads="1"/>
            </p:cNvSpPr>
            <p:nvPr/>
          </p:nvSpPr>
          <p:spPr bwMode="auto">
            <a:xfrm>
              <a:off x="3203848" y="2924944"/>
              <a:ext cx="3048000" cy="369332"/>
            </a:xfrm>
            <a:prstGeom prst="rect">
              <a:avLst/>
            </a:prstGeom>
            <a:noFill/>
            <a:ln w="9525">
              <a:noFill/>
              <a:miter lim="800000"/>
              <a:headEnd/>
              <a:tailEnd/>
            </a:ln>
          </p:spPr>
          <p:txBody>
            <a:bodyPr>
              <a:spAutoFit/>
            </a:bodyPr>
            <a:lstStyle/>
            <a:p>
              <a:pPr>
                <a:spcBef>
                  <a:spcPct val="50000"/>
                </a:spcBef>
              </a:pPr>
              <a:r>
                <a:rPr lang="en-US" altLang="zh-TW" dirty="0" err="1">
                  <a:solidFill>
                    <a:srgbClr val="000000"/>
                  </a:solidFill>
                  <a:ea typeface="PMingLiU" pitchFamily="18" charset="-120"/>
                </a:rPr>
                <a:t>Photoresist</a:t>
              </a:r>
              <a:endParaRPr lang="en-US" altLang="zh-TW" dirty="0">
                <a:solidFill>
                  <a:srgbClr val="000000"/>
                </a:solidFill>
                <a:ea typeface="PMingLiU" pitchFamily="18" charset="-120"/>
              </a:endParaRPr>
            </a:p>
          </p:txBody>
        </p:sp>
      </p:grpSp>
      <p:sp>
        <p:nvSpPr>
          <p:cNvPr id="16" name="矩形 15"/>
          <p:cNvSpPr/>
          <p:nvPr/>
        </p:nvSpPr>
        <p:spPr>
          <a:xfrm>
            <a:off x="827584" y="2420888"/>
            <a:ext cx="7020272" cy="461665"/>
          </a:xfrm>
          <a:prstGeom prst="rect">
            <a:avLst/>
          </a:prstGeom>
        </p:spPr>
        <p:txBody>
          <a:bodyPr wrap="square">
            <a:spAutoFit/>
          </a:bodyPr>
          <a:lstStyle/>
          <a:p>
            <a:pPr eaLnBrk="1" hangingPunct="1"/>
            <a:r>
              <a:rPr lang="zh-CN" altLang="en-US" sz="2400" b="1" dirty="0" smtClean="0">
                <a:solidFill>
                  <a:srgbClr val="000000"/>
                </a:solidFill>
                <a:latin typeface="微软雅黑" pitchFamily="34" charset="-122"/>
                <a:ea typeface="微软雅黑" pitchFamily="34" charset="-122"/>
              </a:rPr>
              <a:t>去除光刻胶中的溶剂，提高粘附性，提高均匀性</a:t>
            </a:r>
          </a:p>
        </p:txBody>
      </p:sp>
      <p:sp>
        <p:nvSpPr>
          <p:cNvPr id="1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19"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3</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）软烘</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971601" y="2348881"/>
            <a:ext cx="3960439" cy="648072"/>
          </a:xfrm>
        </p:spPr>
        <p:txBody>
          <a:bodyPr/>
          <a:lstStyle/>
          <a:p>
            <a:r>
              <a:rPr lang="zh-CN" altLang="en-US" sz="2000" b="1" dirty="0" smtClean="0">
                <a:latin typeface="微软雅黑" pitchFamily="34" charset="-122"/>
                <a:ea typeface="微软雅黑" pitchFamily="34" charset="-122"/>
              </a:rPr>
              <a:t>作为</a:t>
            </a:r>
            <a:r>
              <a:rPr lang="en-US" altLang="zh-CN" sz="2000" b="1" dirty="0" smtClean="0">
                <a:latin typeface="微软雅黑" pitchFamily="34" charset="-122"/>
                <a:ea typeface="微软雅黑" pitchFamily="34" charset="-122"/>
              </a:rPr>
              <a:t>MOS</a:t>
            </a:r>
            <a:r>
              <a:rPr lang="zh-CN" altLang="en-US" sz="2000" b="1" dirty="0" smtClean="0">
                <a:latin typeface="微软雅黑" pitchFamily="34" charset="-122"/>
                <a:ea typeface="微软雅黑" pitchFamily="34" charset="-122"/>
              </a:rPr>
              <a:t>器件的绝缘栅介质</a:t>
            </a:r>
            <a:endParaRPr lang="en-US" altLang="zh-CN" sz="2000" b="1" dirty="0" smtClean="0">
              <a:latin typeface="微软雅黑" pitchFamily="34" charset="-122"/>
              <a:ea typeface="微软雅黑" pitchFamily="34" charset="-122"/>
            </a:endParaRPr>
          </a:p>
          <a:p>
            <a:endParaRPr lang="zh-CN" altLang="en-US" sz="2000" b="1" dirty="0" smtClean="0">
              <a:latin typeface="微软雅黑" pitchFamily="34" charset="-122"/>
              <a:ea typeface="微软雅黑" pitchFamily="34" charset="-122"/>
            </a:endParaRPr>
          </a:p>
          <a:p>
            <a:endParaRPr lang="zh-CN" altLang="en-US" sz="2000" b="1" dirty="0">
              <a:latin typeface="微软雅黑" pitchFamily="34" charset="-122"/>
              <a:ea typeface="微软雅黑" pitchFamily="34" charset="-122"/>
            </a:endParaRPr>
          </a:p>
        </p:txBody>
      </p:sp>
      <p:pic>
        <p:nvPicPr>
          <p:cNvPr id="54275" name="Picture 4"/>
          <p:cNvPicPr>
            <a:picLocks noChangeAspect="1" noChangeArrowheads="1"/>
          </p:cNvPicPr>
          <p:nvPr/>
        </p:nvPicPr>
        <p:blipFill>
          <a:blip r:embed="rId3" cstate="print"/>
          <a:srcRect/>
          <a:stretch>
            <a:fillRect/>
          </a:stretch>
        </p:blipFill>
        <p:spPr bwMode="auto">
          <a:xfrm>
            <a:off x="3131840" y="2780928"/>
            <a:ext cx="4464496" cy="2160240"/>
          </a:xfrm>
          <a:prstGeom prst="rect">
            <a:avLst/>
          </a:prstGeom>
          <a:noFill/>
          <a:ln w="9525">
            <a:noFill/>
            <a:miter lim="800000"/>
            <a:headEnd/>
            <a:tailEnd/>
          </a:ln>
        </p:spPr>
      </p:pic>
      <p:sp>
        <p:nvSpPr>
          <p:cNvPr id="7" name="Rectangle 2"/>
          <p:cNvSpPr>
            <a:spLocks noGrp="1" noChangeArrowheads="1"/>
          </p:cNvSpPr>
          <p:nvPr>
            <p:ph type="title"/>
          </p:nvPr>
        </p:nvSpPr>
        <p:spPr>
          <a:xfrm>
            <a:off x="755576" y="1772816"/>
            <a:ext cx="2736304" cy="504056"/>
          </a:xfrm>
        </p:spPr>
        <p:txBody>
          <a:bodyPr/>
          <a:lstStyle/>
          <a:p>
            <a:r>
              <a:rPr kumimoji="1" lang="zh-CN" altLang="en-US" sz="2800" u="sng" kern="1200" dirty="0" smtClean="0">
                <a:solidFill>
                  <a:srgbClr val="006600"/>
                </a:solidFill>
                <a:latin typeface="微软雅黑" pitchFamily="34" charset="-122"/>
                <a:ea typeface="微软雅黑" pitchFamily="34" charset="-122"/>
                <a:cs typeface="+mn-cs"/>
              </a:rPr>
              <a:t>氧化膜的应用例</a:t>
            </a:r>
          </a:p>
        </p:txBody>
      </p:sp>
      <p:sp>
        <p:nvSpPr>
          <p:cNvPr id="5" name="标题 1"/>
          <p:cNvSpPr txBox="1">
            <a:spLocks/>
          </p:cNvSpPr>
          <p:nvPr/>
        </p:nvSpPr>
        <p:spPr bwMode="auto">
          <a:xfrm>
            <a:off x="762000" y="762000"/>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grpSp>
        <p:nvGrpSpPr>
          <p:cNvPr id="8" name="组合 7"/>
          <p:cNvGrpSpPr/>
          <p:nvPr/>
        </p:nvGrpSpPr>
        <p:grpSpPr>
          <a:xfrm>
            <a:off x="3203848" y="5085183"/>
            <a:ext cx="4371220" cy="1354833"/>
            <a:chOff x="1115616" y="2434208"/>
            <a:chExt cx="6963508" cy="2057402"/>
          </a:xfrm>
        </p:grpSpPr>
        <p:sp>
          <p:nvSpPr>
            <p:cNvPr id="9" name="Text Box 4"/>
            <p:cNvSpPr txBox="1">
              <a:spLocks noChangeArrowheads="1"/>
            </p:cNvSpPr>
            <p:nvPr/>
          </p:nvSpPr>
          <p:spPr bwMode="auto">
            <a:xfrm>
              <a:off x="4210509" y="3958208"/>
              <a:ext cx="1406769" cy="369332"/>
            </a:xfrm>
            <a:prstGeom prst="rect">
              <a:avLst/>
            </a:prstGeom>
            <a:noFill/>
            <a:ln w="9525">
              <a:noFill/>
              <a:miter lim="800000"/>
              <a:headEnd/>
              <a:tailEnd/>
            </a:ln>
          </p:spPr>
          <p:txBody>
            <a:bodyPr>
              <a:spAutoFit/>
            </a:bodyPr>
            <a:lstStyle/>
            <a:p>
              <a:pPr>
                <a:spcBef>
                  <a:spcPct val="50000"/>
                </a:spcBef>
              </a:pPr>
              <a:r>
                <a:rPr lang="en-US" altLang="zh-TW" b="1" dirty="0">
                  <a:solidFill>
                    <a:schemeClr val="tx1"/>
                  </a:solidFill>
                  <a:ea typeface="PMingLiU" pitchFamily="18" charset="-120"/>
                </a:rPr>
                <a:t>Si</a:t>
              </a:r>
              <a:endParaRPr lang="en-US" altLang="zh-TW" b="1" dirty="0">
                <a:solidFill>
                  <a:schemeClr val="tx1"/>
                </a:solidFill>
                <a:latin typeface="Symbol" pitchFamily="18" charset="2"/>
                <a:ea typeface="PMingLiU" pitchFamily="18" charset="-120"/>
              </a:endParaRPr>
            </a:p>
          </p:txBody>
        </p:sp>
        <p:sp>
          <p:nvSpPr>
            <p:cNvPr id="10" name="Text Box 5"/>
            <p:cNvSpPr txBox="1">
              <a:spLocks noChangeArrowheads="1"/>
            </p:cNvSpPr>
            <p:nvPr/>
          </p:nvSpPr>
          <p:spPr bwMode="auto">
            <a:xfrm>
              <a:off x="4069832" y="2434208"/>
              <a:ext cx="2039815" cy="369332"/>
            </a:xfrm>
            <a:prstGeom prst="rect">
              <a:avLst/>
            </a:prstGeom>
            <a:noFill/>
            <a:ln w="9525">
              <a:noFill/>
              <a:miter lim="800000"/>
              <a:headEnd/>
              <a:tailEnd/>
            </a:ln>
          </p:spPr>
          <p:txBody>
            <a:bodyPr>
              <a:spAutoFit/>
            </a:bodyPr>
            <a:lstStyle/>
            <a:p>
              <a:pPr>
                <a:spcBef>
                  <a:spcPct val="50000"/>
                </a:spcBef>
              </a:pPr>
              <a:r>
                <a:rPr lang="en-US" altLang="zh-TW" b="1">
                  <a:solidFill>
                    <a:schemeClr val="tx1"/>
                  </a:solidFill>
                  <a:ea typeface="PMingLiU" pitchFamily="18" charset="-120"/>
                </a:rPr>
                <a:t>Dopant</a:t>
              </a:r>
            </a:p>
          </p:txBody>
        </p:sp>
        <p:sp>
          <p:nvSpPr>
            <p:cNvPr id="11" name="Line 6"/>
            <p:cNvSpPr>
              <a:spLocks noChangeShapeType="1"/>
            </p:cNvSpPr>
            <p:nvPr/>
          </p:nvSpPr>
          <p:spPr bwMode="auto">
            <a:xfrm flipH="1">
              <a:off x="3999494" y="2967608"/>
              <a:ext cx="211015" cy="457200"/>
            </a:xfrm>
            <a:prstGeom prst="line">
              <a:avLst/>
            </a:prstGeom>
            <a:noFill/>
            <a:ln w="9525">
              <a:solidFill>
                <a:schemeClr val="tx1"/>
              </a:solidFill>
              <a:round/>
              <a:headEnd/>
              <a:tailEnd type="triangle" w="med" len="med"/>
            </a:ln>
          </p:spPr>
          <p:txBody>
            <a:bodyPr wrap="none" anchor="ctr"/>
            <a:lstStyle/>
            <a:p>
              <a:endParaRPr lang="zh-CN" altLang="en-US" b="1">
                <a:solidFill>
                  <a:schemeClr val="tx1"/>
                </a:solidFill>
              </a:endParaRPr>
            </a:p>
          </p:txBody>
        </p:sp>
        <p:sp>
          <p:nvSpPr>
            <p:cNvPr id="12" name="Line 7"/>
            <p:cNvSpPr>
              <a:spLocks noChangeShapeType="1"/>
            </p:cNvSpPr>
            <p:nvPr/>
          </p:nvSpPr>
          <p:spPr bwMode="auto">
            <a:xfrm>
              <a:off x="4913893" y="2967608"/>
              <a:ext cx="281354" cy="457200"/>
            </a:xfrm>
            <a:prstGeom prst="line">
              <a:avLst/>
            </a:prstGeom>
            <a:noFill/>
            <a:ln w="9525">
              <a:solidFill>
                <a:schemeClr val="tx1"/>
              </a:solidFill>
              <a:round/>
              <a:headEnd/>
              <a:tailEnd type="triangle" w="med" len="med"/>
            </a:ln>
          </p:spPr>
          <p:txBody>
            <a:bodyPr wrap="none" anchor="ctr"/>
            <a:lstStyle/>
            <a:p>
              <a:endParaRPr lang="zh-CN" altLang="en-US" b="1">
                <a:solidFill>
                  <a:schemeClr val="tx1"/>
                </a:solidFill>
              </a:endParaRPr>
            </a:p>
          </p:txBody>
        </p:sp>
        <p:sp>
          <p:nvSpPr>
            <p:cNvPr id="13" name="Line 8"/>
            <p:cNvSpPr>
              <a:spLocks noChangeShapeType="1"/>
            </p:cNvSpPr>
            <p:nvPr/>
          </p:nvSpPr>
          <p:spPr bwMode="auto">
            <a:xfrm>
              <a:off x="4562201" y="2967608"/>
              <a:ext cx="0" cy="457200"/>
            </a:xfrm>
            <a:prstGeom prst="line">
              <a:avLst/>
            </a:prstGeom>
            <a:noFill/>
            <a:ln w="9525">
              <a:solidFill>
                <a:schemeClr val="tx1"/>
              </a:solidFill>
              <a:round/>
              <a:headEnd/>
              <a:tailEnd type="triangle" w="med" len="med"/>
            </a:ln>
          </p:spPr>
          <p:txBody>
            <a:bodyPr wrap="none" anchor="ctr"/>
            <a:lstStyle/>
            <a:p>
              <a:endParaRPr lang="zh-CN" altLang="en-US" b="1">
                <a:solidFill>
                  <a:schemeClr val="tx1"/>
                </a:solidFill>
              </a:endParaRPr>
            </a:p>
          </p:txBody>
        </p:sp>
        <p:sp>
          <p:nvSpPr>
            <p:cNvPr id="14" name="AutoShape 9"/>
            <p:cNvSpPr>
              <a:spLocks noChangeArrowheads="1"/>
            </p:cNvSpPr>
            <p:nvPr/>
          </p:nvSpPr>
          <p:spPr bwMode="auto">
            <a:xfrm>
              <a:off x="3577463" y="3501008"/>
              <a:ext cx="2039815" cy="457200"/>
            </a:xfrm>
            <a:prstGeom prst="roundRect">
              <a:avLst>
                <a:gd name="adj" fmla="val 37500"/>
              </a:avLst>
            </a:prstGeom>
            <a:solidFill>
              <a:srgbClr val="FF9933"/>
            </a:solidFill>
            <a:ln w="9525">
              <a:noFill/>
              <a:round/>
              <a:headEnd/>
              <a:tailEnd/>
            </a:ln>
          </p:spPr>
          <p:txBody>
            <a:bodyPr wrap="none" anchor="ctr"/>
            <a:lstStyle/>
            <a:p>
              <a:endParaRPr lang="zh-CN" altLang="en-US" b="1">
                <a:solidFill>
                  <a:schemeClr val="tx1"/>
                </a:solidFill>
              </a:endParaRPr>
            </a:p>
          </p:txBody>
        </p:sp>
        <p:sp>
          <p:nvSpPr>
            <p:cNvPr id="15" name="Rectangle 10"/>
            <p:cNvSpPr>
              <a:spLocks noChangeArrowheads="1"/>
            </p:cNvSpPr>
            <p:nvPr/>
          </p:nvSpPr>
          <p:spPr bwMode="auto">
            <a:xfrm>
              <a:off x="1115617" y="3120008"/>
              <a:ext cx="2813538" cy="381000"/>
            </a:xfrm>
            <a:prstGeom prst="rect">
              <a:avLst/>
            </a:prstGeom>
            <a:solidFill>
              <a:schemeClr val="folHlink"/>
            </a:solidFill>
            <a:ln w="9525">
              <a:solidFill>
                <a:schemeClr val="tx1"/>
              </a:solidFill>
              <a:miter lim="800000"/>
              <a:headEnd/>
              <a:tailEnd/>
            </a:ln>
          </p:spPr>
          <p:txBody>
            <a:bodyPr wrap="none" anchor="ctr"/>
            <a:lstStyle/>
            <a:p>
              <a:endParaRPr lang="zh-CN" altLang="en-US" b="1">
                <a:solidFill>
                  <a:schemeClr val="tx1"/>
                </a:solidFill>
              </a:endParaRPr>
            </a:p>
          </p:txBody>
        </p:sp>
        <p:sp>
          <p:nvSpPr>
            <p:cNvPr id="16" name="Rectangle 11"/>
            <p:cNvSpPr>
              <a:spLocks noChangeArrowheads="1"/>
            </p:cNvSpPr>
            <p:nvPr/>
          </p:nvSpPr>
          <p:spPr bwMode="auto">
            <a:xfrm>
              <a:off x="5265586" y="3120008"/>
              <a:ext cx="2813538" cy="381000"/>
            </a:xfrm>
            <a:prstGeom prst="rect">
              <a:avLst/>
            </a:prstGeom>
            <a:solidFill>
              <a:schemeClr val="folHlink"/>
            </a:solidFill>
            <a:ln w="9525">
              <a:solidFill>
                <a:schemeClr val="tx1"/>
              </a:solidFill>
              <a:miter lim="800000"/>
              <a:headEnd/>
              <a:tailEnd/>
            </a:ln>
          </p:spPr>
          <p:txBody>
            <a:bodyPr wrap="none" anchor="ctr"/>
            <a:lstStyle/>
            <a:p>
              <a:endParaRPr lang="zh-CN" altLang="en-US" b="1">
                <a:solidFill>
                  <a:schemeClr val="tx1"/>
                </a:solidFill>
              </a:endParaRPr>
            </a:p>
          </p:txBody>
        </p:sp>
        <p:sp>
          <p:nvSpPr>
            <p:cNvPr id="17" name="Rectangle 12"/>
            <p:cNvSpPr>
              <a:spLocks noChangeArrowheads="1"/>
            </p:cNvSpPr>
            <p:nvPr/>
          </p:nvSpPr>
          <p:spPr bwMode="auto">
            <a:xfrm>
              <a:off x="3577463" y="3501008"/>
              <a:ext cx="2039815" cy="152400"/>
            </a:xfrm>
            <a:prstGeom prst="rect">
              <a:avLst/>
            </a:prstGeom>
            <a:solidFill>
              <a:srgbClr val="FF9933"/>
            </a:solidFill>
            <a:ln w="9525">
              <a:noFill/>
              <a:miter lim="800000"/>
              <a:headEnd/>
              <a:tailEnd/>
            </a:ln>
          </p:spPr>
          <p:txBody>
            <a:bodyPr wrap="none" anchor="ctr"/>
            <a:lstStyle/>
            <a:p>
              <a:endParaRPr lang="zh-CN" altLang="en-US" b="1">
                <a:solidFill>
                  <a:schemeClr val="tx1"/>
                </a:solidFill>
              </a:endParaRPr>
            </a:p>
          </p:txBody>
        </p:sp>
        <p:sp>
          <p:nvSpPr>
            <p:cNvPr id="18" name="Text Box 13"/>
            <p:cNvSpPr txBox="1">
              <a:spLocks noChangeArrowheads="1"/>
            </p:cNvSpPr>
            <p:nvPr/>
          </p:nvSpPr>
          <p:spPr bwMode="auto">
            <a:xfrm>
              <a:off x="1959678" y="3043808"/>
              <a:ext cx="1195754" cy="369332"/>
            </a:xfrm>
            <a:prstGeom prst="rect">
              <a:avLst/>
            </a:prstGeom>
            <a:noFill/>
            <a:ln w="9525">
              <a:noFill/>
              <a:miter lim="800000"/>
              <a:headEnd/>
              <a:tailEnd/>
            </a:ln>
          </p:spPr>
          <p:txBody>
            <a:bodyPr>
              <a:spAutoFit/>
            </a:bodyPr>
            <a:lstStyle/>
            <a:p>
              <a:pPr>
                <a:spcBef>
                  <a:spcPct val="50000"/>
                </a:spcBef>
              </a:pPr>
              <a:r>
                <a:rPr lang="en-US" altLang="zh-TW" b="1">
                  <a:solidFill>
                    <a:schemeClr val="tx1"/>
                  </a:solidFill>
                  <a:ea typeface="PMingLiU" pitchFamily="18" charset="-120"/>
                </a:rPr>
                <a:t>SiO</a:t>
              </a:r>
              <a:r>
                <a:rPr lang="en-US" altLang="zh-TW" b="1" baseline="-25000">
                  <a:solidFill>
                    <a:schemeClr val="tx1"/>
                  </a:solidFill>
                  <a:ea typeface="PMingLiU" pitchFamily="18" charset="-120"/>
                </a:rPr>
                <a:t>2</a:t>
              </a:r>
              <a:endParaRPr lang="en-US" altLang="zh-TW" b="1">
                <a:solidFill>
                  <a:schemeClr val="tx1"/>
                </a:solidFill>
                <a:latin typeface="Symbol" pitchFamily="18" charset="2"/>
                <a:ea typeface="PMingLiU" pitchFamily="18" charset="-120"/>
              </a:endParaRPr>
            </a:p>
          </p:txBody>
        </p:sp>
        <p:sp>
          <p:nvSpPr>
            <p:cNvPr id="19" name="Text Box 14"/>
            <p:cNvSpPr txBox="1">
              <a:spLocks noChangeArrowheads="1"/>
            </p:cNvSpPr>
            <p:nvPr/>
          </p:nvSpPr>
          <p:spPr bwMode="auto">
            <a:xfrm>
              <a:off x="6320663" y="3043808"/>
              <a:ext cx="1195754" cy="369332"/>
            </a:xfrm>
            <a:prstGeom prst="rect">
              <a:avLst/>
            </a:prstGeom>
            <a:noFill/>
            <a:ln w="9525">
              <a:noFill/>
              <a:miter lim="800000"/>
              <a:headEnd/>
              <a:tailEnd/>
            </a:ln>
          </p:spPr>
          <p:txBody>
            <a:bodyPr>
              <a:spAutoFit/>
            </a:bodyPr>
            <a:lstStyle/>
            <a:p>
              <a:pPr>
                <a:spcBef>
                  <a:spcPct val="50000"/>
                </a:spcBef>
              </a:pPr>
              <a:r>
                <a:rPr lang="en-US" altLang="zh-TW" b="1">
                  <a:solidFill>
                    <a:schemeClr val="tx1"/>
                  </a:solidFill>
                  <a:ea typeface="PMingLiU" pitchFamily="18" charset="-120"/>
                </a:rPr>
                <a:t>SiO</a:t>
              </a:r>
              <a:r>
                <a:rPr lang="en-US" altLang="zh-TW" b="1" baseline="-25000">
                  <a:solidFill>
                    <a:schemeClr val="tx1"/>
                  </a:solidFill>
                  <a:ea typeface="PMingLiU" pitchFamily="18" charset="-120"/>
                </a:rPr>
                <a:t>2</a:t>
              </a:r>
              <a:endParaRPr lang="en-US" altLang="zh-TW" b="1">
                <a:solidFill>
                  <a:schemeClr val="tx1"/>
                </a:solidFill>
                <a:latin typeface="Symbol" pitchFamily="18" charset="2"/>
                <a:ea typeface="PMingLiU" pitchFamily="18" charset="-120"/>
              </a:endParaRPr>
            </a:p>
          </p:txBody>
        </p:sp>
        <p:sp>
          <p:nvSpPr>
            <p:cNvPr id="20" name="Rectangle 15"/>
            <p:cNvSpPr>
              <a:spLocks noChangeArrowheads="1"/>
            </p:cNvSpPr>
            <p:nvPr/>
          </p:nvSpPr>
          <p:spPr bwMode="auto">
            <a:xfrm>
              <a:off x="1115616" y="3501009"/>
              <a:ext cx="6963508" cy="990601"/>
            </a:xfrm>
            <a:prstGeom prst="rect">
              <a:avLst/>
            </a:prstGeom>
            <a:noFill/>
            <a:ln w="9525">
              <a:solidFill>
                <a:schemeClr val="tx1"/>
              </a:solidFill>
              <a:miter lim="800000"/>
              <a:headEnd/>
              <a:tailEnd/>
            </a:ln>
          </p:spPr>
          <p:txBody>
            <a:bodyPr wrap="none" anchor="ctr"/>
            <a:lstStyle/>
            <a:p>
              <a:endParaRPr lang="zh-CN" altLang="en-US" b="1">
                <a:solidFill>
                  <a:schemeClr val="tx1"/>
                </a:solidFill>
              </a:endParaRPr>
            </a:p>
          </p:txBody>
        </p:sp>
      </p:grpSp>
      <p:sp>
        <p:nvSpPr>
          <p:cNvPr id="21" name="内容占位符 5"/>
          <p:cNvSpPr txBox="1">
            <a:spLocks/>
          </p:cNvSpPr>
          <p:nvPr/>
        </p:nvSpPr>
        <p:spPr bwMode="auto">
          <a:xfrm>
            <a:off x="971600" y="5085184"/>
            <a:ext cx="3960439"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l"/>
              <a:tabLst/>
              <a:defRPr/>
            </a:pPr>
            <a:r>
              <a:rPr kumimoji="0" lang="zh-CN" altLang="en-US" sz="20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作为选择性掺杂的掩蔽膜</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l"/>
              <a:tabLst/>
              <a:defRPr/>
            </a:pPr>
            <a:endParaRPr kumimoji="0" lang="zh-CN" altLang="en-US" sz="20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l"/>
              <a:tabLst/>
              <a:defRPr/>
            </a:pPr>
            <a:endParaRPr kumimoji="0" lang="zh-CN" altLang="en-US" sz="20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691680" y="2708920"/>
            <a:ext cx="5468888" cy="3702893"/>
            <a:chOff x="1277888" y="1207918"/>
            <a:chExt cx="6477000" cy="4827906"/>
          </a:xfrm>
        </p:grpSpPr>
        <p:sp>
          <p:nvSpPr>
            <p:cNvPr id="53251" name="AutoShape 3"/>
            <p:cNvSpPr>
              <a:spLocks noChangeArrowheads="1"/>
            </p:cNvSpPr>
            <p:nvPr/>
          </p:nvSpPr>
          <p:spPr bwMode="auto">
            <a:xfrm>
              <a:off x="1277888" y="3978424"/>
              <a:ext cx="6477000" cy="2057400"/>
            </a:xfrm>
            <a:prstGeom prst="cube">
              <a:avLst>
                <a:gd name="adj" fmla="val 65773"/>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3252" name="AutoShape 4"/>
            <p:cNvSpPr>
              <a:spLocks noChangeArrowheads="1"/>
            </p:cNvSpPr>
            <p:nvPr/>
          </p:nvSpPr>
          <p:spPr bwMode="auto">
            <a:xfrm>
              <a:off x="1277888" y="3292624"/>
              <a:ext cx="6477000" cy="2057400"/>
            </a:xfrm>
            <a:prstGeom prst="cube">
              <a:avLst>
                <a:gd name="adj" fmla="val 65773"/>
              </a:avLst>
            </a:prstGeom>
            <a:solidFill>
              <a:schemeClr val="bg2"/>
            </a:solidFill>
            <a:ln w="9525">
              <a:noFill/>
              <a:miter lim="800000"/>
              <a:headEnd/>
              <a:tailEnd/>
            </a:ln>
          </p:spPr>
          <p:txBody>
            <a:bodyPr wrap="none" anchor="ctr"/>
            <a:lstStyle/>
            <a:p>
              <a:endParaRPr lang="zh-CN" altLang="en-US" sz="2000">
                <a:solidFill>
                  <a:srgbClr val="000000"/>
                </a:solidFill>
              </a:endParaRPr>
            </a:p>
          </p:txBody>
        </p:sp>
        <p:sp>
          <p:nvSpPr>
            <p:cNvPr id="53253" name="AutoShape 5"/>
            <p:cNvSpPr>
              <a:spLocks noChangeArrowheads="1"/>
            </p:cNvSpPr>
            <p:nvPr/>
          </p:nvSpPr>
          <p:spPr bwMode="auto">
            <a:xfrm>
              <a:off x="2497088" y="3978424"/>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3254" name="Rectangle 6"/>
            <p:cNvSpPr>
              <a:spLocks noChangeArrowheads="1"/>
            </p:cNvSpPr>
            <p:nvPr/>
          </p:nvSpPr>
          <p:spPr bwMode="auto">
            <a:xfrm>
              <a:off x="2497088" y="4664224"/>
              <a:ext cx="2743200" cy="685800"/>
            </a:xfrm>
            <a:prstGeom prst="rect">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3255" name="AutoShape 7"/>
            <p:cNvSpPr>
              <a:spLocks noChangeArrowheads="1"/>
            </p:cNvSpPr>
            <p:nvPr/>
          </p:nvSpPr>
          <p:spPr bwMode="auto">
            <a:xfrm>
              <a:off x="2497088" y="3978424"/>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sz="2000">
                <a:solidFill>
                  <a:srgbClr val="000000"/>
                </a:solidFill>
              </a:endParaRPr>
            </a:p>
          </p:txBody>
        </p:sp>
        <p:sp>
          <p:nvSpPr>
            <p:cNvPr id="53256" name="Rectangle 8"/>
            <p:cNvSpPr>
              <a:spLocks noChangeArrowheads="1"/>
            </p:cNvSpPr>
            <p:nvPr/>
          </p:nvSpPr>
          <p:spPr bwMode="auto">
            <a:xfrm>
              <a:off x="2497088" y="4664224"/>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solidFill>
                  <a:srgbClr val="000000"/>
                </a:solidFill>
              </a:endParaRPr>
            </a:p>
          </p:txBody>
        </p:sp>
        <p:sp>
          <p:nvSpPr>
            <p:cNvPr id="53257" name="AutoShape 9"/>
            <p:cNvSpPr>
              <a:spLocks noChangeArrowheads="1"/>
            </p:cNvSpPr>
            <p:nvPr/>
          </p:nvSpPr>
          <p:spPr bwMode="auto">
            <a:xfrm>
              <a:off x="1277888" y="2606824"/>
              <a:ext cx="6477000" cy="2057400"/>
            </a:xfrm>
            <a:prstGeom prst="cube">
              <a:avLst>
                <a:gd name="adj" fmla="val 65773"/>
              </a:avLst>
            </a:prstGeom>
            <a:solidFill>
              <a:srgbClr val="FF0000"/>
            </a:solidFill>
            <a:ln w="9525">
              <a:noFill/>
              <a:miter lim="800000"/>
              <a:headEnd/>
              <a:tailEnd/>
            </a:ln>
          </p:spPr>
          <p:txBody>
            <a:bodyPr wrap="none" anchor="ctr"/>
            <a:lstStyle/>
            <a:p>
              <a:endParaRPr lang="zh-CN" altLang="en-US" sz="2000">
                <a:solidFill>
                  <a:srgbClr val="000000"/>
                </a:solidFill>
              </a:endParaRPr>
            </a:p>
          </p:txBody>
        </p:sp>
        <p:sp>
          <p:nvSpPr>
            <p:cNvPr id="53258" name="Text Box 10"/>
            <p:cNvSpPr txBox="1">
              <a:spLocks noChangeArrowheads="1"/>
            </p:cNvSpPr>
            <p:nvPr/>
          </p:nvSpPr>
          <p:spPr bwMode="auto">
            <a:xfrm>
              <a:off x="3182888" y="5532587"/>
              <a:ext cx="1828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P-Well</a:t>
              </a:r>
            </a:p>
          </p:txBody>
        </p:sp>
        <p:sp>
          <p:nvSpPr>
            <p:cNvPr id="53259" name="Text Box 11"/>
            <p:cNvSpPr txBox="1">
              <a:spLocks noChangeArrowheads="1"/>
            </p:cNvSpPr>
            <p:nvPr/>
          </p:nvSpPr>
          <p:spPr bwMode="auto">
            <a:xfrm>
              <a:off x="5316488" y="4740424"/>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USG</a:t>
              </a:r>
            </a:p>
          </p:txBody>
        </p:sp>
        <p:sp>
          <p:nvSpPr>
            <p:cNvPr id="53260" name="Text Box 12"/>
            <p:cNvSpPr txBox="1">
              <a:spLocks noChangeArrowheads="1"/>
            </p:cNvSpPr>
            <p:nvPr/>
          </p:nvSpPr>
          <p:spPr bwMode="auto">
            <a:xfrm>
              <a:off x="1354088" y="4664224"/>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STI</a:t>
              </a:r>
            </a:p>
          </p:txBody>
        </p:sp>
        <p:sp>
          <p:nvSpPr>
            <p:cNvPr id="53261" name="Text Box 13"/>
            <p:cNvSpPr txBox="1">
              <a:spLocks noChangeArrowheads="1"/>
            </p:cNvSpPr>
            <p:nvPr/>
          </p:nvSpPr>
          <p:spPr bwMode="auto">
            <a:xfrm>
              <a:off x="3259088" y="4054624"/>
              <a:ext cx="3048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Polysilicon</a:t>
              </a:r>
            </a:p>
          </p:txBody>
        </p:sp>
        <p:sp>
          <p:nvSpPr>
            <p:cNvPr id="53262" name="AutoShape 14"/>
            <p:cNvSpPr>
              <a:spLocks noChangeArrowheads="1"/>
            </p:cNvSpPr>
            <p:nvPr/>
          </p:nvSpPr>
          <p:spPr bwMode="auto">
            <a:xfrm>
              <a:off x="1279476" y="2200424"/>
              <a:ext cx="6475412" cy="1778000"/>
            </a:xfrm>
            <a:prstGeom prst="cube">
              <a:avLst>
                <a:gd name="adj" fmla="val 74769"/>
              </a:avLst>
            </a:prstGeom>
            <a:solidFill>
              <a:schemeClr val="accent1"/>
            </a:solidFill>
            <a:ln w="9525">
              <a:noFill/>
              <a:miter lim="800000"/>
              <a:headEnd/>
              <a:tailEnd/>
            </a:ln>
          </p:spPr>
          <p:txBody>
            <a:bodyPr wrap="none" anchor="ctr"/>
            <a:lstStyle/>
            <a:p>
              <a:endParaRPr lang="zh-CN" altLang="en-US" sz="2000">
                <a:solidFill>
                  <a:srgbClr val="000000"/>
                </a:solidFill>
              </a:endParaRPr>
            </a:p>
          </p:txBody>
        </p:sp>
        <p:sp>
          <p:nvSpPr>
            <p:cNvPr id="53263" name="Text Box 15"/>
            <p:cNvSpPr txBox="1">
              <a:spLocks noChangeArrowheads="1"/>
            </p:cNvSpPr>
            <p:nvPr/>
          </p:nvSpPr>
          <p:spPr bwMode="auto">
            <a:xfrm>
              <a:off x="3106688" y="3398987"/>
              <a:ext cx="3048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Photoresist</a:t>
              </a:r>
            </a:p>
          </p:txBody>
        </p:sp>
        <p:sp>
          <p:nvSpPr>
            <p:cNvPr id="53264" name="AutoShape 16"/>
            <p:cNvSpPr>
              <a:spLocks noChangeArrowheads="1"/>
            </p:cNvSpPr>
            <p:nvPr/>
          </p:nvSpPr>
          <p:spPr bwMode="auto">
            <a:xfrm>
              <a:off x="1354088" y="1844824"/>
              <a:ext cx="3429000" cy="1295400"/>
            </a:xfrm>
            <a:prstGeom prst="cube">
              <a:avLst>
                <a:gd name="adj" fmla="val 93829"/>
              </a:avLst>
            </a:prstGeom>
            <a:noFill/>
            <a:ln w="9525">
              <a:solidFill>
                <a:schemeClr val="tx1"/>
              </a:solidFill>
              <a:miter lim="800000"/>
              <a:headEnd/>
              <a:tailEnd/>
            </a:ln>
          </p:spPr>
          <p:txBody>
            <a:bodyPr wrap="none" anchor="ctr"/>
            <a:lstStyle/>
            <a:p>
              <a:endParaRPr lang="zh-CN" altLang="en-US" sz="2000">
                <a:solidFill>
                  <a:srgbClr val="000000"/>
                </a:solidFill>
              </a:endParaRPr>
            </a:p>
          </p:txBody>
        </p:sp>
        <p:sp>
          <p:nvSpPr>
            <p:cNvPr id="53265" name="AutoShape 17"/>
            <p:cNvSpPr>
              <a:spLocks noChangeArrowheads="1"/>
            </p:cNvSpPr>
            <p:nvPr/>
          </p:nvSpPr>
          <p:spPr bwMode="auto">
            <a:xfrm>
              <a:off x="3563888" y="1844824"/>
              <a:ext cx="1828800" cy="1295400"/>
            </a:xfrm>
            <a:prstGeom prst="cube">
              <a:avLst>
                <a:gd name="adj" fmla="val 93829"/>
              </a:avLst>
            </a:prstGeom>
            <a:solidFill>
              <a:schemeClr val="tx1"/>
            </a:solidFill>
            <a:ln w="9525">
              <a:solidFill>
                <a:schemeClr val="tx1"/>
              </a:solidFill>
              <a:miter lim="800000"/>
              <a:headEnd/>
              <a:tailEnd/>
            </a:ln>
          </p:spPr>
          <p:txBody>
            <a:bodyPr wrap="none" anchor="ctr"/>
            <a:lstStyle/>
            <a:p>
              <a:endParaRPr lang="zh-CN" altLang="en-US" sz="2000">
                <a:solidFill>
                  <a:srgbClr val="000000"/>
                </a:solidFill>
              </a:endParaRPr>
            </a:p>
          </p:txBody>
        </p:sp>
        <p:sp>
          <p:nvSpPr>
            <p:cNvPr id="53266" name="AutoShape 18"/>
            <p:cNvSpPr>
              <a:spLocks noChangeArrowheads="1"/>
            </p:cNvSpPr>
            <p:nvPr/>
          </p:nvSpPr>
          <p:spPr bwMode="auto">
            <a:xfrm>
              <a:off x="4173488" y="1844824"/>
              <a:ext cx="3505200" cy="1295400"/>
            </a:xfrm>
            <a:prstGeom prst="cube">
              <a:avLst>
                <a:gd name="adj" fmla="val 93829"/>
              </a:avLst>
            </a:prstGeom>
            <a:noFill/>
            <a:ln w="9525">
              <a:solidFill>
                <a:schemeClr val="tx1"/>
              </a:solidFill>
              <a:miter lim="800000"/>
              <a:headEnd/>
              <a:tailEnd/>
            </a:ln>
          </p:spPr>
          <p:txBody>
            <a:bodyPr wrap="none" anchor="ctr"/>
            <a:lstStyle/>
            <a:p>
              <a:endParaRPr lang="zh-CN" altLang="en-US" sz="2000">
                <a:solidFill>
                  <a:srgbClr val="000000"/>
                </a:solidFill>
              </a:endParaRPr>
            </a:p>
          </p:txBody>
        </p:sp>
        <p:sp>
          <p:nvSpPr>
            <p:cNvPr id="53267" name="Text Box 19"/>
            <p:cNvSpPr txBox="1">
              <a:spLocks noChangeArrowheads="1"/>
            </p:cNvSpPr>
            <p:nvPr/>
          </p:nvSpPr>
          <p:spPr bwMode="auto">
            <a:xfrm>
              <a:off x="5466881" y="1207918"/>
              <a:ext cx="2286000" cy="400110"/>
            </a:xfrm>
            <a:prstGeom prst="rect">
              <a:avLst/>
            </a:prstGeom>
            <a:noFill/>
            <a:ln w="9525">
              <a:noFill/>
              <a:miter lim="800000"/>
              <a:headEnd/>
              <a:tailEnd/>
            </a:ln>
          </p:spPr>
          <p:txBody>
            <a:bodyPr>
              <a:spAutoFit/>
            </a:bodyPr>
            <a:lstStyle/>
            <a:p>
              <a:pPr>
                <a:spcBef>
                  <a:spcPct val="50000"/>
                </a:spcBef>
              </a:pPr>
              <a:r>
                <a:rPr lang="en-US" altLang="zh-TW" sz="2000" dirty="0">
                  <a:solidFill>
                    <a:srgbClr val="000000"/>
                  </a:solidFill>
                  <a:ea typeface="PMingLiU" pitchFamily="18" charset="-120"/>
                </a:rPr>
                <a:t>Gate Mask</a:t>
              </a:r>
            </a:p>
          </p:txBody>
        </p:sp>
        <p:sp>
          <p:nvSpPr>
            <p:cNvPr id="53268" name="Line 20"/>
            <p:cNvSpPr>
              <a:spLocks noChangeShapeType="1"/>
            </p:cNvSpPr>
            <p:nvPr/>
          </p:nvSpPr>
          <p:spPr bwMode="auto">
            <a:xfrm flipH="1">
              <a:off x="5392688" y="1540024"/>
              <a:ext cx="609600" cy="457200"/>
            </a:xfrm>
            <a:prstGeom prst="line">
              <a:avLst/>
            </a:prstGeom>
            <a:noFill/>
            <a:ln w="9525">
              <a:solidFill>
                <a:schemeClr val="tx1"/>
              </a:solidFill>
              <a:round/>
              <a:headEnd/>
              <a:tailEnd type="triangle" w="med" len="med"/>
            </a:ln>
          </p:spPr>
          <p:txBody>
            <a:bodyPr wrap="none" anchor="ctr"/>
            <a:lstStyle/>
            <a:p>
              <a:endParaRPr lang="zh-CN" altLang="en-US" sz="2000">
                <a:solidFill>
                  <a:srgbClr val="000000"/>
                </a:solidFill>
              </a:endParaRPr>
            </a:p>
          </p:txBody>
        </p:sp>
      </p:grpSp>
      <p:sp>
        <p:nvSpPr>
          <p:cNvPr id="21" name="矩形 20"/>
          <p:cNvSpPr/>
          <p:nvPr/>
        </p:nvSpPr>
        <p:spPr>
          <a:xfrm>
            <a:off x="1043608" y="2204864"/>
            <a:ext cx="6062878" cy="461665"/>
          </a:xfrm>
          <a:prstGeom prst="rect">
            <a:avLst/>
          </a:prstGeom>
        </p:spPr>
        <p:txBody>
          <a:bodyPr wrap="none">
            <a:spAutoFit/>
          </a:bodyPr>
          <a:lstStyle/>
          <a:p>
            <a:r>
              <a:rPr lang="zh-CN" altLang="en-US" sz="2400" b="1" dirty="0" smtClean="0">
                <a:solidFill>
                  <a:srgbClr val="000000"/>
                </a:solidFill>
                <a:latin typeface="微软雅黑" pitchFamily="34" charset="-122"/>
                <a:ea typeface="微软雅黑" pitchFamily="34" charset="-122"/>
              </a:rPr>
              <a:t>最关键的工序，它直接关系到光刻的分辨率</a:t>
            </a:r>
            <a:endParaRPr lang="zh-CN" altLang="en-US" sz="2400" dirty="0">
              <a:solidFill>
                <a:srgbClr val="000000"/>
              </a:solidFill>
              <a:latin typeface="微软雅黑" pitchFamily="34" charset="-122"/>
              <a:ea typeface="微软雅黑" pitchFamily="34" charset="-122"/>
            </a:endParaRPr>
          </a:p>
        </p:txBody>
      </p:sp>
      <p:sp>
        <p:nvSpPr>
          <p:cNvPr id="23"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24"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ltLang="zh-CN" sz="2800" b="1" dirty="0" smtClean="0">
                <a:solidFill>
                  <a:schemeClr val="tx1"/>
                </a:solidFill>
                <a:latin typeface="微软雅黑" pitchFamily="34" charset="-122"/>
                <a:ea typeface="微软雅黑" pitchFamily="34" charset="-122"/>
              </a:rPr>
              <a:t>4</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）对准和曝光</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835696" y="2492896"/>
            <a:ext cx="5576664" cy="3956248"/>
            <a:chOff x="1295400" y="1450107"/>
            <a:chExt cx="6477000" cy="4999037"/>
          </a:xfrm>
        </p:grpSpPr>
        <p:sp>
          <p:nvSpPr>
            <p:cNvPr id="54275" name="Text Box 19"/>
            <p:cNvSpPr txBox="1">
              <a:spLocks noChangeArrowheads="1"/>
            </p:cNvSpPr>
            <p:nvPr/>
          </p:nvSpPr>
          <p:spPr bwMode="auto">
            <a:xfrm>
              <a:off x="5486400" y="1450107"/>
              <a:ext cx="2286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Gate Mask</a:t>
              </a:r>
            </a:p>
          </p:txBody>
        </p:sp>
        <p:sp>
          <p:nvSpPr>
            <p:cNvPr id="54276" name="Line 20"/>
            <p:cNvSpPr>
              <a:spLocks noChangeShapeType="1"/>
            </p:cNvSpPr>
            <p:nvPr/>
          </p:nvSpPr>
          <p:spPr bwMode="auto">
            <a:xfrm flipH="1">
              <a:off x="5410200" y="1953344"/>
              <a:ext cx="609600" cy="457200"/>
            </a:xfrm>
            <a:prstGeom prst="line">
              <a:avLst/>
            </a:prstGeom>
            <a:noFill/>
            <a:ln w="9525">
              <a:solidFill>
                <a:schemeClr val="tx1"/>
              </a:solidFill>
              <a:round/>
              <a:headEnd/>
              <a:tailEnd type="triangle" w="med" len="med"/>
            </a:ln>
          </p:spPr>
          <p:txBody>
            <a:bodyPr wrap="none" anchor="ctr"/>
            <a:lstStyle/>
            <a:p>
              <a:endParaRPr lang="zh-CN" altLang="en-US" sz="2000">
                <a:solidFill>
                  <a:srgbClr val="000000"/>
                </a:solidFill>
              </a:endParaRPr>
            </a:p>
          </p:txBody>
        </p:sp>
        <p:sp>
          <p:nvSpPr>
            <p:cNvPr id="54277" name="AutoShape 21"/>
            <p:cNvSpPr>
              <a:spLocks noChangeArrowheads="1"/>
            </p:cNvSpPr>
            <p:nvPr/>
          </p:nvSpPr>
          <p:spPr bwMode="auto">
            <a:xfrm>
              <a:off x="1295400" y="4391744"/>
              <a:ext cx="6477000" cy="2057400"/>
            </a:xfrm>
            <a:prstGeom prst="cube">
              <a:avLst>
                <a:gd name="adj" fmla="val 65773"/>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4278" name="AutoShape 22"/>
            <p:cNvSpPr>
              <a:spLocks noChangeArrowheads="1"/>
            </p:cNvSpPr>
            <p:nvPr/>
          </p:nvSpPr>
          <p:spPr bwMode="auto">
            <a:xfrm>
              <a:off x="1295400" y="3705944"/>
              <a:ext cx="6477000" cy="2057400"/>
            </a:xfrm>
            <a:prstGeom prst="cube">
              <a:avLst>
                <a:gd name="adj" fmla="val 65773"/>
              </a:avLst>
            </a:prstGeom>
            <a:solidFill>
              <a:schemeClr val="bg2"/>
            </a:solidFill>
            <a:ln w="9525">
              <a:noFill/>
              <a:miter lim="800000"/>
              <a:headEnd/>
              <a:tailEnd/>
            </a:ln>
          </p:spPr>
          <p:txBody>
            <a:bodyPr wrap="none" anchor="ctr"/>
            <a:lstStyle/>
            <a:p>
              <a:endParaRPr lang="zh-CN" altLang="en-US" sz="2000">
                <a:solidFill>
                  <a:srgbClr val="000000"/>
                </a:solidFill>
              </a:endParaRPr>
            </a:p>
          </p:txBody>
        </p:sp>
        <p:sp>
          <p:nvSpPr>
            <p:cNvPr id="54279" name="AutoShape 23"/>
            <p:cNvSpPr>
              <a:spLocks noChangeArrowheads="1"/>
            </p:cNvSpPr>
            <p:nvPr/>
          </p:nvSpPr>
          <p:spPr bwMode="auto">
            <a:xfrm>
              <a:off x="2514600" y="4391744"/>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4280" name="Rectangle 24"/>
            <p:cNvSpPr>
              <a:spLocks noChangeArrowheads="1"/>
            </p:cNvSpPr>
            <p:nvPr/>
          </p:nvSpPr>
          <p:spPr bwMode="auto">
            <a:xfrm>
              <a:off x="2514600" y="5077544"/>
              <a:ext cx="2743200" cy="685800"/>
            </a:xfrm>
            <a:prstGeom prst="rect">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4281" name="AutoShape 25"/>
            <p:cNvSpPr>
              <a:spLocks noChangeArrowheads="1"/>
            </p:cNvSpPr>
            <p:nvPr/>
          </p:nvSpPr>
          <p:spPr bwMode="auto">
            <a:xfrm>
              <a:off x="2514600" y="4391744"/>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sz="2000">
                <a:solidFill>
                  <a:srgbClr val="000000"/>
                </a:solidFill>
              </a:endParaRPr>
            </a:p>
          </p:txBody>
        </p:sp>
        <p:sp>
          <p:nvSpPr>
            <p:cNvPr id="54282" name="Rectangle 26"/>
            <p:cNvSpPr>
              <a:spLocks noChangeArrowheads="1"/>
            </p:cNvSpPr>
            <p:nvPr/>
          </p:nvSpPr>
          <p:spPr bwMode="auto">
            <a:xfrm>
              <a:off x="2514600" y="5077544"/>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solidFill>
                  <a:srgbClr val="000000"/>
                </a:solidFill>
              </a:endParaRPr>
            </a:p>
          </p:txBody>
        </p:sp>
        <p:sp>
          <p:nvSpPr>
            <p:cNvPr id="54283" name="AutoShape 27"/>
            <p:cNvSpPr>
              <a:spLocks noChangeArrowheads="1"/>
            </p:cNvSpPr>
            <p:nvPr/>
          </p:nvSpPr>
          <p:spPr bwMode="auto">
            <a:xfrm>
              <a:off x="1295400" y="3020144"/>
              <a:ext cx="6477000" cy="2057400"/>
            </a:xfrm>
            <a:prstGeom prst="cube">
              <a:avLst>
                <a:gd name="adj" fmla="val 65773"/>
              </a:avLst>
            </a:prstGeom>
            <a:solidFill>
              <a:srgbClr val="FF0000"/>
            </a:solidFill>
            <a:ln w="9525">
              <a:noFill/>
              <a:miter lim="800000"/>
              <a:headEnd/>
              <a:tailEnd/>
            </a:ln>
          </p:spPr>
          <p:txBody>
            <a:bodyPr wrap="none" anchor="ctr"/>
            <a:lstStyle/>
            <a:p>
              <a:endParaRPr lang="zh-CN" altLang="en-US" sz="2000">
                <a:solidFill>
                  <a:srgbClr val="000000"/>
                </a:solidFill>
              </a:endParaRPr>
            </a:p>
          </p:txBody>
        </p:sp>
        <p:sp>
          <p:nvSpPr>
            <p:cNvPr id="54284" name="Text Box 28"/>
            <p:cNvSpPr txBox="1">
              <a:spLocks noChangeArrowheads="1"/>
            </p:cNvSpPr>
            <p:nvPr/>
          </p:nvSpPr>
          <p:spPr bwMode="auto">
            <a:xfrm>
              <a:off x="3200400" y="5945907"/>
              <a:ext cx="1828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P-Well</a:t>
              </a:r>
            </a:p>
          </p:txBody>
        </p:sp>
        <p:sp>
          <p:nvSpPr>
            <p:cNvPr id="54285" name="Text Box 29"/>
            <p:cNvSpPr txBox="1">
              <a:spLocks noChangeArrowheads="1"/>
            </p:cNvSpPr>
            <p:nvPr/>
          </p:nvSpPr>
          <p:spPr bwMode="auto">
            <a:xfrm>
              <a:off x="5334000" y="5153744"/>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USG</a:t>
              </a:r>
            </a:p>
          </p:txBody>
        </p:sp>
        <p:sp>
          <p:nvSpPr>
            <p:cNvPr id="54286" name="Text Box 30"/>
            <p:cNvSpPr txBox="1">
              <a:spLocks noChangeArrowheads="1"/>
            </p:cNvSpPr>
            <p:nvPr/>
          </p:nvSpPr>
          <p:spPr bwMode="auto">
            <a:xfrm>
              <a:off x="1371600" y="5077544"/>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STI</a:t>
              </a:r>
            </a:p>
          </p:txBody>
        </p:sp>
        <p:sp>
          <p:nvSpPr>
            <p:cNvPr id="54287" name="Text Box 31"/>
            <p:cNvSpPr txBox="1">
              <a:spLocks noChangeArrowheads="1"/>
            </p:cNvSpPr>
            <p:nvPr/>
          </p:nvSpPr>
          <p:spPr bwMode="auto">
            <a:xfrm>
              <a:off x="3276600" y="4467944"/>
              <a:ext cx="3048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Polysilicon</a:t>
              </a:r>
            </a:p>
          </p:txBody>
        </p:sp>
        <p:sp>
          <p:nvSpPr>
            <p:cNvPr id="54288" name="AutoShape 32"/>
            <p:cNvSpPr>
              <a:spLocks noChangeArrowheads="1"/>
            </p:cNvSpPr>
            <p:nvPr/>
          </p:nvSpPr>
          <p:spPr bwMode="auto">
            <a:xfrm>
              <a:off x="1295400" y="2562944"/>
              <a:ext cx="3581400" cy="1828800"/>
            </a:xfrm>
            <a:prstGeom prst="cube">
              <a:avLst>
                <a:gd name="adj" fmla="val 74769"/>
              </a:avLst>
            </a:prstGeom>
            <a:solidFill>
              <a:srgbClr val="FFFF00"/>
            </a:solidFill>
            <a:ln w="9525">
              <a:noFill/>
              <a:miter lim="800000"/>
              <a:headEnd/>
              <a:tailEnd/>
            </a:ln>
          </p:spPr>
          <p:txBody>
            <a:bodyPr wrap="none" anchor="ctr"/>
            <a:lstStyle/>
            <a:p>
              <a:endParaRPr lang="zh-CN" altLang="en-US" sz="2000">
                <a:solidFill>
                  <a:srgbClr val="000000"/>
                </a:solidFill>
              </a:endParaRPr>
            </a:p>
          </p:txBody>
        </p:sp>
        <p:sp>
          <p:nvSpPr>
            <p:cNvPr id="54289" name="AutoShape 33"/>
            <p:cNvSpPr>
              <a:spLocks noChangeArrowheads="1"/>
            </p:cNvSpPr>
            <p:nvPr/>
          </p:nvSpPr>
          <p:spPr bwMode="auto">
            <a:xfrm>
              <a:off x="3505200" y="2562944"/>
              <a:ext cx="2057400" cy="1828800"/>
            </a:xfrm>
            <a:prstGeom prst="cube">
              <a:avLst>
                <a:gd name="adj" fmla="val 74769"/>
              </a:avLst>
            </a:prstGeom>
            <a:solidFill>
              <a:schemeClr val="accent1"/>
            </a:solidFill>
            <a:ln w="9525">
              <a:noFill/>
              <a:miter lim="800000"/>
              <a:headEnd/>
              <a:tailEnd/>
            </a:ln>
          </p:spPr>
          <p:txBody>
            <a:bodyPr wrap="none" anchor="ctr"/>
            <a:lstStyle/>
            <a:p>
              <a:endParaRPr lang="zh-CN" altLang="en-US" sz="2000">
                <a:solidFill>
                  <a:srgbClr val="000000"/>
                </a:solidFill>
              </a:endParaRPr>
            </a:p>
          </p:txBody>
        </p:sp>
        <p:sp>
          <p:nvSpPr>
            <p:cNvPr id="54290" name="AutoShape 34"/>
            <p:cNvSpPr>
              <a:spLocks noChangeArrowheads="1"/>
            </p:cNvSpPr>
            <p:nvPr/>
          </p:nvSpPr>
          <p:spPr bwMode="auto">
            <a:xfrm>
              <a:off x="4191000" y="2562944"/>
              <a:ext cx="3581400" cy="1828800"/>
            </a:xfrm>
            <a:prstGeom prst="cube">
              <a:avLst>
                <a:gd name="adj" fmla="val 74769"/>
              </a:avLst>
            </a:prstGeom>
            <a:solidFill>
              <a:srgbClr val="FFFF00"/>
            </a:solidFill>
            <a:ln w="9525">
              <a:noFill/>
              <a:miter lim="800000"/>
              <a:headEnd/>
              <a:tailEnd/>
            </a:ln>
          </p:spPr>
          <p:txBody>
            <a:bodyPr wrap="none" anchor="ctr"/>
            <a:lstStyle/>
            <a:p>
              <a:endParaRPr lang="zh-CN" altLang="en-US" sz="2000">
                <a:solidFill>
                  <a:srgbClr val="000000"/>
                </a:solidFill>
              </a:endParaRPr>
            </a:p>
          </p:txBody>
        </p:sp>
        <p:sp>
          <p:nvSpPr>
            <p:cNvPr id="54291" name="AutoShape 35"/>
            <p:cNvSpPr>
              <a:spLocks noChangeArrowheads="1"/>
            </p:cNvSpPr>
            <p:nvPr/>
          </p:nvSpPr>
          <p:spPr bwMode="auto">
            <a:xfrm>
              <a:off x="1371600" y="2258144"/>
              <a:ext cx="3429000" cy="1295400"/>
            </a:xfrm>
            <a:prstGeom prst="cube">
              <a:avLst>
                <a:gd name="adj" fmla="val 93829"/>
              </a:avLst>
            </a:prstGeom>
            <a:noFill/>
            <a:ln w="9525">
              <a:solidFill>
                <a:schemeClr val="tx1"/>
              </a:solidFill>
              <a:miter lim="800000"/>
              <a:headEnd/>
              <a:tailEnd/>
            </a:ln>
          </p:spPr>
          <p:txBody>
            <a:bodyPr wrap="none" anchor="ctr"/>
            <a:lstStyle/>
            <a:p>
              <a:endParaRPr lang="zh-CN" altLang="en-US" sz="2000">
                <a:solidFill>
                  <a:srgbClr val="000000"/>
                </a:solidFill>
              </a:endParaRPr>
            </a:p>
          </p:txBody>
        </p:sp>
        <p:sp>
          <p:nvSpPr>
            <p:cNvPr id="54292" name="AutoShape 36"/>
            <p:cNvSpPr>
              <a:spLocks noChangeArrowheads="1"/>
            </p:cNvSpPr>
            <p:nvPr/>
          </p:nvSpPr>
          <p:spPr bwMode="auto">
            <a:xfrm>
              <a:off x="4191000" y="2258144"/>
              <a:ext cx="3505200" cy="1295400"/>
            </a:xfrm>
            <a:prstGeom prst="cube">
              <a:avLst>
                <a:gd name="adj" fmla="val 93829"/>
              </a:avLst>
            </a:prstGeom>
            <a:noFill/>
            <a:ln w="9525">
              <a:solidFill>
                <a:schemeClr val="tx1"/>
              </a:solidFill>
              <a:miter lim="800000"/>
              <a:headEnd/>
              <a:tailEnd/>
            </a:ln>
          </p:spPr>
          <p:txBody>
            <a:bodyPr wrap="none" anchor="ctr"/>
            <a:lstStyle/>
            <a:p>
              <a:endParaRPr lang="zh-CN" altLang="en-US" sz="2000">
                <a:solidFill>
                  <a:srgbClr val="000000"/>
                </a:solidFill>
              </a:endParaRPr>
            </a:p>
          </p:txBody>
        </p:sp>
        <p:sp>
          <p:nvSpPr>
            <p:cNvPr id="54293" name="Line 37"/>
            <p:cNvSpPr>
              <a:spLocks noChangeShapeType="1"/>
            </p:cNvSpPr>
            <p:nvPr/>
          </p:nvSpPr>
          <p:spPr bwMode="auto">
            <a:xfrm>
              <a:off x="28194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294" name="Line 38"/>
            <p:cNvSpPr>
              <a:spLocks noChangeShapeType="1"/>
            </p:cNvSpPr>
            <p:nvPr/>
          </p:nvSpPr>
          <p:spPr bwMode="auto">
            <a:xfrm>
              <a:off x="31242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295" name="Line 39"/>
            <p:cNvSpPr>
              <a:spLocks noChangeShapeType="1"/>
            </p:cNvSpPr>
            <p:nvPr/>
          </p:nvSpPr>
          <p:spPr bwMode="auto">
            <a:xfrm>
              <a:off x="25146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296" name="Line 40"/>
            <p:cNvSpPr>
              <a:spLocks noChangeShapeType="1"/>
            </p:cNvSpPr>
            <p:nvPr/>
          </p:nvSpPr>
          <p:spPr bwMode="auto">
            <a:xfrm>
              <a:off x="49530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297" name="Line 41"/>
            <p:cNvSpPr>
              <a:spLocks noChangeShapeType="1"/>
            </p:cNvSpPr>
            <p:nvPr/>
          </p:nvSpPr>
          <p:spPr bwMode="auto">
            <a:xfrm>
              <a:off x="52578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298" name="Line 42"/>
            <p:cNvSpPr>
              <a:spLocks noChangeShapeType="1"/>
            </p:cNvSpPr>
            <p:nvPr/>
          </p:nvSpPr>
          <p:spPr bwMode="auto">
            <a:xfrm>
              <a:off x="46482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299" name="Line 43"/>
            <p:cNvSpPr>
              <a:spLocks noChangeShapeType="1"/>
            </p:cNvSpPr>
            <p:nvPr/>
          </p:nvSpPr>
          <p:spPr bwMode="auto">
            <a:xfrm>
              <a:off x="58674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0" name="Line 44"/>
            <p:cNvSpPr>
              <a:spLocks noChangeShapeType="1"/>
            </p:cNvSpPr>
            <p:nvPr/>
          </p:nvSpPr>
          <p:spPr bwMode="auto">
            <a:xfrm>
              <a:off x="61722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1" name="Line 45"/>
            <p:cNvSpPr>
              <a:spLocks noChangeShapeType="1"/>
            </p:cNvSpPr>
            <p:nvPr/>
          </p:nvSpPr>
          <p:spPr bwMode="auto">
            <a:xfrm>
              <a:off x="55626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2" name="Line 46"/>
            <p:cNvSpPr>
              <a:spLocks noChangeShapeType="1"/>
            </p:cNvSpPr>
            <p:nvPr/>
          </p:nvSpPr>
          <p:spPr bwMode="auto">
            <a:xfrm>
              <a:off x="25146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3" name="Line 47"/>
            <p:cNvSpPr>
              <a:spLocks noChangeShapeType="1"/>
            </p:cNvSpPr>
            <p:nvPr/>
          </p:nvSpPr>
          <p:spPr bwMode="auto">
            <a:xfrm>
              <a:off x="28194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4" name="Line 48"/>
            <p:cNvSpPr>
              <a:spLocks noChangeShapeType="1"/>
            </p:cNvSpPr>
            <p:nvPr/>
          </p:nvSpPr>
          <p:spPr bwMode="auto">
            <a:xfrm>
              <a:off x="31242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5" name="Line 49"/>
            <p:cNvSpPr>
              <a:spLocks noChangeShapeType="1"/>
            </p:cNvSpPr>
            <p:nvPr/>
          </p:nvSpPr>
          <p:spPr bwMode="auto">
            <a:xfrm>
              <a:off x="46482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6" name="Line 50"/>
            <p:cNvSpPr>
              <a:spLocks noChangeShapeType="1"/>
            </p:cNvSpPr>
            <p:nvPr/>
          </p:nvSpPr>
          <p:spPr bwMode="auto">
            <a:xfrm>
              <a:off x="49530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7" name="Line 51"/>
            <p:cNvSpPr>
              <a:spLocks noChangeShapeType="1"/>
            </p:cNvSpPr>
            <p:nvPr/>
          </p:nvSpPr>
          <p:spPr bwMode="auto">
            <a:xfrm>
              <a:off x="52578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8" name="Line 52"/>
            <p:cNvSpPr>
              <a:spLocks noChangeShapeType="1"/>
            </p:cNvSpPr>
            <p:nvPr/>
          </p:nvSpPr>
          <p:spPr bwMode="auto">
            <a:xfrm>
              <a:off x="55626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09" name="Line 53"/>
            <p:cNvSpPr>
              <a:spLocks noChangeShapeType="1"/>
            </p:cNvSpPr>
            <p:nvPr/>
          </p:nvSpPr>
          <p:spPr bwMode="auto">
            <a:xfrm>
              <a:off x="58674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10" name="Line 54"/>
            <p:cNvSpPr>
              <a:spLocks noChangeShapeType="1"/>
            </p:cNvSpPr>
            <p:nvPr/>
          </p:nvSpPr>
          <p:spPr bwMode="auto">
            <a:xfrm>
              <a:off x="61722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11" name="Line 55"/>
            <p:cNvSpPr>
              <a:spLocks noChangeShapeType="1"/>
            </p:cNvSpPr>
            <p:nvPr/>
          </p:nvSpPr>
          <p:spPr bwMode="auto">
            <a:xfrm>
              <a:off x="37338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12" name="Line 56"/>
            <p:cNvSpPr>
              <a:spLocks noChangeShapeType="1"/>
            </p:cNvSpPr>
            <p:nvPr/>
          </p:nvSpPr>
          <p:spPr bwMode="auto">
            <a:xfrm>
              <a:off x="40386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13" name="Line 57"/>
            <p:cNvSpPr>
              <a:spLocks noChangeShapeType="1"/>
            </p:cNvSpPr>
            <p:nvPr/>
          </p:nvSpPr>
          <p:spPr bwMode="auto">
            <a:xfrm>
              <a:off x="34290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14" name="Line 58"/>
            <p:cNvSpPr>
              <a:spLocks noChangeShapeType="1"/>
            </p:cNvSpPr>
            <p:nvPr/>
          </p:nvSpPr>
          <p:spPr bwMode="auto">
            <a:xfrm>
              <a:off x="4343400" y="1800944"/>
              <a:ext cx="0" cy="15240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15" name="Line 59"/>
            <p:cNvSpPr>
              <a:spLocks noChangeShapeType="1"/>
            </p:cNvSpPr>
            <p:nvPr/>
          </p:nvSpPr>
          <p:spPr bwMode="auto">
            <a:xfrm>
              <a:off x="43434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16" name="Line 60"/>
            <p:cNvSpPr>
              <a:spLocks noChangeShapeType="1"/>
            </p:cNvSpPr>
            <p:nvPr/>
          </p:nvSpPr>
          <p:spPr bwMode="auto">
            <a:xfrm>
              <a:off x="34290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sp>
          <p:nvSpPr>
            <p:cNvPr id="54317" name="AutoShape 61"/>
            <p:cNvSpPr>
              <a:spLocks noChangeArrowheads="1"/>
            </p:cNvSpPr>
            <p:nvPr/>
          </p:nvSpPr>
          <p:spPr bwMode="auto">
            <a:xfrm>
              <a:off x="3581400" y="2258144"/>
              <a:ext cx="1828800" cy="1295400"/>
            </a:xfrm>
            <a:prstGeom prst="cube">
              <a:avLst>
                <a:gd name="adj" fmla="val 93829"/>
              </a:avLst>
            </a:prstGeom>
            <a:solidFill>
              <a:schemeClr val="tx1"/>
            </a:solidFill>
            <a:ln w="9525">
              <a:solidFill>
                <a:schemeClr val="tx1"/>
              </a:solidFill>
              <a:miter lim="800000"/>
              <a:headEnd/>
              <a:tailEnd/>
            </a:ln>
          </p:spPr>
          <p:txBody>
            <a:bodyPr wrap="none" anchor="ctr"/>
            <a:lstStyle/>
            <a:p>
              <a:endParaRPr lang="zh-CN" altLang="en-US" sz="2000">
                <a:solidFill>
                  <a:srgbClr val="000000"/>
                </a:solidFill>
              </a:endParaRPr>
            </a:p>
          </p:txBody>
        </p:sp>
        <p:sp>
          <p:nvSpPr>
            <p:cNvPr id="54318" name="Text Box 62"/>
            <p:cNvSpPr txBox="1">
              <a:spLocks noChangeArrowheads="1"/>
            </p:cNvSpPr>
            <p:nvPr/>
          </p:nvSpPr>
          <p:spPr bwMode="auto">
            <a:xfrm>
              <a:off x="3124200" y="3812307"/>
              <a:ext cx="3048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Photoresist</a:t>
              </a:r>
            </a:p>
          </p:txBody>
        </p:sp>
        <p:sp>
          <p:nvSpPr>
            <p:cNvPr id="54319" name="Line 63"/>
            <p:cNvSpPr>
              <a:spLocks noChangeShapeType="1"/>
            </p:cNvSpPr>
            <p:nvPr/>
          </p:nvSpPr>
          <p:spPr bwMode="auto">
            <a:xfrm>
              <a:off x="3733800" y="3553544"/>
              <a:ext cx="0" cy="228600"/>
            </a:xfrm>
            <a:prstGeom prst="line">
              <a:avLst/>
            </a:prstGeom>
            <a:noFill/>
            <a:ln w="9525">
              <a:solidFill>
                <a:srgbClr val="9900FF"/>
              </a:solidFill>
              <a:round/>
              <a:headEnd/>
              <a:tailEnd type="triangle" w="med" len="med"/>
            </a:ln>
          </p:spPr>
          <p:txBody>
            <a:bodyPr wrap="none" anchor="ctr"/>
            <a:lstStyle/>
            <a:p>
              <a:endParaRPr lang="zh-CN" altLang="en-US" sz="2000">
                <a:solidFill>
                  <a:srgbClr val="000000"/>
                </a:solidFill>
              </a:endParaRPr>
            </a:p>
          </p:txBody>
        </p:sp>
      </p:grpSp>
      <p:sp>
        <p:nvSpPr>
          <p:cNvPr id="50"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51"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ltLang="zh-CN" sz="2800" b="1" dirty="0" smtClean="0">
                <a:solidFill>
                  <a:schemeClr val="tx1"/>
                </a:solidFill>
                <a:latin typeface="微软雅黑" pitchFamily="34" charset="-122"/>
                <a:ea typeface="微软雅黑" pitchFamily="34" charset="-122"/>
              </a:rPr>
              <a:t>4</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）对准和曝光</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339752" y="2924944"/>
            <a:ext cx="5688632" cy="3022848"/>
            <a:chOff x="1295400" y="2133600"/>
            <a:chExt cx="6477000" cy="3886200"/>
          </a:xfrm>
        </p:grpSpPr>
        <p:sp>
          <p:nvSpPr>
            <p:cNvPr id="55299" name="AutoShape 1027"/>
            <p:cNvSpPr>
              <a:spLocks noChangeArrowheads="1"/>
            </p:cNvSpPr>
            <p:nvPr/>
          </p:nvSpPr>
          <p:spPr bwMode="auto">
            <a:xfrm>
              <a:off x="1295400" y="3962400"/>
              <a:ext cx="6477000" cy="2057400"/>
            </a:xfrm>
            <a:prstGeom prst="cube">
              <a:avLst>
                <a:gd name="adj" fmla="val 65773"/>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5300" name="AutoShape 1028"/>
            <p:cNvSpPr>
              <a:spLocks noChangeArrowheads="1"/>
            </p:cNvSpPr>
            <p:nvPr/>
          </p:nvSpPr>
          <p:spPr bwMode="auto">
            <a:xfrm>
              <a:off x="1295400" y="3276600"/>
              <a:ext cx="6477000" cy="2057400"/>
            </a:xfrm>
            <a:prstGeom prst="cube">
              <a:avLst>
                <a:gd name="adj" fmla="val 65773"/>
              </a:avLst>
            </a:prstGeom>
            <a:solidFill>
              <a:schemeClr val="bg2"/>
            </a:solidFill>
            <a:ln w="9525">
              <a:noFill/>
              <a:miter lim="800000"/>
              <a:headEnd/>
              <a:tailEnd/>
            </a:ln>
          </p:spPr>
          <p:txBody>
            <a:bodyPr wrap="none" anchor="ctr"/>
            <a:lstStyle/>
            <a:p>
              <a:endParaRPr lang="zh-CN" altLang="en-US" sz="2000">
                <a:solidFill>
                  <a:srgbClr val="000000"/>
                </a:solidFill>
              </a:endParaRPr>
            </a:p>
          </p:txBody>
        </p:sp>
        <p:sp>
          <p:nvSpPr>
            <p:cNvPr id="55301" name="AutoShape 1029"/>
            <p:cNvSpPr>
              <a:spLocks noChangeArrowheads="1"/>
            </p:cNvSpPr>
            <p:nvPr/>
          </p:nvSpPr>
          <p:spPr bwMode="auto">
            <a:xfrm>
              <a:off x="2514600" y="3962400"/>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5302" name="Rectangle 1030"/>
            <p:cNvSpPr>
              <a:spLocks noChangeArrowheads="1"/>
            </p:cNvSpPr>
            <p:nvPr/>
          </p:nvSpPr>
          <p:spPr bwMode="auto">
            <a:xfrm>
              <a:off x="2514600" y="4648200"/>
              <a:ext cx="2743200" cy="685800"/>
            </a:xfrm>
            <a:prstGeom prst="rect">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5303" name="AutoShape 1031"/>
            <p:cNvSpPr>
              <a:spLocks noChangeArrowheads="1"/>
            </p:cNvSpPr>
            <p:nvPr/>
          </p:nvSpPr>
          <p:spPr bwMode="auto">
            <a:xfrm>
              <a:off x="2514600" y="3962400"/>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sz="2000">
                <a:solidFill>
                  <a:srgbClr val="000000"/>
                </a:solidFill>
              </a:endParaRPr>
            </a:p>
          </p:txBody>
        </p:sp>
        <p:sp>
          <p:nvSpPr>
            <p:cNvPr id="55304" name="Rectangle 1032"/>
            <p:cNvSpPr>
              <a:spLocks noChangeArrowheads="1"/>
            </p:cNvSpPr>
            <p:nvPr/>
          </p:nvSpPr>
          <p:spPr bwMode="auto">
            <a:xfrm>
              <a:off x="2514600" y="4648200"/>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solidFill>
                  <a:srgbClr val="000000"/>
                </a:solidFill>
              </a:endParaRPr>
            </a:p>
          </p:txBody>
        </p:sp>
        <p:sp>
          <p:nvSpPr>
            <p:cNvPr id="55305" name="AutoShape 1033"/>
            <p:cNvSpPr>
              <a:spLocks noChangeArrowheads="1"/>
            </p:cNvSpPr>
            <p:nvPr/>
          </p:nvSpPr>
          <p:spPr bwMode="auto">
            <a:xfrm>
              <a:off x="1295400" y="2590800"/>
              <a:ext cx="6477000" cy="2057400"/>
            </a:xfrm>
            <a:prstGeom prst="cube">
              <a:avLst>
                <a:gd name="adj" fmla="val 65773"/>
              </a:avLst>
            </a:prstGeom>
            <a:solidFill>
              <a:srgbClr val="FF0000"/>
            </a:solidFill>
            <a:ln w="9525">
              <a:noFill/>
              <a:miter lim="800000"/>
              <a:headEnd/>
              <a:tailEnd/>
            </a:ln>
          </p:spPr>
          <p:txBody>
            <a:bodyPr wrap="none" anchor="ctr"/>
            <a:lstStyle/>
            <a:p>
              <a:endParaRPr lang="zh-CN" altLang="en-US" sz="2000">
                <a:solidFill>
                  <a:srgbClr val="000000"/>
                </a:solidFill>
              </a:endParaRPr>
            </a:p>
          </p:txBody>
        </p:sp>
        <p:sp>
          <p:nvSpPr>
            <p:cNvPr id="55306" name="Text Box 1034"/>
            <p:cNvSpPr txBox="1">
              <a:spLocks noChangeArrowheads="1"/>
            </p:cNvSpPr>
            <p:nvPr/>
          </p:nvSpPr>
          <p:spPr bwMode="auto">
            <a:xfrm>
              <a:off x="3200400" y="5516563"/>
              <a:ext cx="1828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P-Well</a:t>
              </a:r>
            </a:p>
          </p:txBody>
        </p:sp>
        <p:sp>
          <p:nvSpPr>
            <p:cNvPr id="55307" name="Text Box 1035"/>
            <p:cNvSpPr txBox="1">
              <a:spLocks noChangeArrowheads="1"/>
            </p:cNvSpPr>
            <p:nvPr/>
          </p:nvSpPr>
          <p:spPr bwMode="auto">
            <a:xfrm>
              <a:off x="5334000" y="4724400"/>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USG</a:t>
              </a:r>
            </a:p>
          </p:txBody>
        </p:sp>
        <p:sp>
          <p:nvSpPr>
            <p:cNvPr id="55308" name="Text Box 1036"/>
            <p:cNvSpPr txBox="1">
              <a:spLocks noChangeArrowheads="1"/>
            </p:cNvSpPr>
            <p:nvPr/>
          </p:nvSpPr>
          <p:spPr bwMode="auto">
            <a:xfrm>
              <a:off x="1371600" y="4648200"/>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STI</a:t>
              </a:r>
            </a:p>
          </p:txBody>
        </p:sp>
        <p:sp>
          <p:nvSpPr>
            <p:cNvPr id="55309" name="Text Box 1037"/>
            <p:cNvSpPr txBox="1">
              <a:spLocks noChangeArrowheads="1"/>
            </p:cNvSpPr>
            <p:nvPr/>
          </p:nvSpPr>
          <p:spPr bwMode="auto">
            <a:xfrm>
              <a:off x="3276600" y="4038600"/>
              <a:ext cx="3048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Polysilicon</a:t>
              </a:r>
            </a:p>
          </p:txBody>
        </p:sp>
        <p:sp>
          <p:nvSpPr>
            <p:cNvPr id="55310" name="AutoShape 1038"/>
            <p:cNvSpPr>
              <a:spLocks noChangeArrowheads="1"/>
            </p:cNvSpPr>
            <p:nvPr/>
          </p:nvSpPr>
          <p:spPr bwMode="auto">
            <a:xfrm>
              <a:off x="1295400" y="2133600"/>
              <a:ext cx="3581400" cy="1828800"/>
            </a:xfrm>
            <a:prstGeom prst="cube">
              <a:avLst>
                <a:gd name="adj" fmla="val 74769"/>
              </a:avLst>
            </a:prstGeom>
            <a:solidFill>
              <a:srgbClr val="FFFF00"/>
            </a:solidFill>
            <a:ln w="9525">
              <a:noFill/>
              <a:miter lim="800000"/>
              <a:headEnd/>
              <a:tailEnd/>
            </a:ln>
          </p:spPr>
          <p:txBody>
            <a:bodyPr wrap="none" anchor="ctr"/>
            <a:lstStyle/>
            <a:p>
              <a:endParaRPr lang="zh-CN" altLang="en-US" sz="2000">
                <a:solidFill>
                  <a:srgbClr val="000000"/>
                </a:solidFill>
              </a:endParaRPr>
            </a:p>
          </p:txBody>
        </p:sp>
        <p:sp>
          <p:nvSpPr>
            <p:cNvPr id="55311" name="AutoShape 1039"/>
            <p:cNvSpPr>
              <a:spLocks noChangeArrowheads="1"/>
            </p:cNvSpPr>
            <p:nvPr/>
          </p:nvSpPr>
          <p:spPr bwMode="auto">
            <a:xfrm>
              <a:off x="3505200" y="2133600"/>
              <a:ext cx="2057400" cy="1828800"/>
            </a:xfrm>
            <a:prstGeom prst="cube">
              <a:avLst>
                <a:gd name="adj" fmla="val 74769"/>
              </a:avLst>
            </a:prstGeom>
            <a:solidFill>
              <a:schemeClr val="accent1"/>
            </a:solidFill>
            <a:ln w="9525">
              <a:noFill/>
              <a:miter lim="800000"/>
              <a:headEnd/>
              <a:tailEnd/>
            </a:ln>
          </p:spPr>
          <p:txBody>
            <a:bodyPr wrap="none" anchor="ctr"/>
            <a:lstStyle/>
            <a:p>
              <a:endParaRPr lang="zh-CN" altLang="en-US" sz="2000">
                <a:solidFill>
                  <a:srgbClr val="000000"/>
                </a:solidFill>
              </a:endParaRPr>
            </a:p>
          </p:txBody>
        </p:sp>
        <p:sp>
          <p:nvSpPr>
            <p:cNvPr id="55312" name="AutoShape 1040"/>
            <p:cNvSpPr>
              <a:spLocks noChangeArrowheads="1"/>
            </p:cNvSpPr>
            <p:nvPr/>
          </p:nvSpPr>
          <p:spPr bwMode="auto">
            <a:xfrm>
              <a:off x="4191000" y="2133600"/>
              <a:ext cx="3581400" cy="1828800"/>
            </a:xfrm>
            <a:prstGeom prst="cube">
              <a:avLst>
                <a:gd name="adj" fmla="val 74769"/>
              </a:avLst>
            </a:prstGeom>
            <a:solidFill>
              <a:srgbClr val="FFFF00"/>
            </a:solidFill>
            <a:ln w="9525">
              <a:noFill/>
              <a:miter lim="800000"/>
              <a:headEnd/>
              <a:tailEnd/>
            </a:ln>
          </p:spPr>
          <p:txBody>
            <a:bodyPr wrap="none" anchor="ctr"/>
            <a:lstStyle/>
            <a:p>
              <a:endParaRPr lang="zh-CN" altLang="en-US" sz="2000">
                <a:solidFill>
                  <a:srgbClr val="000000"/>
                </a:solidFill>
              </a:endParaRPr>
            </a:p>
          </p:txBody>
        </p:sp>
        <p:sp>
          <p:nvSpPr>
            <p:cNvPr id="55313" name="Text Box 1041"/>
            <p:cNvSpPr txBox="1">
              <a:spLocks noChangeArrowheads="1"/>
            </p:cNvSpPr>
            <p:nvPr/>
          </p:nvSpPr>
          <p:spPr bwMode="auto">
            <a:xfrm>
              <a:off x="3124200" y="3382963"/>
              <a:ext cx="3048000" cy="400110"/>
            </a:xfrm>
            <a:prstGeom prst="rect">
              <a:avLst/>
            </a:prstGeom>
            <a:noFill/>
            <a:ln w="9525">
              <a:noFill/>
              <a:miter lim="800000"/>
              <a:headEnd/>
              <a:tailEnd/>
            </a:ln>
          </p:spPr>
          <p:txBody>
            <a:bodyPr>
              <a:spAutoFit/>
            </a:bodyPr>
            <a:lstStyle/>
            <a:p>
              <a:pPr>
                <a:spcBef>
                  <a:spcPct val="50000"/>
                </a:spcBef>
              </a:pPr>
              <a:r>
                <a:rPr lang="en-US" altLang="zh-TW" sz="2000" dirty="0" err="1">
                  <a:solidFill>
                    <a:srgbClr val="000000"/>
                  </a:solidFill>
                  <a:ea typeface="PMingLiU" pitchFamily="18" charset="-120"/>
                </a:rPr>
                <a:t>Photoresist</a:t>
              </a:r>
              <a:endParaRPr lang="en-US" altLang="zh-TW" sz="2000" dirty="0">
                <a:solidFill>
                  <a:srgbClr val="000000"/>
                </a:solidFill>
                <a:ea typeface="PMingLiU" pitchFamily="18" charset="-120"/>
              </a:endParaRPr>
            </a:p>
          </p:txBody>
        </p:sp>
      </p:grpSp>
      <p:sp>
        <p:nvSpPr>
          <p:cNvPr id="18" name="矩形 17"/>
          <p:cNvSpPr/>
          <p:nvPr/>
        </p:nvSpPr>
        <p:spPr>
          <a:xfrm>
            <a:off x="1306793" y="2276872"/>
            <a:ext cx="4873450" cy="461665"/>
          </a:xfrm>
          <a:prstGeom prst="rect">
            <a:avLst/>
          </a:prstGeom>
        </p:spPr>
        <p:txBody>
          <a:bodyPr wrap="none">
            <a:spAutoFit/>
          </a:bodyPr>
          <a:lstStyle/>
          <a:p>
            <a:pPr eaLnBrk="1" hangingPunct="1"/>
            <a:r>
              <a:rPr lang="zh-CN" altLang="en-US" sz="2400" b="1" dirty="0" smtClean="0">
                <a:solidFill>
                  <a:srgbClr val="000000"/>
                </a:solidFill>
                <a:latin typeface="微软雅黑" pitchFamily="34" charset="-122"/>
                <a:ea typeface="微软雅黑" pitchFamily="34" charset="-122"/>
              </a:rPr>
              <a:t>减小驻波，减少剩余溶剂</a:t>
            </a:r>
            <a:r>
              <a:rPr lang="en-US" altLang="zh-CN" sz="2400" b="1" dirty="0" smtClean="0">
                <a:solidFill>
                  <a:srgbClr val="000000"/>
                </a:solidFill>
                <a:latin typeface="微软雅黑" pitchFamily="34" charset="-122"/>
                <a:ea typeface="微软雅黑" pitchFamily="34" charset="-122"/>
              </a:rPr>
              <a:t>2</a:t>
            </a:r>
            <a:r>
              <a:rPr lang="zh-CN" altLang="en-US" sz="2400" b="1" dirty="0" smtClean="0">
                <a:solidFill>
                  <a:srgbClr val="000000"/>
                </a:solidFill>
                <a:latin typeface="微软雅黑" pitchFamily="34" charset="-122"/>
                <a:ea typeface="微软雅黑" pitchFamily="34" charset="-122"/>
              </a:rPr>
              <a:t>％～</a:t>
            </a:r>
            <a:r>
              <a:rPr lang="en-US" altLang="zh-CN" sz="2400" b="1" dirty="0" smtClean="0">
                <a:solidFill>
                  <a:srgbClr val="000000"/>
                </a:solidFill>
                <a:latin typeface="微软雅黑" pitchFamily="34" charset="-122"/>
                <a:ea typeface="微软雅黑" pitchFamily="34" charset="-122"/>
              </a:rPr>
              <a:t>5</a:t>
            </a:r>
            <a:r>
              <a:rPr lang="zh-CN" altLang="en-US" sz="2400" b="1" dirty="0" smtClean="0">
                <a:solidFill>
                  <a:srgbClr val="000000"/>
                </a:solidFill>
                <a:latin typeface="微软雅黑" pitchFamily="34" charset="-122"/>
                <a:ea typeface="微软雅黑" pitchFamily="34" charset="-122"/>
              </a:rPr>
              <a:t>％</a:t>
            </a:r>
          </a:p>
        </p:txBody>
      </p:sp>
      <p:sp>
        <p:nvSpPr>
          <p:cNvPr id="20"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21"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ltLang="zh-CN" sz="2800" b="1" dirty="0" smtClean="0">
                <a:solidFill>
                  <a:schemeClr val="tx1"/>
                </a:solidFill>
                <a:latin typeface="微软雅黑" pitchFamily="34" charset="-122"/>
                <a:ea typeface="微软雅黑" pitchFamily="34" charset="-122"/>
              </a:rPr>
              <a:t>5</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）曝光后烘烤</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619672" y="2636912"/>
            <a:ext cx="6152728" cy="3392567"/>
            <a:chOff x="1295400" y="2133600"/>
            <a:chExt cx="6477000" cy="3886200"/>
          </a:xfrm>
        </p:grpSpPr>
        <p:sp>
          <p:nvSpPr>
            <p:cNvPr id="56323" name="AutoShape 3"/>
            <p:cNvSpPr>
              <a:spLocks noChangeArrowheads="1"/>
            </p:cNvSpPr>
            <p:nvPr/>
          </p:nvSpPr>
          <p:spPr bwMode="auto">
            <a:xfrm>
              <a:off x="1295400" y="3962400"/>
              <a:ext cx="6477000" cy="2057400"/>
            </a:xfrm>
            <a:prstGeom prst="cube">
              <a:avLst>
                <a:gd name="adj" fmla="val 65773"/>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6324" name="AutoShape 4"/>
            <p:cNvSpPr>
              <a:spLocks noChangeArrowheads="1"/>
            </p:cNvSpPr>
            <p:nvPr/>
          </p:nvSpPr>
          <p:spPr bwMode="auto">
            <a:xfrm>
              <a:off x="1295400" y="3276600"/>
              <a:ext cx="6477000" cy="2057400"/>
            </a:xfrm>
            <a:prstGeom prst="cube">
              <a:avLst>
                <a:gd name="adj" fmla="val 65773"/>
              </a:avLst>
            </a:prstGeom>
            <a:solidFill>
              <a:schemeClr val="bg2"/>
            </a:solidFill>
            <a:ln w="9525">
              <a:noFill/>
              <a:miter lim="800000"/>
              <a:headEnd/>
              <a:tailEnd/>
            </a:ln>
          </p:spPr>
          <p:txBody>
            <a:bodyPr wrap="none" anchor="ctr"/>
            <a:lstStyle/>
            <a:p>
              <a:endParaRPr lang="zh-CN" altLang="en-US" sz="2000">
                <a:solidFill>
                  <a:srgbClr val="000000"/>
                </a:solidFill>
              </a:endParaRPr>
            </a:p>
          </p:txBody>
        </p:sp>
        <p:sp>
          <p:nvSpPr>
            <p:cNvPr id="56325" name="AutoShape 5"/>
            <p:cNvSpPr>
              <a:spLocks noChangeArrowheads="1"/>
            </p:cNvSpPr>
            <p:nvPr/>
          </p:nvSpPr>
          <p:spPr bwMode="auto">
            <a:xfrm>
              <a:off x="2514600" y="3962400"/>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6326" name="Rectangle 6"/>
            <p:cNvSpPr>
              <a:spLocks noChangeArrowheads="1"/>
            </p:cNvSpPr>
            <p:nvPr/>
          </p:nvSpPr>
          <p:spPr bwMode="auto">
            <a:xfrm>
              <a:off x="2514600" y="4648200"/>
              <a:ext cx="2743200" cy="685800"/>
            </a:xfrm>
            <a:prstGeom prst="rect">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6327" name="AutoShape 7"/>
            <p:cNvSpPr>
              <a:spLocks noChangeArrowheads="1"/>
            </p:cNvSpPr>
            <p:nvPr/>
          </p:nvSpPr>
          <p:spPr bwMode="auto">
            <a:xfrm>
              <a:off x="2514600" y="3962400"/>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sz="2000">
                <a:solidFill>
                  <a:srgbClr val="000000"/>
                </a:solidFill>
              </a:endParaRPr>
            </a:p>
          </p:txBody>
        </p:sp>
        <p:sp>
          <p:nvSpPr>
            <p:cNvPr id="56328" name="Rectangle 8"/>
            <p:cNvSpPr>
              <a:spLocks noChangeArrowheads="1"/>
            </p:cNvSpPr>
            <p:nvPr/>
          </p:nvSpPr>
          <p:spPr bwMode="auto">
            <a:xfrm>
              <a:off x="2514600" y="4648200"/>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solidFill>
                  <a:srgbClr val="000000"/>
                </a:solidFill>
              </a:endParaRPr>
            </a:p>
          </p:txBody>
        </p:sp>
        <p:sp>
          <p:nvSpPr>
            <p:cNvPr id="56329" name="AutoShape 9"/>
            <p:cNvSpPr>
              <a:spLocks noChangeArrowheads="1"/>
            </p:cNvSpPr>
            <p:nvPr/>
          </p:nvSpPr>
          <p:spPr bwMode="auto">
            <a:xfrm>
              <a:off x="1295400" y="2590800"/>
              <a:ext cx="6477000" cy="2057400"/>
            </a:xfrm>
            <a:prstGeom prst="cube">
              <a:avLst>
                <a:gd name="adj" fmla="val 65773"/>
              </a:avLst>
            </a:prstGeom>
            <a:solidFill>
              <a:srgbClr val="FF0000"/>
            </a:solidFill>
            <a:ln w="9525">
              <a:noFill/>
              <a:miter lim="800000"/>
              <a:headEnd/>
              <a:tailEnd/>
            </a:ln>
          </p:spPr>
          <p:txBody>
            <a:bodyPr wrap="none" anchor="ctr"/>
            <a:lstStyle/>
            <a:p>
              <a:endParaRPr lang="zh-CN" altLang="en-US" sz="2000">
                <a:solidFill>
                  <a:srgbClr val="000000"/>
                </a:solidFill>
              </a:endParaRPr>
            </a:p>
          </p:txBody>
        </p:sp>
        <p:sp>
          <p:nvSpPr>
            <p:cNvPr id="56330" name="Text Box 10"/>
            <p:cNvSpPr txBox="1">
              <a:spLocks noChangeArrowheads="1"/>
            </p:cNvSpPr>
            <p:nvPr/>
          </p:nvSpPr>
          <p:spPr bwMode="auto">
            <a:xfrm>
              <a:off x="3200400" y="5516563"/>
              <a:ext cx="1828800" cy="458328"/>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P-Well</a:t>
              </a:r>
            </a:p>
          </p:txBody>
        </p:sp>
        <p:sp>
          <p:nvSpPr>
            <p:cNvPr id="56331" name="Text Box 11"/>
            <p:cNvSpPr txBox="1">
              <a:spLocks noChangeArrowheads="1"/>
            </p:cNvSpPr>
            <p:nvPr/>
          </p:nvSpPr>
          <p:spPr bwMode="auto">
            <a:xfrm>
              <a:off x="5334000" y="4724400"/>
              <a:ext cx="1066799" cy="458328"/>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USG</a:t>
              </a:r>
            </a:p>
          </p:txBody>
        </p:sp>
        <p:sp>
          <p:nvSpPr>
            <p:cNvPr id="56332" name="Text Box 12"/>
            <p:cNvSpPr txBox="1">
              <a:spLocks noChangeArrowheads="1"/>
            </p:cNvSpPr>
            <p:nvPr/>
          </p:nvSpPr>
          <p:spPr bwMode="auto">
            <a:xfrm>
              <a:off x="1371600" y="4648200"/>
              <a:ext cx="1066799" cy="458328"/>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STI</a:t>
              </a:r>
            </a:p>
          </p:txBody>
        </p:sp>
        <p:sp>
          <p:nvSpPr>
            <p:cNvPr id="56333" name="Text Box 13"/>
            <p:cNvSpPr txBox="1">
              <a:spLocks noChangeArrowheads="1"/>
            </p:cNvSpPr>
            <p:nvPr/>
          </p:nvSpPr>
          <p:spPr bwMode="auto">
            <a:xfrm>
              <a:off x="3276600" y="4038600"/>
              <a:ext cx="3048000" cy="458328"/>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Polysilicon</a:t>
              </a:r>
            </a:p>
          </p:txBody>
        </p:sp>
        <p:sp>
          <p:nvSpPr>
            <p:cNvPr id="56334" name="AutoShape 14"/>
            <p:cNvSpPr>
              <a:spLocks noChangeArrowheads="1"/>
            </p:cNvSpPr>
            <p:nvPr/>
          </p:nvSpPr>
          <p:spPr bwMode="auto">
            <a:xfrm>
              <a:off x="3505200" y="2133600"/>
              <a:ext cx="2057400" cy="1828800"/>
            </a:xfrm>
            <a:prstGeom prst="cube">
              <a:avLst>
                <a:gd name="adj" fmla="val 74769"/>
              </a:avLst>
            </a:prstGeom>
            <a:solidFill>
              <a:schemeClr val="accent1"/>
            </a:solidFill>
            <a:ln w="9525">
              <a:noFill/>
              <a:miter lim="800000"/>
              <a:headEnd/>
              <a:tailEnd/>
            </a:ln>
          </p:spPr>
          <p:txBody>
            <a:bodyPr wrap="none" anchor="ctr"/>
            <a:lstStyle/>
            <a:p>
              <a:endParaRPr lang="zh-CN" altLang="en-US" sz="2000">
                <a:solidFill>
                  <a:srgbClr val="000000"/>
                </a:solidFill>
              </a:endParaRPr>
            </a:p>
          </p:txBody>
        </p:sp>
        <p:sp>
          <p:nvSpPr>
            <p:cNvPr id="56335" name="Text Box 15"/>
            <p:cNvSpPr txBox="1">
              <a:spLocks noChangeArrowheads="1"/>
            </p:cNvSpPr>
            <p:nvPr/>
          </p:nvSpPr>
          <p:spPr bwMode="auto">
            <a:xfrm>
              <a:off x="3505200" y="3459163"/>
              <a:ext cx="762000" cy="458328"/>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PR</a:t>
              </a:r>
            </a:p>
          </p:txBody>
        </p:sp>
      </p:grpSp>
      <p:sp>
        <p:nvSpPr>
          <p:cNvPr id="16"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17"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ltLang="zh-CN" sz="2800" b="1" dirty="0" smtClean="0">
                <a:solidFill>
                  <a:schemeClr val="tx1"/>
                </a:solidFill>
                <a:latin typeface="微软雅黑" pitchFamily="34" charset="-122"/>
                <a:ea typeface="微软雅黑" pitchFamily="34" charset="-122"/>
              </a:rPr>
              <a:t>6</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）显影</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6"/>
          <p:cNvSpPr>
            <a:spLocks noChangeArrowheads="1"/>
          </p:cNvSpPr>
          <p:nvPr/>
        </p:nvSpPr>
        <p:spPr bwMode="auto">
          <a:xfrm>
            <a:off x="1389112" y="3497560"/>
            <a:ext cx="228600" cy="76200"/>
          </a:xfrm>
          <a:prstGeom prst="rect">
            <a:avLst/>
          </a:prstGeom>
          <a:solidFill>
            <a:schemeClr val="bg1"/>
          </a:solidFill>
          <a:ln w="9525">
            <a:solidFill>
              <a:schemeClr val="tx1"/>
            </a:solidFill>
            <a:miter lim="800000"/>
            <a:headEnd/>
            <a:tailEnd/>
          </a:ln>
        </p:spPr>
        <p:txBody>
          <a:bodyPr wrap="none" anchor="ctr"/>
          <a:lstStyle/>
          <a:p>
            <a:endParaRPr lang="zh-CN" altLang="en-US">
              <a:solidFill>
                <a:srgbClr val="000000"/>
              </a:solidFill>
            </a:endParaRPr>
          </a:p>
        </p:txBody>
      </p:sp>
      <p:sp>
        <p:nvSpPr>
          <p:cNvPr id="4" name="Rectangle 1027" descr="Wide downward diagonal"/>
          <p:cNvSpPr>
            <a:spLocks noChangeArrowheads="1"/>
          </p:cNvSpPr>
          <p:nvPr/>
        </p:nvSpPr>
        <p:spPr bwMode="auto">
          <a:xfrm>
            <a:off x="3065512" y="4716760"/>
            <a:ext cx="76200" cy="228600"/>
          </a:xfrm>
          <a:prstGeom prst="rect">
            <a:avLst/>
          </a:prstGeom>
          <a:pattFill prst="wdDnDiag">
            <a:fgClr>
              <a:schemeClr val="tx1"/>
            </a:fgClr>
            <a:bgClr>
              <a:schemeClr val="bg1"/>
            </a:bgClr>
          </a:pattFill>
          <a:ln w="9525">
            <a:solidFill>
              <a:schemeClr val="tx1"/>
            </a:solidFill>
            <a:miter lim="800000"/>
            <a:headEnd/>
            <a:tailEnd/>
          </a:ln>
        </p:spPr>
        <p:txBody>
          <a:bodyPr wrap="none" anchor="ctr"/>
          <a:lstStyle/>
          <a:p>
            <a:endParaRPr lang="zh-CN" altLang="en-US">
              <a:solidFill>
                <a:srgbClr val="000000"/>
              </a:solidFill>
            </a:endParaRPr>
          </a:p>
        </p:txBody>
      </p:sp>
      <p:sp>
        <p:nvSpPr>
          <p:cNvPr id="5" name="Rectangle 1028" descr="Wide downward diagonal"/>
          <p:cNvSpPr>
            <a:spLocks noChangeArrowheads="1"/>
          </p:cNvSpPr>
          <p:nvPr/>
        </p:nvSpPr>
        <p:spPr bwMode="auto">
          <a:xfrm>
            <a:off x="4208512" y="4716760"/>
            <a:ext cx="1371600" cy="76200"/>
          </a:xfrm>
          <a:prstGeom prst="rect">
            <a:avLst/>
          </a:prstGeom>
          <a:pattFill prst="wdDnDiag">
            <a:fgClr>
              <a:schemeClr val="tx1"/>
            </a:fgClr>
            <a:bgClr>
              <a:schemeClr val="bg1"/>
            </a:bgClr>
          </a:pattFill>
          <a:ln w="9525">
            <a:solidFill>
              <a:schemeClr val="tx1"/>
            </a:solidFill>
            <a:miter lim="800000"/>
            <a:headEnd/>
            <a:tailEnd/>
          </a:ln>
        </p:spPr>
        <p:txBody>
          <a:bodyPr wrap="none" anchor="ctr"/>
          <a:lstStyle/>
          <a:p>
            <a:endParaRPr lang="zh-CN" altLang="en-US">
              <a:solidFill>
                <a:srgbClr val="000000"/>
              </a:solidFill>
            </a:endParaRPr>
          </a:p>
        </p:txBody>
      </p:sp>
      <p:sp>
        <p:nvSpPr>
          <p:cNvPr id="6" name="Rectangle 1029" descr="Wide downward diagonal"/>
          <p:cNvSpPr>
            <a:spLocks noChangeArrowheads="1"/>
          </p:cNvSpPr>
          <p:nvPr/>
        </p:nvSpPr>
        <p:spPr bwMode="auto">
          <a:xfrm flipV="1">
            <a:off x="3065512" y="4945360"/>
            <a:ext cx="1143000" cy="76200"/>
          </a:xfrm>
          <a:prstGeom prst="rect">
            <a:avLst/>
          </a:prstGeom>
          <a:pattFill prst="wdDnDiag">
            <a:fgClr>
              <a:schemeClr val="tx1"/>
            </a:fgClr>
            <a:bgClr>
              <a:schemeClr val="bg1"/>
            </a:bgClr>
          </a:pattFill>
          <a:ln w="9525">
            <a:solidFill>
              <a:schemeClr val="tx1"/>
            </a:solidFill>
            <a:miter lim="800000"/>
            <a:headEnd/>
            <a:tailEnd/>
          </a:ln>
        </p:spPr>
        <p:txBody>
          <a:bodyPr wrap="none" anchor="ctr"/>
          <a:lstStyle/>
          <a:p>
            <a:endParaRPr lang="zh-CN" altLang="en-US">
              <a:solidFill>
                <a:srgbClr val="000000"/>
              </a:solidFill>
            </a:endParaRPr>
          </a:p>
        </p:txBody>
      </p:sp>
      <p:sp>
        <p:nvSpPr>
          <p:cNvPr id="7" name="Rectangle 1030"/>
          <p:cNvSpPr>
            <a:spLocks noChangeArrowheads="1"/>
          </p:cNvSpPr>
          <p:nvPr/>
        </p:nvSpPr>
        <p:spPr bwMode="auto">
          <a:xfrm>
            <a:off x="5884912" y="3421360"/>
            <a:ext cx="762000" cy="228600"/>
          </a:xfrm>
          <a:prstGeom prst="rect">
            <a:avLst/>
          </a:prstGeom>
          <a:solidFill>
            <a:srgbClr val="FF9D9D"/>
          </a:solidFill>
          <a:ln w="9525">
            <a:solidFill>
              <a:schemeClr val="tx1"/>
            </a:solidFill>
            <a:miter lim="800000"/>
            <a:headEnd/>
            <a:tailEnd/>
          </a:ln>
        </p:spPr>
        <p:txBody>
          <a:bodyPr wrap="none" anchor="ctr"/>
          <a:lstStyle/>
          <a:p>
            <a:endParaRPr lang="zh-CN" altLang="en-US">
              <a:solidFill>
                <a:srgbClr val="000000"/>
              </a:solidFill>
            </a:endParaRPr>
          </a:p>
        </p:txBody>
      </p:sp>
      <p:sp>
        <p:nvSpPr>
          <p:cNvPr id="8" name="Rectangle 1031"/>
          <p:cNvSpPr>
            <a:spLocks noChangeArrowheads="1"/>
          </p:cNvSpPr>
          <p:nvPr/>
        </p:nvSpPr>
        <p:spPr bwMode="auto">
          <a:xfrm>
            <a:off x="5808712" y="3497560"/>
            <a:ext cx="1066800" cy="76200"/>
          </a:xfrm>
          <a:prstGeom prst="rect">
            <a:avLst/>
          </a:prstGeom>
          <a:solidFill>
            <a:schemeClr val="bg1"/>
          </a:solidFill>
          <a:ln w="9525">
            <a:solidFill>
              <a:schemeClr val="tx1"/>
            </a:solidFill>
            <a:miter lim="800000"/>
            <a:headEnd/>
            <a:tailEnd/>
          </a:ln>
        </p:spPr>
        <p:txBody>
          <a:bodyPr wrap="none" anchor="ctr"/>
          <a:lstStyle/>
          <a:p>
            <a:endParaRPr lang="zh-CN" altLang="en-US">
              <a:solidFill>
                <a:srgbClr val="000000"/>
              </a:solidFill>
            </a:endParaRPr>
          </a:p>
        </p:txBody>
      </p:sp>
      <p:sp>
        <p:nvSpPr>
          <p:cNvPr id="9" name="Rectangle 1033" descr="Wide downward diagonal"/>
          <p:cNvSpPr>
            <a:spLocks noChangeArrowheads="1"/>
          </p:cNvSpPr>
          <p:nvPr/>
        </p:nvSpPr>
        <p:spPr bwMode="auto">
          <a:xfrm>
            <a:off x="1617712" y="3192760"/>
            <a:ext cx="381000" cy="76200"/>
          </a:xfrm>
          <a:prstGeom prst="rect">
            <a:avLst/>
          </a:prstGeom>
          <a:pattFill prst="wdDnDiag">
            <a:fgClr>
              <a:schemeClr val="tx1"/>
            </a:fgClr>
            <a:bgClr>
              <a:schemeClr val="bg1"/>
            </a:bgClr>
          </a:pattFill>
          <a:ln w="9525">
            <a:solidFill>
              <a:schemeClr val="tx1"/>
            </a:solidFill>
            <a:miter lim="800000"/>
            <a:headEnd/>
            <a:tailEnd/>
          </a:ln>
        </p:spPr>
        <p:txBody>
          <a:bodyPr wrap="none" anchor="ctr"/>
          <a:lstStyle/>
          <a:p>
            <a:endParaRPr lang="zh-CN" altLang="en-US">
              <a:solidFill>
                <a:srgbClr val="000000"/>
              </a:solidFill>
            </a:endParaRPr>
          </a:p>
        </p:txBody>
      </p:sp>
      <p:sp>
        <p:nvSpPr>
          <p:cNvPr id="10" name="Rectangle 1034" descr="Wide downward diagonal"/>
          <p:cNvSpPr>
            <a:spLocks noChangeArrowheads="1"/>
          </p:cNvSpPr>
          <p:nvPr/>
        </p:nvSpPr>
        <p:spPr bwMode="auto">
          <a:xfrm>
            <a:off x="1617712" y="3192760"/>
            <a:ext cx="76200" cy="1600200"/>
          </a:xfrm>
          <a:prstGeom prst="rect">
            <a:avLst/>
          </a:prstGeom>
          <a:pattFill prst="wdDnDiag">
            <a:fgClr>
              <a:schemeClr val="tx1"/>
            </a:fgClr>
            <a:bgClr>
              <a:schemeClr val="bg1"/>
            </a:bgClr>
          </a:pattFill>
          <a:ln w="9525">
            <a:solidFill>
              <a:schemeClr val="tx1"/>
            </a:solidFill>
            <a:miter lim="800000"/>
            <a:headEnd/>
            <a:tailEnd/>
          </a:ln>
        </p:spPr>
        <p:txBody>
          <a:bodyPr wrap="none" anchor="ctr"/>
          <a:lstStyle/>
          <a:p>
            <a:endParaRPr lang="zh-CN" altLang="en-US">
              <a:solidFill>
                <a:srgbClr val="000000"/>
              </a:solidFill>
            </a:endParaRPr>
          </a:p>
        </p:txBody>
      </p:sp>
      <p:sp>
        <p:nvSpPr>
          <p:cNvPr id="11" name="Rectangle 1035" descr="Wide downward diagonal"/>
          <p:cNvSpPr>
            <a:spLocks noChangeArrowheads="1"/>
          </p:cNvSpPr>
          <p:nvPr/>
        </p:nvSpPr>
        <p:spPr bwMode="auto">
          <a:xfrm>
            <a:off x="1693912" y="4716760"/>
            <a:ext cx="1371600" cy="76200"/>
          </a:xfrm>
          <a:prstGeom prst="rect">
            <a:avLst/>
          </a:prstGeom>
          <a:pattFill prst="wdDnDiag">
            <a:fgClr>
              <a:schemeClr val="tx1"/>
            </a:fgClr>
            <a:bgClr>
              <a:schemeClr val="bg1"/>
            </a:bgClr>
          </a:pattFill>
          <a:ln w="9525">
            <a:solidFill>
              <a:schemeClr val="tx1"/>
            </a:solidFill>
            <a:miter lim="800000"/>
            <a:headEnd/>
            <a:tailEnd/>
          </a:ln>
        </p:spPr>
        <p:txBody>
          <a:bodyPr wrap="none" anchor="ctr"/>
          <a:lstStyle/>
          <a:p>
            <a:endParaRPr lang="zh-CN" altLang="en-US">
              <a:solidFill>
                <a:srgbClr val="000000"/>
              </a:solidFill>
            </a:endParaRPr>
          </a:p>
        </p:txBody>
      </p:sp>
      <p:sp>
        <p:nvSpPr>
          <p:cNvPr id="12" name="Rectangle 1036" descr="Wide downward diagonal"/>
          <p:cNvSpPr>
            <a:spLocks noChangeArrowheads="1"/>
          </p:cNvSpPr>
          <p:nvPr/>
        </p:nvSpPr>
        <p:spPr bwMode="auto">
          <a:xfrm>
            <a:off x="5275312" y="3192760"/>
            <a:ext cx="381000" cy="76200"/>
          </a:xfrm>
          <a:prstGeom prst="rect">
            <a:avLst/>
          </a:prstGeom>
          <a:pattFill prst="wdDnDiag">
            <a:fgClr>
              <a:schemeClr val="tx1"/>
            </a:fgClr>
            <a:bgClr>
              <a:schemeClr val="bg1"/>
            </a:bgClr>
          </a:pattFill>
          <a:ln w="9525">
            <a:solidFill>
              <a:schemeClr val="tx1"/>
            </a:solidFill>
            <a:miter lim="800000"/>
            <a:headEnd/>
            <a:tailEnd/>
          </a:ln>
        </p:spPr>
        <p:txBody>
          <a:bodyPr wrap="none" anchor="ctr"/>
          <a:lstStyle/>
          <a:p>
            <a:endParaRPr lang="zh-CN" altLang="en-US">
              <a:solidFill>
                <a:srgbClr val="000000"/>
              </a:solidFill>
            </a:endParaRPr>
          </a:p>
        </p:txBody>
      </p:sp>
      <p:sp>
        <p:nvSpPr>
          <p:cNvPr id="13" name="Rectangle 1037" descr="Wide downward diagonal"/>
          <p:cNvSpPr>
            <a:spLocks noChangeArrowheads="1"/>
          </p:cNvSpPr>
          <p:nvPr/>
        </p:nvSpPr>
        <p:spPr bwMode="auto">
          <a:xfrm>
            <a:off x="5580112" y="3192760"/>
            <a:ext cx="76200" cy="1600200"/>
          </a:xfrm>
          <a:prstGeom prst="rect">
            <a:avLst/>
          </a:prstGeom>
          <a:pattFill prst="wdDnDiag">
            <a:fgClr>
              <a:schemeClr val="tx1"/>
            </a:fgClr>
            <a:bgClr>
              <a:schemeClr val="bg1"/>
            </a:bgClr>
          </a:pattFill>
          <a:ln w="9525">
            <a:solidFill>
              <a:schemeClr val="tx1"/>
            </a:solidFill>
            <a:miter lim="800000"/>
            <a:headEnd/>
            <a:tailEnd/>
          </a:ln>
        </p:spPr>
        <p:txBody>
          <a:bodyPr wrap="none" anchor="ctr"/>
          <a:lstStyle/>
          <a:p>
            <a:endParaRPr lang="zh-CN" altLang="en-US">
              <a:solidFill>
                <a:srgbClr val="000000"/>
              </a:solidFill>
            </a:endParaRPr>
          </a:p>
        </p:txBody>
      </p:sp>
      <p:sp>
        <p:nvSpPr>
          <p:cNvPr id="14" name="Rectangle 1038"/>
          <p:cNvSpPr>
            <a:spLocks noChangeArrowheads="1"/>
          </p:cNvSpPr>
          <p:nvPr/>
        </p:nvSpPr>
        <p:spPr bwMode="auto">
          <a:xfrm>
            <a:off x="3294112" y="4259560"/>
            <a:ext cx="685800" cy="1371600"/>
          </a:xfrm>
          <a:prstGeom prst="rect">
            <a:avLst/>
          </a:prstGeom>
          <a:solidFill>
            <a:schemeClr val="folHlink"/>
          </a:solidFill>
          <a:ln w="9525">
            <a:solidFill>
              <a:schemeClr val="tx1"/>
            </a:solidFill>
            <a:miter lim="800000"/>
            <a:headEnd/>
            <a:tailEnd/>
          </a:ln>
        </p:spPr>
        <p:txBody>
          <a:bodyPr wrap="none" anchor="ctr"/>
          <a:lstStyle/>
          <a:p>
            <a:endParaRPr lang="zh-CN" altLang="en-US">
              <a:solidFill>
                <a:srgbClr val="000000"/>
              </a:solidFill>
            </a:endParaRPr>
          </a:p>
        </p:txBody>
      </p:sp>
      <p:sp>
        <p:nvSpPr>
          <p:cNvPr id="15" name="Rectangle 1039"/>
          <p:cNvSpPr>
            <a:spLocks noChangeArrowheads="1"/>
          </p:cNvSpPr>
          <p:nvPr/>
        </p:nvSpPr>
        <p:spPr bwMode="auto">
          <a:xfrm>
            <a:off x="2532112" y="4030960"/>
            <a:ext cx="2209800" cy="304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16" name="Rectangle 1040"/>
          <p:cNvSpPr>
            <a:spLocks noChangeArrowheads="1"/>
          </p:cNvSpPr>
          <p:nvPr/>
        </p:nvSpPr>
        <p:spPr bwMode="auto">
          <a:xfrm>
            <a:off x="3598912" y="4030960"/>
            <a:ext cx="76200" cy="1981200"/>
          </a:xfrm>
          <a:prstGeom prst="rect">
            <a:avLst/>
          </a:prstGeom>
          <a:solidFill>
            <a:schemeClr val="bg1"/>
          </a:solidFill>
          <a:ln w="9525">
            <a:solidFill>
              <a:schemeClr val="tx1"/>
            </a:solidFill>
            <a:miter lim="800000"/>
            <a:headEnd/>
            <a:tailEnd/>
          </a:ln>
        </p:spPr>
        <p:txBody>
          <a:bodyPr wrap="none" anchor="ctr"/>
          <a:lstStyle/>
          <a:p>
            <a:endParaRPr lang="zh-CN" altLang="en-US">
              <a:solidFill>
                <a:srgbClr val="000000"/>
              </a:solidFill>
            </a:endParaRPr>
          </a:p>
        </p:txBody>
      </p:sp>
      <p:sp>
        <p:nvSpPr>
          <p:cNvPr id="17" name="Rectangle 1041"/>
          <p:cNvSpPr>
            <a:spLocks noChangeArrowheads="1"/>
          </p:cNvSpPr>
          <p:nvPr/>
        </p:nvSpPr>
        <p:spPr bwMode="auto">
          <a:xfrm>
            <a:off x="2074912" y="3954760"/>
            <a:ext cx="3124200" cy="76200"/>
          </a:xfrm>
          <a:prstGeom prst="rect">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18" name="Line 1042"/>
          <p:cNvSpPr>
            <a:spLocks noChangeShapeType="1"/>
          </p:cNvSpPr>
          <p:nvPr/>
        </p:nvSpPr>
        <p:spPr bwMode="auto">
          <a:xfrm>
            <a:off x="2532112" y="4030960"/>
            <a:ext cx="0" cy="3048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19" name="Line 1043"/>
          <p:cNvSpPr>
            <a:spLocks noChangeShapeType="1"/>
          </p:cNvSpPr>
          <p:nvPr/>
        </p:nvSpPr>
        <p:spPr bwMode="auto">
          <a:xfrm>
            <a:off x="2532112" y="4335760"/>
            <a:ext cx="762000" cy="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20" name="Line 1044"/>
          <p:cNvSpPr>
            <a:spLocks noChangeShapeType="1"/>
          </p:cNvSpPr>
          <p:nvPr/>
        </p:nvSpPr>
        <p:spPr bwMode="auto">
          <a:xfrm>
            <a:off x="3979912" y="4335760"/>
            <a:ext cx="762000" cy="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21" name="Line 1045"/>
          <p:cNvSpPr>
            <a:spLocks noChangeShapeType="1"/>
          </p:cNvSpPr>
          <p:nvPr/>
        </p:nvSpPr>
        <p:spPr bwMode="auto">
          <a:xfrm>
            <a:off x="4741912" y="4030960"/>
            <a:ext cx="0" cy="3048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22" name="Text Box 1046"/>
          <p:cNvSpPr txBox="1">
            <a:spLocks noChangeArrowheads="1"/>
          </p:cNvSpPr>
          <p:nvPr/>
        </p:nvSpPr>
        <p:spPr bwMode="auto">
          <a:xfrm>
            <a:off x="3065512" y="5859760"/>
            <a:ext cx="1909936" cy="369332"/>
          </a:xfrm>
          <a:prstGeom prst="rect">
            <a:avLst/>
          </a:prstGeom>
          <a:solidFill>
            <a:schemeClr val="bg1"/>
          </a:solidFill>
          <a:ln w="9525">
            <a:noFill/>
            <a:miter lim="800000"/>
            <a:headEnd/>
            <a:tailEnd/>
          </a:ln>
        </p:spPr>
        <p:txBody>
          <a:bodyPr wrap="square">
            <a:spAutoFit/>
          </a:bodyPr>
          <a:lstStyle/>
          <a:p>
            <a:pPr>
              <a:spcBef>
                <a:spcPct val="50000"/>
              </a:spcBef>
            </a:pPr>
            <a:r>
              <a:rPr lang="en-US" altLang="zh-TW" dirty="0">
                <a:solidFill>
                  <a:srgbClr val="000000"/>
                </a:solidFill>
                <a:ea typeface="PMingLiU" pitchFamily="18" charset="-120"/>
              </a:rPr>
              <a:t>Vacuum</a:t>
            </a:r>
          </a:p>
        </p:txBody>
      </p:sp>
      <p:sp>
        <p:nvSpPr>
          <p:cNvPr id="23" name="Rectangle 1047"/>
          <p:cNvSpPr>
            <a:spLocks noChangeArrowheads="1"/>
          </p:cNvSpPr>
          <p:nvPr/>
        </p:nvSpPr>
        <p:spPr bwMode="auto">
          <a:xfrm>
            <a:off x="5351512" y="3345160"/>
            <a:ext cx="533400" cy="381000"/>
          </a:xfrm>
          <a:prstGeom prst="rect">
            <a:avLst/>
          </a:prstGeom>
          <a:solidFill>
            <a:schemeClr val="bg1"/>
          </a:solidFill>
          <a:ln w="9525">
            <a:solidFill>
              <a:schemeClr val="tx1"/>
            </a:solidFill>
            <a:miter lim="800000"/>
            <a:headEnd/>
            <a:tailEnd/>
          </a:ln>
        </p:spPr>
        <p:txBody>
          <a:bodyPr wrap="none" anchor="ctr"/>
          <a:lstStyle/>
          <a:p>
            <a:endParaRPr lang="zh-CN" altLang="en-US">
              <a:solidFill>
                <a:srgbClr val="000000"/>
              </a:solidFill>
            </a:endParaRPr>
          </a:p>
        </p:txBody>
      </p:sp>
      <p:sp>
        <p:nvSpPr>
          <p:cNvPr id="24" name="Freeform 1048"/>
          <p:cNvSpPr>
            <a:spLocks/>
          </p:cNvSpPr>
          <p:nvPr/>
        </p:nvSpPr>
        <p:spPr bwMode="auto">
          <a:xfrm>
            <a:off x="3598912" y="3497560"/>
            <a:ext cx="1752600" cy="304800"/>
          </a:xfrm>
          <a:custGeom>
            <a:avLst/>
            <a:gdLst>
              <a:gd name="T0" fmla="*/ 808 w 808"/>
              <a:gd name="T1" fmla="*/ 36 h 162"/>
              <a:gd name="T2" fmla="*/ 48 w 808"/>
              <a:gd name="T3" fmla="*/ 36 h 162"/>
              <a:gd name="T4" fmla="*/ 40 w 808"/>
              <a:gd name="T5" fmla="*/ 44 h 162"/>
              <a:gd name="T6" fmla="*/ 38 w 808"/>
              <a:gd name="T7" fmla="*/ 52 h 162"/>
              <a:gd name="T8" fmla="*/ 38 w 808"/>
              <a:gd name="T9" fmla="*/ 162 h 162"/>
              <a:gd name="T10" fmla="*/ 0 w 808"/>
              <a:gd name="T11" fmla="*/ 162 h 162"/>
              <a:gd name="T12" fmla="*/ 0 w 808"/>
              <a:gd name="T13" fmla="*/ 42 h 162"/>
              <a:gd name="T14" fmla="*/ 8 w 808"/>
              <a:gd name="T15" fmla="*/ 26 h 162"/>
              <a:gd name="T16" fmla="*/ 12 w 808"/>
              <a:gd name="T17" fmla="*/ 16 h 162"/>
              <a:gd name="T18" fmla="*/ 24 w 808"/>
              <a:gd name="T19" fmla="*/ 6 h 162"/>
              <a:gd name="T20" fmla="*/ 38 w 808"/>
              <a:gd name="T21" fmla="*/ 2 h 162"/>
              <a:gd name="T22" fmla="*/ 808 w 808"/>
              <a:gd name="T23" fmla="*/ 0 h 1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8"/>
              <a:gd name="T37" fmla="*/ 0 h 162"/>
              <a:gd name="T38" fmla="*/ 808 w 808"/>
              <a:gd name="T39" fmla="*/ 162 h 1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8" h="162">
                <a:moveTo>
                  <a:pt x="808" y="36"/>
                </a:moveTo>
                <a:lnTo>
                  <a:pt x="48" y="36"/>
                </a:lnTo>
                <a:lnTo>
                  <a:pt x="40" y="44"/>
                </a:lnTo>
                <a:lnTo>
                  <a:pt x="38" y="52"/>
                </a:lnTo>
                <a:lnTo>
                  <a:pt x="38" y="162"/>
                </a:lnTo>
                <a:lnTo>
                  <a:pt x="0" y="162"/>
                </a:lnTo>
                <a:lnTo>
                  <a:pt x="0" y="42"/>
                </a:lnTo>
                <a:lnTo>
                  <a:pt x="8" y="26"/>
                </a:lnTo>
                <a:lnTo>
                  <a:pt x="12" y="16"/>
                </a:lnTo>
                <a:lnTo>
                  <a:pt x="24" y="6"/>
                </a:lnTo>
                <a:lnTo>
                  <a:pt x="38" y="2"/>
                </a:lnTo>
                <a:lnTo>
                  <a:pt x="808" y="0"/>
                </a:lnTo>
              </a:path>
            </a:pathLst>
          </a:custGeom>
          <a:noFill/>
          <a:ln w="9525">
            <a:solidFill>
              <a:schemeClr val="tx1"/>
            </a:solidFill>
            <a:round/>
            <a:headEnd/>
            <a:tailEnd/>
          </a:ln>
        </p:spPr>
        <p:txBody>
          <a:bodyPr wrap="none" anchor="ctr"/>
          <a:lstStyle/>
          <a:p>
            <a:endParaRPr lang="zh-CN" altLang="en-US">
              <a:solidFill>
                <a:srgbClr val="000000"/>
              </a:solidFill>
            </a:endParaRPr>
          </a:p>
        </p:txBody>
      </p:sp>
      <p:sp>
        <p:nvSpPr>
          <p:cNvPr id="25" name="Freeform 1049"/>
          <p:cNvSpPr>
            <a:spLocks/>
          </p:cNvSpPr>
          <p:nvPr/>
        </p:nvSpPr>
        <p:spPr bwMode="auto">
          <a:xfrm>
            <a:off x="1751062" y="3497560"/>
            <a:ext cx="1371600" cy="312738"/>
          </a:xfrm>
          <a:custGeom>
            <a:avLst/>
            <a:gdLst>
              <a:gd name="T0" fmla="*/ 7 w 864"/>
              <a:gd name="T1" fmla="*/ 40 h 197"/>
              <a:gd name="T2" fmla="*/ 795 w 864"/>
              <a:gd name="T3" fmla="*/ 42 h 197"/>
              <a:gd name="T4" fmla="*/ 810 w 864"/>
              <a:gd name="T5" fmla="*/ 50 h 197"/>
              <a:gd name="T6" fmla="*/ 812 w 864"/>
              <a:gd name="T7" fmla="*/ 63 h 197"/>
              <a:gd name="T8" fmla="*/ 811 w 864"/>
              <a:gd name="T9" fmla="*/ 195 h 197"/>
              <a:gd name="T10" fmla="*/ 864 w 864"/>
              <a:gd name="T11" fmla="*/ 197 h 197"/>
              <a:gd name="T12" fmla="*/ 864 w 864"/>
              <a:gd name="T13" fmla="*/ 53 h 197"/>
              <a:gd name="T14" fmla="*/ 854 w 864"/>
              <a:gd name="T15" fmla="*/ 24 h 197"/>
              <a:gd name="T16" fmla="*/ 831 w 864"/>
              <a:gd name="T17" fmla="*/ 11 h 197"/>
              <a:gd name="T18" fmla="*/ 812 w 864"/>
              <a:gd name="T19" fmla="*/ 2 h 197"/>
              <a:gd name="T20" fmla="*/ 765 w 864"/>
              <a:gd name="T21" fmla="*/ 2 h 197"/>
              <a:gd name="T22" fmla="*/ 0 w 864"/>
              <a:gd name="T23" fmla="*/ 0 h 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64"/>
              <a:gd name="T37" fmla="*/ 0 h 197"/>
              <a:gd name="T38" fmla="*/ 864 w 864"/>
              <a:gd name="T39" fmla="*/ 197 h 1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64" h="197">
                <a:moveTo>
                  <a:pt x="7" y="40"/>
                </a:moveTo>
                <a:lnTo>
                  <a:pt x="795" y="42"/>
                </a:lnTo>
                <a:lnTo>
                  <a:pt x="810" y="50"/>
                </a:lnTo>
                <a:lnTo>
                  <a:pt x="812" y="63"/>
                </a:lnTo>
                <a:lnTo>
                  <a:pt x="811" y="195"/>
                </a:lnTo>
                <a:lnTo>
                  <a:pt x="864" y="197"/>
                </a:lnTo>
                <a:lnTo>
                  <a:pt x="864" y="53"/>
                </a:lnTo>
                <a:lnTo>
                  <a:pt x="854" y="24"/>
                </a:lnTo>
                <a:lnTo>
                  <a:pt x="831" y="11"/>
                </a:lnTo>
                <a:lnTo>
                  <a:pt x="812" y="2"/>
                </a:lnTo>
                <a:lnTo>
                  <a:pt x="765" y="2"/>
                </a:lnTo>
                <a:lnTo>
                  <a:pt x="0" y="0"/>
                </a:lnTo>
              </a:path>
            </a:pathLst>
          </a:custGeom>
          <a:noFill/>
          <a:ln w="9525">
            <a:solidFill>
              <a:schemeClr val="tx1"/>
            </a:solidFill>
            <a:round/>
            <a:headEnd/>
            <a:tailEnd/>
          </a:ln>
        </p:spPr>
        <p:txBody>
          <a:bodyPr wrap="none" anchor="ctr"/>
          <a:lstStyle/>
          <a:p>
            <a:endParaRPr lang="zh-CN" altLang="en-US">
              <a:solidFill>
                <a:srgbClr val="000000"/>
              </a:solidFill>
            </a:endParaRPr>
          </a:p>
        </p:txBody>
      </p:sp>
      <p:sp>
        <p:nvSpPr>
          <p:cNvPr id="26" name="Rectangle 1050"/>
          <p:cNvSpPr>
            <a:spLocks noChangeArrowheads="1"/>
          </p:cNvSpPr>
          <p:nvPr/>
        </p:nvSpPr>
        <p:spPr bwMode="auto">
          <a:xfrm>
            <a:off x="1541512" y="3421360"/>
            <a:ext cx="228600" cy="228600"/>
          </a:xfrm>
          <a:prstGeom prst="rect">
            <a:avLst/>
          </a:prstGeom>
          <a:solidFill>
            <a:schemeClr val="bg1"/>
          </a:solidFill>
          <a:ln w="9525">
            <a:solidFill>
              <a:schemeClr val="tx1"/>
            </a:solidFill>
            <a:miter lim="800000"/>
            <a:headEnd/>
            <a:tailEnd/>
          </a:ln>
        </p:spPr>
        <p:txBody>
          <a:bodyPr wrap="none" anchor="ctr"/>
          <a:lstStyle/>
          <a:p>
            <a:endParaRPr lang="zh-CN" altLang="en-US">
              <a:solidFill>
                <a:srgbClr val="000000"/>
              </a:solidFill>
            </a:endParaRPr>
          </a:p>
        </p:txBody>
      </p:sp>
      <p:sp>
        <p:nvSpPr>
          <p:cNvPr id="27" name="Freeform 1051"/>
          <p:cNvSpPr>
            <a:spLocks/>
          </p:cNvSpPr>
          <p:nvPr/>
        </p:nvSpPr>
        <p:spPr bwMode="auto">
          <a:xfrm>
            <a:off x="2989312" y="5250160"/>
            <a:ext cx="1300163" cy="228600"/>
          </a:xfrm>
          <a:custGeom>
            <a:avLst/>
            <a:gdLst>
              <a:gd name="T0" fmla="*/ 718 w 819"/>
              <a:gd name="T1" fmla="*/ 14 h 144"/>
              <a:gd name="T2" fmla="*/ 817 w 819"/>
              <a:gd name="T3" fmla="*/ 56 h 144"/>
              <a:gd name="T4" fmla="*/ 728 w 819"/>
              <a:gd name="T5" fmla="*/ 113 h 144"/>
              <a:gd name="T6" fmla="*/ 449 w 819"/>
              <a:gd name="T7" fmla="*/ 143 h 144"/>
              <a:gd name="T8" fmla="*/ 112 w 819"/>
              <a:gd name="T9" fmla="*/ 119 h 144"/>
              <a:gd name="T10" fmla="*/ 0 w 819"/>
              <a:gd name="T11" fmla="*/ 64 h 144"/>
              <a:gd name="T12" fmla="*/ 112 w 819"/>
              <a:gd name="T13" fmla="*/ 0 h 144"/>
              <a:gd name="T14" fmla="*/ 0 60000 65536"/>
              <a:gd name="T15" fmla="*/ 0 60000 65536"/>
              <a:gd name="T16" fmla="*/ 0 60000 65536"/>
              <a:gd name="T17" fmla="*/ 0 60000 65536"/>
              <a:gd name="T18" fmla="*/ 0 60000 65536"/>
              <a:gd name="T19" fmla="*/ 0 60000 65536"/>
              <a:gd name="T20" fmla="*/ 0 60000 65536"/>
              <a:gd name="T21" fmla="*/ 0 w 819"/>
              <a:gd name="T22" fmla="*/ 0 h 144"/>
              <a:gd name="T23" fmla="*/ 819 w 819"/>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9" h="144">
                <a:moveTo>
                  <a:pt x="718" y="14"/>
                </a:moveTo>
                <a:cubicBezTo>
                  <a:pt x="734" y="21"/>
                  <a:pt x="815" y="40"/>
                  <a:pt x="817" y="56"/>
                </a:cubicBezTo>
                <a:cubicBezTo>
                  <a:pt x="819" y="72"/>
                  <a:pt x="789" y="98"/>
                  <a:pt x="728" y="113"/>
                </a:cubicBezTo>
                <a:cubicBezTo>
                  <a:pt x="667" y="128"/>
                  <a:pt x="552" y="142"/>
                  <a:pt x="449" y="143"/>
                </a:cubicBezTo>
                <a:cubicBezTo>
                  <a:pt x="347" y="144"/>
                  <a:pt x="186" y="132"/>
                  <a:pt x="112" y="119"/>
                </a:cubicBezTo>
                <a:cubicBezTo>
                  <a:pt x="37" y="105"/>
                  <a:pt x="0" y="83"/>
                  <a:pt x="0" y="64"/>
                </a:cubicBezTo>
                <a:cubicBezTo>
                  <a:pt x="0" y="44"/>
                  <a:pt x="89" y="14"/>
                  <a:pt x="112" y="0"/>
                </a:cubicBezTo>
              </a:path>
            </a:pathLst>
          </a:custGeom>
          <a:noFill/>
          <a:ln w="9525">
            <a:solidFill>
              <a:schemeClr val="tx1"/>
            </a:solidFill>
            <a:round/>
            <a:headEnd type="none" w="med" len="med"/>
            <a:tailEnd type="triangle" w="med" len="med"/>
          </a:ln>
        </p:spPr>
        <p:txBody>
          <a:bodyPr wrap="none" anchor="ctr"/>
          <a:lstStyle/>
          <a:p>
            <a:endParaRPr lang="zh-CN" altLang="en-US">
              <a:solidFill>
                <a:srgbClr val="000000"/>
              </a:solidFill>
            </a:endParaRPr>
          </a:p>
        </p:txBody>
      </p:sp>
      <p:sp>
        <p:nvSpPr>
          <p:cNvPr id="28" name="Line 1052"/>
          <p:cNvSpPr>
            <a:spLocks noChangeShapeType="1"/>
          </p:cNvSpPr>
          <p:nvPr/>
        </p:nvSpPr>
        <p:spPr bwMode="auto">
          <a:xfrm>
            <a:off x="6646912" y="3040360"/>
            <a:ext cx="152400" cy="4572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29" name="Text Box 1053"/>
          <p:cNvSpPr txBox="1">
            <a:spLocks noChangeArrowheads="1"/>
          </p:cNvSpPr>
          <p:nvPr/>
        </p:nvSpPr>
        <p:spPr bwMode="auto">
          <a:xfrm>
            <a:off x="5503912" y="2659360"/>
            <a:ext cx="15240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Developer</a:t>
            </a:r>
          </a:p>
        </p:txBody>
      </p:sp>
      <p:sp>
        <p:nvSpPr>
          <p:cNvPr id="30" name="Line 1054"/>
          <p:cNvSpPr>
            <a:spLocks noChangeShapeType="1"/>
          </p:cNvSpPr>
          <p:nvPr/>
        </p:nvSpPr>
        <p:spPr bwMode="auto">
          <a:xfrm>
            <a:off x="3370312" y="3268960"/>
            <a:ext cx="0" cy="6858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1" name="Text Box 1055"/>
          <p:cNvSpPr txBox="1">
            <a:spLocks noChangeArrowheads="1"/>
          </p:cNvSpPr>
          <p:nvPr/>
        </p:nvSpPr>
        <p:spPr bwMode="auto">
          <a:xfrm>
            <a:off x="2913112" y="2811760"/>
            <a:ext cx="17526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Wafer</a:t>
            </a:r>
          </a:p>
        </p:txBody>
      </p:sp>
      <p:sp>
        <p:nvSpPr>
          <p:cNvPr id="32" name="Line 1056"/>
          <p:cNvSpPr>
            <a:spLocks noChangeShapeType="1"/>
          </p:cNvSpPr>
          <p:nvPr/>
        </p:nvSpPr>
        <p:spPr bwMode="auto">
          <a:xfrm flipH="1" flipV="1">
            <a:off x="4513312" y="4259560"/>
            <a:ext cx="1143000" cy="7620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3" name="Text Box 1057"/>
          <p:cNvSpPr txBox="1">
            <a:spLocks noChangeArrowheads="1"/>
          </p:cNvSpPr>
          <p:nvPr/>
        </p:nvSpPr>
        <p:spPr bwMode="auto">
          <a:xfrm>
            <a:off x="5580112" y="4869160"/>
            <a:ext cx="9906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Chuck</a:t>
            </a:r>
          </a:p>
        </p:txBody>
      </p:sp>
      <p:sp>
        <p:nvSpPr>
          <p:cNvPr id="34" name="Line 1058"/>
          <p:cNvSpPr>
            <a:spLocks noChangeShapeType="1"/>
          </p:cNvSpPr>
          <p:nvPr/>
        </p:nvSpPr>
        <p:spPr bwMode="auto">
          <a:xfrm flipH="1" flipV="1">
            <a:off x="6646912" y="3649960"/>
            <a:ext cx="76200" cy="3810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5" name="Text Box 1059"/>
          <p:cNvSpPr txBox="1">
            <a:spLocks noChangeArrowheads="1"/>
          </p:cNvSpPr>
          <p:nvPr/>
        </p:nvSpPr>
        <p:spPr bwMode="auto">
          <a:xfrm>
            <a:off x="6189712" y="3954760"/>
            <a:ext cx="1066800" cy="646331"/>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Water sleeve</a:t>
            </a:r>
          </a:p>
        </p:txBody>
      </p:sp>
      <p:sp>
        <p:nvSpPr>
          <p:cNvPr id="36" name="Rectangle 1060" descr="Wide downward diagonal"/>
          <p:cNvSpPr>
            <a:spLocks noChangeArrowheads="1"/>
          </p:cNvSpPr>
          <p:nvPr/>
        </p:nvSpPr>
        <p:spPr bwMode="auto">
          <a:xfrm>
            <a:off x="4132312" y="4716760"/>
            <a:ext cx="76200" cy="228600"/>
          </a:xfrm>
          <a:prstGeom prst="rect">
            <a:avLst/>
          </a:prstGeom>
          <a:pattFill prst="wdDnDiag">
            <a:fgClr>
              <a:schemeClr val="tx1"/>
            </a:fgClr>
            <a:bgClr>
              <a:schemeClr val="bg1"/>
            </a:bgClr>
          </a:pattFill>
          <a:ln w="9525">
            <a:solidFill>
              <a:schemeClr val="tx1"/>
            </a:solidFill>
            <a:miter lim="800000"/>
            <a:headEnd/>
            <a:tailEnd/>
          </a:ln>
        </p:spPr>
        <p:txBody>
          <a:bodyPr wrap="none" anchor="ctr"/>
          <a:lstStyle/>
          <a:p>
            <a:endParaRPr lang="zh-CN" altLang="en-US">
              <a:solidFill>
                <a:srgbClr val="000000"/>
              </a:solidFill>
            </a:endParaRPr>
          </a:p>
        </p:txBody>
      </p:sp>
      <p:sp>
        <p:nvSpPr>
          <p:cNvPr id="37" name="Text Box 1061"/>
          <p:cNvSpPr txBox="1">
            <a:spLocks noChangeArrowheads="1"/>
          </p:cNvSpPr>
          <p:nvPr/>
        </p:nvSpPr>
        <p:spPr bwMode="auto">
          <a:xfrm>
            <a:off x="4818112" y="5402560"/>
            <a:ext cx="9906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Drain</a:t>
            </a:r>
          </a:p>
        </p:txBody>
      </p:sp>
      <p:sp>
        <p:nvSpPr>
          <p:cNvPr id="38" name="Rectangle 1062"/>
          <p:cNvSpPr>
            <a:spLocks noChangeArrowheads="1"/>
          </p:cNvSpPr>
          <p:nvPr/>
        </p:nvSpPr>
        <p:spPr bwMode="auto">
          <a:xfrm rot="18019339">
            <a:off x="4173587" y="4867573"/>
            <a:ext cx="76200" cy="2286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9" name="Line 1063"/>
          <p:cNvSpPr>
            <a:spLocks noChangeShapeType="1"/>
          </p:cNvSpPr>
          <p:nvPr/>
        </p:nvSpPr>
        <p:spPr bwMode="auto">
          <a:xfrm>
            <a:off x="4132312" y="4983460"/>
            <a:ext cx="685800" cy="4953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40" name="Line 1064"/>
          <p:cNvSpPr>
            <a:spLocks noChangeShapeType="1"/>
          </p:cNvSpPr>
          <p:nvPr/>
        </p:nvSpPr>
        <p:spPr bwMode="auto">
          <a:xfrm>
            <a:off x="4132312" y="4869160"/>
            <a:ext cx="762000" cy="5334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41" name="Text Box 1065"/>
          <p:cNvSpPr txBox="1">
            <a:spLocks noChangeArrowheads="1"/>
          </p:cNvSpPr>
          <p:nvPr/>
        </p:nvSpPr>
        <p:spPr bwMode="auto">
          <a:xfrm>
            <a:off x="1541512" y="2583160"/>
            <a:ext cx="14478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DI water</a:t>
            </a:r>
          </a:p>
        </p:txBody>
      </p:sp>
      <p:sp>
        <p:nvSpPr>
          <p:cNvPr id="42" name="Line 1066"/>
          <p:cNvSpPr>
            <a:spLocks noChangeShapeType="1"/>
          </p:cNvSpPr>
          <p:nvPr/>
        </p:nvSpPr>
        <p:spPr bwMode="auto">
          <a:xfrm>
            <a:off x="2379712" y="3040360"/>
            <a:ext cx="0" cy="4572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43"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44"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ltLang="zh-CN" sz="2800" b="1" dirty="0" smtClean="0">
                <a:solidFill>
                  <a:schemeClr val="tx1"/>
                </a:solidFill>
                <a:latin typeface="微软雅黑" pitchFamily="34" charset="-122"/>
                <a:ea typeface="微软雅黑" pitchFamily="34" charset="-122"/>
              </a:rPr>
              <a:t>6</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）显影</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1027"/>
          <p:cNvSpPr>
            <a:spLocks noGrp="1" noChangeArrowheads="1"/>
          </p:cNvSpPr>
          <p:nvPr>
            <p:ph type="body" idx="1"/>
          </p:nvPr>
        </p:nvSpPr>
        <p:spPr>
          <a:xfrm>
            <a:off x="971600" y="2348880"/>
            <a:ext cx="3096344" cy="4248472"/>
          </a:xfrm>
        </p:spPr>
        <p:txBody>
          <a:bodyPr/>
          <a:lstStyle/>
          <a:p>
            <a:pPr lvl="1" indent="-742950" algn="just">
              <a:buNone/>
              <a:tabLst>
                <a:tab pos="268288" algn="l"/>
              </a:tabLst>
            </a:pPr>
            <a:r>
              <a:rPr lang="zh-CN" altLang="en-US" sz="2000" u="sng" dirty="0" smtClean="0">
                <a:solidFill>
                  <a:srgbClr val="C00000"/>
                </a:solidFill>
                <a:latin typeface="微软雅黑" pitchFamily="34" charset="-122"/>
                <a:ea typeface="微软雅黑" pitchFamily="34" charset="-122"/>
                <a:cs typeface="+mn-cs"/>
              </a:rPr>
              <a:t>负胶</a:t>
            </a:r>
            <a:r>
              <a:rPr lang="zh-CN" altLang="en-US" sz="2000" dirty="0" smtClean="0">
                <a:latin typeface="微软雅黑" pitchFamily="34" charset="-122"/>
                <a:ea typeface="微软雅黑" pitchFamily="34" charset="-122"/>
                <a:cs typeface="+mn-cs"/>
              </a:rPr>
              <a:t>：未曝光区域溶解</a:t>
            </a:r>
            <a:endParaRPr lang="en-US" altLang="zh-CN" sz="2000" dirty="0" smtClean="0">
              <a:latin typeface="微软雅黑" pitchFamily="34" charset="-122"/>
              <a:ea typeface="微软雅黑" pitchFamily="34" charset="-122"/>
              <a:cs typeface="+mn-cs"/>
              <a:sym typeface="Symbol" pitchFamily="18" charset="2"/>
            </a:endParaRPr>
          </a:p>
          <a:p>
            <a:pPr algn="just" eaLnBrk="1" hangingPunct="1"/>
            <a:r>
              <a:rPr lang="zh-CN" altLang="en-US" sz="2000" dirty="0" smtClean="0">
                <a:latin typeface="微软雅黑" pitchFamily="34" charset="-122"/>
                <a:ea typeface="微软雅黑" pitchFamily="34" charset="-122"/>
              </a:rPr>
              <a:t>图形和掩膜版相反</a:t>
            </a:r>
            <a:endParaRPr lang="en-US" altLang="zh-CN" sz="2000" dirty="0" smtClean="0">
              <a:latin typeface="微软雅黑" pitchFamily="34" charset="-122"/>
              <a:ea typeface="微软雅黑" pitchFamily="34" charset="-122"/>
            </a:endParaRPr>
          </a:p>
          <a:p>
            <a:pPr algn="just" eaLnBrk="1" hangingPunct="1"/>
            <a:r>
              <a:rPr lang="zh-CN" altLang="en-US" sz="2000" dirty="0" smtClean="0">
                <a:latin typeface="微软雅黑" pitchFamily="34" charset="-122"/>
                <a:ea typeface="微软雅黑" pitchFamily="34" charset="-122"/>
              </a:rPr>
              <a:t>几乎不需要化学反应，显影液为有机溶剂</a:t>
            </a:r>
          </a:p>
          <a:p>
            <a:pPr algn="just" eaLnBrk="1" hangingPunct="1"/>
            <a:r>
              <a:rPr lang="zh-CN" altLang="en-US" sz="2000" dirty="0" smtClean="0">
                <a:latin typeface="微软雅黑" pitchFamily="34" charset="-122"/>
                <a:ea typeface="微软雅黑" pitchFamily="34" charset="-122"/>
              </a:rPr>
              <a:t>清洗去除显影液：丁基醋酸盐、乙醇</a:t>
            </a:r>
          </a:p>
          <a:p>
            <a:pPr algn="just" eaLnBrk="1" hangingPunct="1"/>
            <a:r>
              <a:rPr lang="zh-CN" altLang="en-US" sz="2000" dirty="0" smtClean="0">
                <a:latin typeface="微软雅黑" pitchFamily="34" charset="-122"/>
                <a:ea typeface="微软雅黑" pitchFamily="34" charset="-122"/>
              </a:rPr>
              <a:t>问题：交联光刻胶在显影和清洗过程中吸收显影液而膨胀变形，是负胶不能用于</a:t>
            </a:r>
            <a:r>
              <a:rPr lang="en-US" altLang="zh-CN" sz="2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微米以下光刻的主要原因</a:t>
            </a:r>
          </a:p>
        </p:txBody>
      </p:sp>
      <p:pic>
        <p:nvPicPr>
          <p:cNvPr id="520195" name="Picture 3" descr="D:\Backup\我的文档\My Pictures\图片3.jpg"/>
          <p:cNvPicPr>
            <a:picLocks noChangeAspect="1" noChangeArrowheads="1"/>
          </p:cNvPicPr>
          <p:nvPr/>
        </p:nvPicPr>
        <p:blipFill>
          <a:blip r:embed="rId3" cstate="print"/>
          <a:srcRect/>
          <a:stretch>
            <a:fillRect/>
          </a:stretch>
        </p:blipFill>
        <p:spPr bwMode="auto">
          <a:xfrm>
            <a:off x="4211960" y="1916832"/>
            <a:ext cx="4427984" cy="4060505"/>
          </a:xfrm>
          <a:prstGeom prst="rect">
            <a:avLst/>
          </a:prstGeom>
          <a:noFill/>
        </p:spPr>
      </p:pic>
      <p:sp>
        <p:nvSpPr>
          <p:cNvPr id="7"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8"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ltLang="zh-CN" sz="2800" b="1" dirty="0" smtClean="0">
                <a:solidFill>
                  <a:schemeClr val="tx1"/>
                </a:solidFill>
                <a:latin typeface="微软雅黑" pitchFamily="34" charset="-122"/>
                <a:ea typeface="微软雅黑" pitchFamily="34" charset="-122"/>
              </a:rPr>
              <a:t>6</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）显影</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1027"/>
          <p:cNvSpPr>
            <a:spLocks noGrp="1" noChangeArrowheads="1"/>
          </p:cNvSpPr>
          <p:nvPr>
            <p:ph type="body" idx="1"/>
          </p:nvPr>
        </p:nvSpPr>
        <p:spPr>
          <a:xfrm>
            <a:off x="971600" y="2276872"/>
            <a:ext cx="7910263" cy="1872208"/>
          </a:xfrm>
        </p:spPr>
        <p:txBody>
          <a:bodyPr/>
          <a:lstStyle/>
          <a:p>
            <a:pPr lvl="1" algn="just">
              <a:lnSpc>
                <a:spcPct val="90000"/>
              </a:lnSpc>
              <a:buNone/>
            </a:pPr>
            <a:r>
              <a:rPr lang="zh-CN" altLang="en-US" sz="2000" u="sng" dirty="0" smtClean="0">
                <a:solidFill>
                  <a:srgbClr val="C00000"/>
                </a:solidFill>
                <a:latin typeface="微软雅黑" pitchFamily="34" charset="-122"/>
                <a:ea typeface="微软雅黑" pitchFamily="34" charset="-122"/>
              </a:rPr>
              <a:t>正胶</a:t>
            </a:r>
            <a:r>
              <a:rPr lang="zh-CN" altLang="en-US" sz="2000" dirty="0" smtClean="0">
                <a:latin typeface="微软雅黑" pitchFamily="34" charset="-122"/>
                <a:ea typeface="微软雅黑" pitchFamily="34" charset="-122"/>
              </a:rPr>
              <a:t>：曝光区域溶解</a:t>
            </a:r>
          </a:p>
          <a:p>
            <a:pPr algn="just"/>
            <a:r>
              <a:rPr lang="zh-CN" altLang="en-US" sz="2000" dirty="0" smtClean="0">
                <a:latin typeface="微软雅黑" pitchFamily="34" charset="-122"/>
                <a:ea typeface="微软雅黑" pitchFamily="34" charset="-122"/>
              </a:rPr>
              <a:t>图形和掩膜版相同</a:t>
            </a:r>
            <a:endParaRPr lang="en-US" altLang="zh-CN" sz="2000" dirty="0" smtClean="0">
              <a:latin typeface="微软雅黑" pitchFamily="34" charset="-122"/>
              <a:ea typeface="微软雅黑" pitchFamily="34" charset="-122"/>
            </a:endParaRPr>
          </a:p>
          <a:p>
            <a:pPr algn="just" eaLnBrk="1" hangingPunct="1"/>
            <a:r>
              <a:rPr lang="zh-CN" altLang="en-US" sz="2000" dirty="0" smtClean="0">
                <a:latin typeface="微软雅黑" pitchFamily="34" charset="-122"/>
                <a:ea typeface="微软雅黑" pitchFamily="34" charset="-122"/>
              </a:rPr>
              <a:t>显影液和光刻胶之间有化学反应</a:t>
            </a:r>
          </a:p>
          <a:p>
            <a:pPr algn="just" eaLnBrk="1" hangingPunct="1"/>
            <a:r>
              <a:rPr lang="zh-CN" altLang="en-US" sz="2000" dirty="0" smtClean="0">
                <a:latin typeface="微软雅黑" pitchFamily="34" charset="-122"/>
                <a:ea typeface="微软雅黑" pitchFamily="34" charset="-122"/>
              </a:rPr>
              <a:t>显影液：稀释的</a:t>
            </a:r>
            <a:r>
              <a:rPr lang="en-US" altLang="zh-CN" sz="2000" dirty="0" err="1" smtClean="0">
                <a:latin typeface="微软雅黑" pitchFamily="34" charset="-122"/>
                <a:ea typeface="微软雅黑" pitchFamily="34" charset="-122"/>
              </a:rPr>
              <a:t>NaOH</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KOH</a:t>
            </a:r>
            <a:r>
              <a:rPr lang="zh-CN" altLang="en-US" sz="2000" dirty="0" smtClean="0">
                <a:latin typeface="微软雅黑" pitchFamily="34" charset="-122"/>
                <a:ea typeface="微软雅黑" pitchFamily="34" charset="-122"/>
              </a:rPr>
              <a:t>、四甲基氢氧化铵</a:t>
            </a:r>
            <a:r>
              <a:rPr lang="en-US" altLang="zh-CN" sz="2000" dirty="0" smtClean="0">
                <a:latin typeface="微软雅黑" pitchFamily="34" charset="-122"/>
                <a:ea typeface="微软雅黑" pitchFamily="34" charset="-122"/>
              </a:rPr>
              <a:t>0.2-0.3g/l</a:t>
            </a:r>
          </a:p>
          <a:p>
            <a:pPr algn="just" eaLnBrk="1" hangingPunct="1"/>
            <a:r>
              <a:rPr lang="en-US" altLang="zh-CN" sz="2000" dirty="0" smtClean="0">
                <a:latin typeface="微软雅黑" pitchFamily="34" charset="-122"/>
                <a:ea typeface="微软雅黑" pitchFamily="34" charset="-122"/>
              </a:rPr>
              <a:t>0.26</a:t>
            </a:r>
            <a:r>
              <a:rPr lang="zh-CN" altLang="en-US" sz="2000" dirty="0" smtClean="0">
                <a:latin typeface="微软雅黑" pitchFamily="34" charset="-122"/>
                <a:ea typeface="微软雅黑" pitchFamily="34" charset="-122"/>
              </a:rPr>
              <a:t>当量浓度成为显影标准工艺</a:t>
            </a:r>
          </a:p>
        </p:txBody>
      </p:sp>
      <p:sp>
        <p:nvSpPr>
          <p:cNvPr id="6"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7"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ltLang="zh-CN" sz="2800" b="1" dirty="0" smtClean="0">
                <a:solidFill>
                  <a:schemeClr val="tx1"/>
                </a:solidFill>
                <a:latin typeface="微软雅黑" pitchFamily="34" charset="-122"/>
                <a:ea typeface="微软雅黑" pitchFamily="34" charset="-122"/>
              </a:rPr>
              <a:t>6</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）显影</a:t>
            </a:r>
          </a:p>
        </p:txBody>
      </p:sp>
      <p:pic>
        <p:nvPicPr>
          <p:cNvPr id="521219" name="Picture 3" descr="D:\Backup\我的文档\My Pictures\图片4.jpg"/>
          <p:cNvPicPr>
            <a:picLocks noChangeAspect="1" noChangeArrowheads="1"/>
          </p:cNvPicPr>
          <p:nvPr/>
        </p:nvPicPr>
        <p:blipFill>
          <a:blip r:embed="rId3" cstate="print"/>
          <a:srcRect/>
          <a:stretch>
            <a:fillRect/>
          </a:stretch>
        </p:blipFill>
        <p:spPr bwMode="auto">
          <a:xfrm>
            <a:off x="827585" y="4149080"/>
            <a:ext cx="7560840" cy="270892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763688" y="2996952"/>
            <a:ext cx="6044952" cy="3247256"/>
            <a:chOff x="1259632" y="1709936"/>
            <a:chExt cx="6477000" cy="3886200"/>
          </a:xfrm>
        </p:grpSpPr>
        <p:sp>
          <p:nvSpPr>
            <p:cNvPr id="57347" name="AutoShape 3"/>
            <p:cNvSpPr>
              <a:spLocks noChangeArrowheads="1"/>
            </p:cNvSpPr>
            <p:nvPr/>
          </p:nvSpPr>
          <p:spPr bwMode="auto">
            <a:xfrm>
              <a:off x="1259632" y="3538736"/>
              <a:ext cx="6477000" cy="2057400"/>
            </a:xfrm>
            <a:prstGeom prst="cube">
              <a:avLst>
                <a:gd name="adj" fmla="val 65773"/>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7348" name="AutoShape 4"/>
            <p:cNvSpPr>
              <a:spLocks noChangeArrowheads="1"/>
            </p:cNvSpPr>
            <p:nvPr/>
          </p:nvSpPr>
          <p:spPr bwMode="auto">
            <a:xfrm>
              <a:off x="1259632" y="2852936"/>
              <a:ext cx="6477000" cy="2057400"/>
            </a:xfrm>
            <a:prstGeom prst="cube">
              <a:avLst>
                <a:gd name="adj" fmla="val 65773"/>
              </a:avLst>
            </a:prstGeom>
            <a:solidFill>
              <a:schemeClr val="bg2"/>
            </a:solidFill>
            <a:ln w="9525">
              <a:noFill/>
              <a:miter lim="800000"/>
              <a:headEnd/>
              <a:tailEnd/>
            </a:ln>
          </p:spPr>
          <p:txBody>
            <a:bodyPr wrap="none" anchor="ctr"/>
            <a:lstStyle/>
            <a:p>
              <a:endParaRPr lang="zh-CN" altLang="en-US" sz="2000">
                <a:solidFill>
                  <a:srgbClr val="000000"/>
                </a:solidFill>
              </a:endParaRPr>
            </a:p>
          </p:txBody>
        </p:sp>
        <p:sp>
          <p:nvSpPr>
            <p:cNvPr id="57349" name="AutoShape 5"/>
            <p:cNvSpPr>
              <a:spLocks noChangeArrowheads="1"/>
            </p:cNvSpPr>
            <p:nvPr/>
          </p:nvSpPr>
          <p:spPr bwMode="auto">
            <a:xfrm>
              <a:off x="2478832" y="3538736"/>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7350" name="Rectangle 6"/>
            <p:cNvSpPr>
              <a:spLocks noChangeArrowheads="1"/>
            </p:cNvSpPr>
            <p:nvPr/>
          </p:nvSpPr>
          <p:spPr bwMode="auto">
            <a:xfrm>
              <a:off x="2478832" y="4224536"/>
              <a:ext cx="2743200" cy="685800"/>
            </a:xfrm>
            <a:prstGeom prst="rect">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7351" name="AutoShape 7"/>
            <p:cNvSpPr>
              <a:spLocks noChangeArrowheads="1"/>
            </p:cNvSpPr>
            <p:nvPr/>
          </p:nvSpPr>
          <p:spPr bwMode="auto">
            <a:xfrm>
              <a:off x="2478832" y="3538736"/>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sz="2000">
                <a:solidFill>
                  <a:srgbClr val="000000"/>
                </a:solidFill>
              </a:endParaRPr>
            </a:p>
          </p:txBody>
        </p:sp>
        <p:sp>
          <p:nvSpPr>
            <p:cNvPr id="57352" name="Rectangle 8"/>
            <p:cNvSpPr>
              <a:spLocks noChangeArrowheads="1"/>
            </p:cNvSpPr>
            <p:nvPr/>
          </p:nvSpPr>
          <p:spPr bwMode="auto">
            <a:xfrm>
              <a:off x="2478832" y="4224536"/>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solidFill>
                  <a:srgbClr val="000000"/>
                </a:solidFill>
              </a:endParaRPr>
            </a:p>
          </p:txBody>
        </p:sp>
        <p:sp>
          <p:nvSpPr>
            <p:cNvPr id="57353" name="AutoShape 9"/>
            <p:cNvSpPr>
              <a:spLocks noChangeArrowheads="1"/>
            </p:cNvSpPr>
            <p:nvPr/>
          </p:nvSpPr>
          <p:spPr bwMode="auto">
            <a:xfrm>
              <a:off x="1259632" y="2167136"/>
              <a:ext cx="6477000" cy="2057400"/>
            </a:xfrm>
            <a:prstGeom prst="cube">
              <a:avLst>
                <a:gd name="adj" fmla="val 65773"/>
              </a:avLst>
            </a:prstGeom>
            <a:solidFill>
              <a:srgbClr val="FF0000"/>
            </a:solidFill>
            <a:ln w="9525">
              <a:noFill/>
              <a:miter lim="800000"/>
              <a:headEnd/>
              <a:tailEnd/>
            </a:ln>
          </p:spPr>
          <p:txBody>
            <a:bodyPr wrap="none" anchor="ctr"/>
            <a:lstStyle/>
            <a:p>
              <a:endParaRPr lang="zh-CN" altLang="en-US" sz="2000">
                <a:solidFill>
                  <a:srgbClr val="000000"/>
                </a:solidFill>
              </a:endParaRPr>
            </a:p>
          </p:txBody>
        </p:sp>
        <p:sp>
          <p:nvSpPr>
            <p:cNvPr id="57354" name="Text Box 10"/>
            <p:cNvSpPr txBox="1">
              <a:spLocks noChangeArrowheads="1"/>
            </p:cNvSpPr>
            <p:nvPr/>
          </p:nvSpPr>
          <p:spPr bwMode="auto">
            <a:xfrm>
              <a:off x="3164632" y="5092899"/>
              <a:ext cx="1828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P-Well</a:t>
              </a:r>
            </a:p>
          </p:txBody>
        </p:sp>
        <p:sp>
          <p:nvSpPr>
            <p:cNvPr id="57355" name="Text Box 11"/>
            <p:cNvSpPr txBox="1">
              <a:spLocks noChangeArrowheads="1"/>
            </p:cNvSpPr>
            <p:nvPr/>
          </p:nvSpPr>
          <p:spPr bwMode="auto">
            <a:xfrm>
              <a:off x="5298232" y="4300736"/>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USG</a:t>
              </a:r>
            </a:p>
          </p:txBody>
        </p:sp>
        <p:sp>
          <p:nvSpPr>
            <p:cNvPr id="57356" name="Text Box 12"/>
            <p:cNvSpPr txBox="1">
              <a:spLocks noChangeArrowheads="1"/>
            </p:cNvSpPr>
            <p:nvPr/>
          </p:nvSpPr>
          <p:spPr bwMode="auto">
            <a:xfrm>
              <a:off x="1335832" y="4224536"/>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STI</a:t>
              </a:r>
            </a:p>
          </p:txBody>
        </p:sp>
        <p:sp>
          <p:nvSpPr>
            <p:cNvPr id="57357" name="Text Box 13"/>
            <p:cNvSpPr txBox="1">
              <a:spLocks noChangeArrowheads="1"/>
            </p:cNvSpPr>
            <p:nvPr/>
          </p:nvSpPr>
          <p:spPr bwMode="auto">
            <a:xfrm>
              <a:off x="3240832" y="3614936"/>
              <a:ext cx="3048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Polysilicon</a:t>
              </a:r>
            </a:p>
          </p:txBody>
        </p:sp>
        <p:sp>
          <p:nvSpPr>
            <p:cNvPr id="57358" name="AutoShape 14"/>
            <p:cNvSpPr>
              <a:spLocks noChangeArrowheads="1"/>
            </p:cNvSpPr>
            <p:nvPr/>
          </p:nvSpPr>
          <p:spPr bwMode="auto">
            <a:xfrm>
              <a:off x="3469432" y="1709936"/>
              <a:ext cx="2057400" cy="1828800"/>
            </a:xfrm>
            <a:prstGeom prst="cube">
              <a:avLst>
                <a:gd name="adj" fmla="val 74769"/>
              </a:avLst>
            </a:prstGeom>
            <a:solidFill>
              <a:schemeClr val="accent1"/>
            </a:solidFill>
            <a:ln w="9525">
              <a:noFill/>
              <a:miter lim="800000"/>
              <a:headEnd/>
              <a:tailEnd/>
            </a:ln>
          </p:spPr>
          <p:txBody>
            <a:bodyPr wrap="none" anchor="ctr"/>
            <a:lstStyle/>
            <a:p>
              <a:endParaRPr lang="zh-CN" altLang="en-US" sz="2000">
                <a:solidFill>
                  <a:srgbClr val="000000"/>
                </a:solidFill>
              </a:endParaRPr>
            </a:p>
          </p:txBody>
        </p:sp>
        <p:sp>
          <p:nvSpPr>
            <p:cNvPr id="57359" name="Text Box 15"/>
            <p:cNvSpPr txBox="1">
              <a:spLocks noChangeArrowheads="1"/>
            </p:cNvSpPr>
            <p:nvPr/>
          </p:nvSpPr>
          <p:spPr bwMode="auto">
            <a:xfrm>
              <a:off x="3469432" y="3035499"/>
              <a:ext cx="762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PR</a:t>
              </a:r>
            </a:p>
          </p:txBody>
        </p:sp>
      </p:grpSp>
      <p:sp>
        <p:nvSpPr>
          <p:cNvPr id="17"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18" name="Rectangle 1026"/>
          <p:cNvSpPr txBox="1">
            <a:spLocks noChangeArrowheads="1"/>
          </p:cNvSpPr>
          <p:nvPr/>
        </p:nvSpPr>
        <p:spPr bwMode="auto">
          <a:xfrm>
            <a:off x="755576" y="1844824"/>
            <a:ext cx="475252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lgn="l">
              <a:lnSpc>
                <a:spcPct val="90000"/>
              </a:lnSpc>
              <a:spcBef>
                <a:spcPct val="0"/>
              </a:spcBef>
            </a:pPr>
            <a:r>
              <a:rPr lang="en-US" altLang="zh-CN" sz="2800" b="1" dirty="0" smtClean="0">
                <a:solidFill>
                  <a:schemeClr val="tx1"/>
                </a:solidFill>
                <a:latin typeface="微软雅黑" pitchFamily="34" charset="-122"/>
                <a:ea typeface="微软雅黑" pitchFamily="34" charset="-122"/>
              </a:rPr>
              <a:t>7</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a:t>
            </a:r>
            <a:r>
              <a:rPr lang="en-US" altLang="zh-TW" sz="2800" b="1" dirty="0" smtClean="0">
                <a:solidFill>
                  <a:schemeClr val="tx1"/>
                </a:solidFill>
                <a:latin typeface="微软雅黑" pitchFamily="34" charset="-122"/>
                <a:ea typeface="微软雅黑" pitchFamily="34" charset="-122"/>
              </a:rPr>
              <a:t>Hard Bake</a:t>
            </a:r>
            <a:r>
              <a:rPr lang="zh-CN" altLang="en-US" sz="2800" b="1" dirty="0" smtClean="0">
                <a:solidFill>
                  <a:schemeClr val="tx1"/>
                </a:solidFill>
                <a:latin typeface="微软雅黑" pitchFamily="34" charset="-122"/>
                <a:ea typeface="微软雅黑" pitchFamily="34" charset="-122"/>
              </a:rPr>
              <a:t>坚膜</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267744" y="2996952"/>
            <a:ext cx="5503912" cy="3240360"/>
            <a:chOff x="1294656" y="1956048"/>
            <a:chExt cx="6477000" cy="3886200"/>
          </a:xfrm>
        </p:grpSpPr>
        <p:sp>
          <p:nvSpPr>
            <p:cNvPr id="58371" name="AutoShape 3"/>
            <p:cNvSpPr>
              <a:spLocks noChangeArrowheads="1"/>
            </p:cNvSpPr>
            <p:nvPr/>
          </p:nvSpPr>
          <p:spPr bwMode="auto">
            <a:xfrm>
              <a:off x="1294656" y="3784848"/>
              <a:ext cx="6477000" cy="2057400"/>
            </a:xfrm>
            <a:prstGeom prst="cube">
              <a:avLst>
                <a:gd name="adj" fmla="val 65773"/>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8372" name="AutoShape 4"/>
            <p:cNvSpPr>
              <a:spLocks noChangeArrowheads="1"/>
            </p:cNvSpPr>
            <p:nvPr/>
          </p:nvSpPr>
          <p:spPr bwMode="auto">
            <a:xfrm>
              <a:off x="1294656" y="3099048"/>
              <a:ext cx="6477000" cy="2057400"/>
            </a:xfrm>
            <a:prstGeom prst="cube">
              <a:avLst>
                <a:gd name="adj" fmla="val 65773"/>
              </a:avLst>
            </a:prstGeom>
            <a:solidFill>
              <a:schemeClr val="bg2"/>
            </a:solidFill>
            <a:ln w="9525">
              <a:noFill/>
              <a:miter lim="800000"/>
              <a:headEnd/>
              <a:tailEnd/>
            </a:ln>
          </p:spPr>
          <p:txBody>
            <a:bodyPr wrap="none" anchor="ctr"/>
            <a:lstStyle/>
            <a:p>
              <a:endParaRPr lang="zh-CN" altLang="en-US" sz="2000">
                <a:solidFill>
                  <a:srgbClr val="000000"/>
                </a:solidFill>
              </a:endParaRPr>
            </a:p>
          </p:txBody>
        </p:sp>
        <p:sp>
          <p:nvSpPr>
            <p:cNvPr id="58373" name="AutoShape 5"/>
            <p:cNvSpPr>
              <a:spLocks noChangeArrowheads="1"/>
            </p:cNvSpPr>
            <p:nvPr/>
          </p:nvSpPr>
          <p:spPr bwMode="auto">
            <a:xfrm>
              <a:off x="2513856" y="3784848"/>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8374" name="Rectangle 6"/>
            <p:cNvSpPr>
              <a:spLocks noChangeArrowheads="1"/>
            </p:cNvSpPr>
            <p:nvPr/>
          </p:nvSpPr>
          <p:spPr bwMode="auto">
            <a:xfrm>
              <a:off x="2513856" y="4470648"/>
              <a:ext cx="2743200" cy="685800"/>
            </a:xfrm>
            <a:prstGeom prst="rect">
              <a:avLst/>
            </a:prstGeom>
            <a:solidFill>
              <a:srgbClr val="FF6600"/>
            </a:solidFill>
            <a:ln w="9525">
              <a:noFill/>
              <a:miter lim="800000"/>
              <a:headEnd/>
              <a:tailEnd/>
            </a:ln>
          </p:spPr>
          <p:txBody>
            <a:bodyPr wrap="none" anchor="ctr"/>
            <a:lstStyle/>
            <a:p>
              <a:endParaRPr lang="zh-CN" altLang="en-US" sz="2000">
                <a:solidFill>
                  <a:srgbClr val="000000"/>
                </a:solidFill>
              </a:endParaRPr>
            </a:p>
          </p:txBody>
        </p:sp>
        <p:sp>
          <p:nvSpPr>
            <p:cNvPr id="58375" name="AutoShape 7"/>
            <p:cNvSpPr>
              <a:spLocks noChangeArrowheads="1"/>
            </p:cNvSpPr>
            <p:nvPr/>
          </p:nvSpPr>
          <p:spPr bwMode="auto">
            <a:xfrm>
              <a:off x="2513856" y="3784848"/>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sz="2000">
                <a:solidFill>
                  <a:srgbClr val="000000"/>
                </a:solidFill>
              </a:endParaRPr>
            </a:p>
          </p:txBody>
        </p:sp>
        <p:sp>
          <p:nvSpPr>
            <p:cNvPr id="58376" name="Rectangle 8"/>
            <p:cNvSpPr>
              <a:spLocks noChangeArrowheads="1"/>
            </p:cNvSpPr>
            <p:nvPr/>
          </p:nvSpPr>
          <p:spPr bwMode="auto">
            <a:xfrm>
              <a:off x="2513856" y="4470648"/>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solidFill>
                  <a:srgbClr val="000000"/>
                </a:solidFill>
              </a:endParaRPr>
            </a:p>
          </p:txBody>
        </p:sp>
        <p:sp>
          <p:nvSpPr>
            <p:cNvPr id="58377" name="AutoShape 9"/>
            <p:cNvSpPr>
              <a:spLocks noChangeArrowheads="1"/>
            </p:cNvSpPr>
            <p:nvPr/>
          </p:nvSpPr>
          <p:spPr bwMode="auto">
            <a:xfrm>
              <a:off x="1294656" y="2413248"/>
              <a:ext cx="6477000" cy="2057400"/>
            </a:xfrm>
            <a:prstGeom prst="cube">
              <a:avLst>
                <a:gd name="adj" fmla="val 65773"/>
              </a:avLst>
            </a:prstGeom>
            <a:solidFill>
              <a:srgbClr val="FF0000"/>
            </a:solidFill>
            <a:ln w="9525">
              <a:noFill/>
              <a:miter lim="800000"/>
              <a:headEnd/>
              <a:tailEnd/>
            </a:ln>
          </p:spPr>
          <p:txBody>
            <a:bodyPr wrap="none" anchor="ctr"/>
            <a:lstStyle/>
            <a:p>
              <a:endParaRPr lang="zh-CN" altLang="en-US" sz="2000">
                <a:solidFill>
                  <a:srgbClr val="000000"/>
                </a:solidFill>
              </a:endParaRPr>
            </a:p>
          </p:txBody>
        </p:sp>
        <p:sp>
          <p:nvSpPr>
            <p:cNvPr id="58378" name="Text Box 10"/>
            <p:cNvSpPr txBox="1">
              <a:spLocks noChangeArrowheads="1"/>
            </p:cNvSpPr>
            <p:nvPr/>
          </p:nvSpPr>
          <p:spPr bwMode="auto">
            <a:xfrm>
              <a:off x="3199656" y="5339011"/>
              <a:ext cx="1828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P-Well</a:t>
              </a:r>
            </a:p>
          </p:txBody>
        </p:sp>
        <p:sp>
          <p:nvSpPr>
            <p:cNvPr id="58379" name="Text Box 11"/>
            <p:cNvSpPr txBox="1">
              <a:spLocks noChangeArrowheads="1"/>
            </p:cNvSpPr>
            <p:nvPr/>
          </p:nvSpPr>
          <p:spPr bwMode="auto">
            <a:xfrm>
              <a:off x="5333256" y="4546848"/>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USG</a:t>
              </a:r>
            </a:p>
          </p:txBody>
        </p:sp>
        <p:sp>
          <p:nvSpPr>
            <p:cNvPr id="58380" name="Text Box 12"/>
            <p:cNvSpPr txBox="1">
              <a:spLocks noChangeArrowheads="1"/>
            </p:cNvSpPr>
            <p:nvPr/>
          </p:nvSpPr>
          <p:spPr bwMode="auto">
            <a:xfrm>
              <a:off x="1370856" y="4470648"/>
              <a:ext cx="10668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STI</a:t>
              </a:r>
            </a:p>
          </p:txBody>
        </p:sp>
        <p:sp>
          <p:nvSpPr>
            <p:cNvPr id="58381" name="Text Box 13"/>
            <p:cNvSpPr txBox="1">
              <a:spLocks noChangeArrowheads="1"/>
            </p:cNvSpPr>
            <p:nvPr/>
          </p:nvSpPr>
          <p:spPr bwMode="auto">
            <a:xfrm>
              <a:off x="3275856" y="3861048"/>
              <a:ext cx="3048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Polysilicon</a:t>
              </a:r>
            </a:p>
          </p:txBody>
        </p:sp>
        <p:sp>
          <p:nvSpPr>
            <p:cNvPr id="58382" name="AutoShape 14"/>
            <p:cNvSpPr>
              <a:spLocks noChangeArrowheads="1"/>
            </p:cNvSpPr>
            <p:nvPr/>
          </p:nvSpPr>
          <p:spPr bwMode="auto">
            <a:xfrm>
              <a:off x="3504456" y="1956048"/>
              <a:ext cx="2057400" cy="1828800"/>
            </a:xfrm>
            <a:prstGeom prst="cube">
              <a:avLst>
                <a:gd name="adj" fmla="val 74769"/>
              </a:avLst>
            </a:prstGeom>
            <a:solidFill>
              <a:schemeClr val="accent1"/>
            </a:solidFill>
            <a:ln w="9525">
              <a:noFill/>
              <a:miter lim="800000"/>
              <a:headEnd/>
              <a:tailEnd/>
            </a:ln>
          </p:spPr>
          <p:txBody>
            <a:bodyPr wrap="none" anchor="ctr"/>
            <a:lstStyle/>
            <a:p>
              <a:endParaRPr lang="zh-CN" altLang="en-US" sz="2000">
                <a:solidFill>
                  <a:srgbClr val="000000"/>
                </a:solidFill>
              </a:endParaRPr>
            </a:p>
          </p:txBody>
        </p:sp>
        <p:sp>
          <p:nvSpPr>
            <p:cNvPr id="58383" name="Text Box 15"/>
            <p:cNvSpPr txBox="1">
              <a:spLocks noChangeArrowheads="1"/>
            </p:cNvSpPr>
            <p:nvPr/>
          </p:nvSpPr>
          <p:spPr bwMode="auto">
            <a:xfrm>
              <a:off x="3504456" y="3281611"/>
              <a:ext cx="762000" cy="400110"/>
            </a:xfrm>
            <a:prstGeom prst="rect">
              <a:avLst/>
            </a:prstGeom>
            <a:noFill/>
            <a:ln w="9525">
              <a:noFill/>
              <a:miter lim="800000"/>
              <a:headEnd/>
              <a:tailEnd/>
            </a:ln>
          </p:spPr>
          <p:txBody>
            <a:bodyPr>
              <a:spAutoFit/>
            </a:bodyPr>
            <a:lstStyle/>
            <a:p>
              <a:pPr>
                <a:spcBef>
                  <a:spcPct val="50000"/>
                </a:spcBef>
              </a:pPr>
              <a:r>
                <a:rPr lang="en-US" altLang="zh-TW" sz="2000">
                  <a:solidFill>
                    <a:srgbClr val="000000"/>
                  </a:solidFill>
                  <a:ea typeface="PMingLiU" pitchFamily="18" charset="-120"/>
                </a:rPr>
                <a:t>PR</a:t>
              </a:r>
            </a:p>
          </p:txBody>
        </p:sp>
      </p:grpSp>
      <p:sp>
        <p:nvSpPr>
          <p:cNvPr id="16" name="TextBox 15"/>
          <p:cNvSpPr txBox="1"/>
          <p:nvPr/>
        </p:nvSpPr>
        <p:spPr>
          <a:xfrm>
            <a:off x="1187624" y="2276872"/>
            <a:ext cx="5328592" cy="461665"/>
          </a:xfrm>
          <a:prstGeom prst="rect">
            <a:avLst/>
          </a:prstGeom>
          <a:noFill/>
        </p:spPr>
        <p:txBody>
          <a:bodyPr wrap="square" rtlCol="0">
            <a:spAutoFit/>
          </a:bodyPr>
          <a:lstStyle/>
          <a:p>
            <a:pPr algn="l"/>
            <a:r>
              <a:rPr lang="zh-CN" altLang="en-US" sz="2400" b="1" dirty="0" smtClean="0">
                <a:solidFill>
                  <a:srgbClr val="000000"/>
                </a:solidFill>
                <a:latin typeface="微软雅黑" pitchFamily="34" charset="-122"/>
                <a:ea typeface="微软雅黑" pitchFamily="34" charset="-122"/>
              </a:rPr>
              <a:t>此时出现问题还可以返工</a:t>
            </a:r>
            <a:endParaRPr lang="zh-CN" altLang="en-US" sz="2400" b="1" dirty="0">
              <a:solidFill>
                <a:srgbClr val="000000"/>
              </a:solidFill>
              <a:latin typeface="微软雅黑" pitchFamily="34" charset="-122"/>
              <a:ea typeface="微软雅黑" pitchFamily="34" charset="-122"/>
            </a:endParaRPr>
          </a:p>
        </p:txBody>
      </p:sp>
      <p:sp>
        <p:nvSpPr>
          <p:cNvPr id="18"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19"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ltLang="zh-CN" sz="2800" b="1" dirty="0" smtClean="0">
                <a:solidFill>
                  <a:schemeClr val="tx1"/>
                </a:solidFill>
                <a:latin typeface="微软雅黑" pitchFamily="34" charset="-122"/>
                <a:ea typeface="微软雅黑" pitchFamily="34" charset="-122"/>
              </a:rPr>
              <a:t>8</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）先影后检查</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idx="1"/>
          </p:nvPr>
        </p:nvSpPr>
        <p:spPr>
          <a:xfrm>
            <a:off x="1259632" y="2204864"/>
            <a:ext cx="6408712" cy="3724275"/>
          </a:xfrm>
          <a:noFill/>
        </p:spPr>
        <p:txBody>
          <a:bodyPr/>
          <a:lstStyle/>
          <a:p>
            <a:pPr algn="just" eaLnBrk="1" hangingPunct="1">
              <a:lnSpc>
                <a:spcPct val="150000"/>
              </a:lnSpc>
              <a:spcBef>
                <a:spcPct val="0"/>
              </a:spcBef>
              <a:buClrTx/>
              <a:buSzTx/>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刻蚀是用化学或物理方法有选择地从硅片表面去除不需要的材料的过程。</a:t>
            </a:r>
          </a:p>
          <a:p>
            <a:pPr algn="just" eaLnBrk="1" hangingPunct="1">
              <a:lnSpc>
                <a:spcPct val="150000"/>
              </a:lnSpc>
              <a:spcBef>
                <a:spcPct val="0"/>
              </a:spcBef>
              <a:buClrTx/>
              <a:buSzTx/>
              <a:buFont typeface="Wingdings" pitchFamily="2" charset="2"/>
              <a:buChar char="u"/>
            </a:pPr>
            <a:r>
              <a:rPr lang="zh-CN" altLang="en-US" sz="2000" dirty="0" smtClean="0">
                <a:latin typeface="微软雅黑" pitchFamily="34" charset="-122"/>
                <a:ea typeface="微软雅黑" pitchFamily="34" charset="-122"/>
              </a:rPr>
              <a:t>有图形的光刻胶层在刻蚀中不受到腐蚀源显著的侵蚀。选择性地刻蚀掉未被保护的区域</a:t>
            </a:r>
            <a:endParaRPr lang="en-US" altLang="zh-CN" sz="2000" dirty="0" smtClean="0">
              <a:latin typeface="微软雅黑" pitchFamily="34" charset="-122"/>
              <a:ea typeface="微软雅黑" pitchFamily="34" charset="-122"/>
            </a:endParaRPr>
          </a:p>
          <a:p>
            <a:pPr algn="just" eaLnBrk="1" hangingPunct="1">
              <a:lnSpc>
                <a:spcPct val="150000"/>
              </a:lnSpc>
              <a:spcBef>
                <a:spcPct val="0"/>
              </a:spcBef>
              <a:buClrTx/>
              <a:buSzTx/>
              <a:buFont typeface="Wingdings" pitchFamily="2" charset="2"/>
              <a:buChar char="u"/>
            </a:pPr>
            <a:r>
              <a:rPr lang="zh-CN" altLang="en-US" sz="2000" dirty="0" smtClean="0">
                <a:latin typeface="微软雅黑" pitchFamily="34" charset="-122"/>
                <a:ea typeface="微软雅黑" pitchFamily="34" charset="-122"/>
              </a:rPr>
              <a:t>图形从光刻胶转移到晶圆上</a:t>
            </a:r>
            <a:endParaRPr lang="en-US" altLang="zh-CN" sz="2000" dirty="0" smtClean="0">
              <a:latin typeface="微软雅黑" pitchFamily="34" charset="-122"/>
              <a:ea typeface="微软雅黑" pitchFamily="34" charset="-122"/>
            </a:endParaRPr>
          </a:p>
          <a:p>
            <a:pPr algn="just" eaLnBrk="1" hangingPunct="1">
              <a:lnSpc>
                <a:spcPct val="150000"/>
              </a:lnSpc>
              <a:spcBef>
                <a:spcPct val="0"/>
              </a:spcBef>
              <a:buClrTx/>
              <a:buSzTx/>
              <a:buFont typeface="Wingdings" pitchFamily="2" charset="2"/>
              <a:buChar char="u"/>
            </a:pPr>
            <a:r>
              <a:rPr lang="zh-CN" altLang="en-US" sz="2000" dirty="0" smtClean="0">
                <a:latin typeface="微软雅黑" pitchFamily="34" charset="-122"/>
                <a:ea typeface="微软雅黑" pitchFamily="34" charset="-122"/>
              </a:rPr>
              <a:t>干法和湿法</a:t>
            </a:r>
          </a:p>
        </p:txBody>
      </p:sp>
      <p:sp>
        <p:nvSpPr>
          <p:cNvPr id="6"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7" name="Rectangle 1026"/>
          <p:cNvSpPr txBox="1">
            <a:spLocks noChangeArrowheads="1"/>
          </p:cNvSpPr>
          <p:nvPr/>
        </p:nvSpPr>
        <p:spPr bwMode="auto">
          <a:xfrm>
            <a:off x="755576" y="1700809"/>
            <a:ext cx="331236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刻蚀技术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580112" y="1844824"/>
            <a:ext cx="2736304" cy="2592857"/>
            <a:chOff x="773723" y="3271839"/>
            <a:chExt cx="7033846" cy="2443161"/>
          </a:xfrm>
        </p:grpSpPr>
        <p:sp>
          <p:nvSpPr>
            <p:cNvPr id="18" name="Rectangle 3"/>
            <p:cNvSpPr>
              <a:spLocks noChangeArrowheads="1"/>
            </p:cNvSpPr>
            <p:nvPr/>
          </p:nvSpPr>
          <p:spPr bwMode="auto">
            <a:xfrm>
              <a:off x="773723" y="4343400"/>
              <a:ext cx="7033846" cy="1371600"/>
            </a:xfrm>
            <a:prstGeom prst="rect">
              <a:avLst/>
            </a:prstGeom>
            <a:solidFill>
              <a:srgbClr val="FFCCCC"/>
            </a:solidFill>
            <a:ln w="9525">
              <a:solidFill>
                <a:schemeClr val="tx1"/>
              </a:solidFill>
              <a:miter lim="800000"/>
              <a:headEnd/>
              <a:tailEnd/>
            </a:ln>
          </p:spPr>
          <p:txBody>
            <a:bodyPr wrap="none" anchor="ctr"/>
            <a:lstStyle/>
            <a:p>
              <a:endParaRPr lang="zh-CN" altLang="en-US">
                <a:solidFill>
                  <a:schemeClr val="tx1"/>
                </a:solidFill>
              </a:endParaRPr>
            </a:p>
          </p:txBody>
        </p:sp>
        <p:sp>
          <p:nvSpPr>
            <p:cNvPr id="19" name="Rectangle 4"/>
            <p:cNvSpPr>
              <a:spLocks noChangeArrowheads="1"/>
            </p:cNvSpPr>
            <p:nvPr/>
          </p:nvSpPr>
          <p:spPr bwMode="auto">
            <a:xfrm>
              <a:off x="773723" y="4267200"/>
              <a:ext cx="7033846" cy="152400"/>
            </a:xfrm>
            <a:prstGeom prst="rect">
              <a:avLst/>
            </a:prstGeom>
            <a:solidFill>
              <a:schemeClr val="folHlink"/>
            </a:solidFill>
            <a:ln w="9525">
              <a:solidFill>
                <a:schemeClr val="tx1"/>
              </a:solidFill>
              <a:miter lim="800000"/>
              <a:headEnd/>
              <a:tailEnd/>
            </a:ln>
          </p:spPr>
          <p:txBody>
            <a:bodyPr wrap="none" anchor="ctr"/>
            <a:lstStyle/>
            <a:p>
              <a:endParaRPr lang="zh-CN" altLang="en-US">
                <a:solidFill>
                  <a:schemeClr val="tx1"/>
                </a:solidFill>
              </a:endParaRPr>
            </a:p>
          </p:txBody>
        </p:sp>
        <p:grpSp>
          <p:nvGrpSpPr>
            <p:cNvPr id="20" name="Group 5"/>
            <p:cNvGrpSpPr>
              <a:grpSpLocks/>
            </p:cNvGrpSpPr>
            <p:nvPr/>
          </p:nvGrpSpPr>
          <p:grpSpPr bwMode="auto">
            <a:xfrm>
              <a:off x="773723" y="3810000"/>
              <a:ext cx="7033846" cy="457200"/>
              <a:chOff x="528" y="2400"/>
              <a:chExt cx="4800" cy="288"/>
            </a:xfrm>
          </p:grpSpPr>
          <p:sp>
            <p:nvSpPr>
              <p:cNvPr id="25" name="Rectangle 6"/>
              <p:cNvSpPr>
                <a:spLocks noChangeArrowheads="1"/>
              </p:cNvSpPr>
              <p:nvPr/>
            </p:nvSpPr>
            <p:spPr bwMode="auto">
              <a:xfrm>
                <a:off x="528" y="2400"/>
                <a:ext cx="4800" cy="288"/>
              </a:xfrm>
              <a:prstGeom prst="rect">
                <a:avLst/>
              </a:prstGeom>
              <a:solidFill>
                <a:srgbClr val="FFCCFF"/>
              </a:solidFill>
              <a:ln w="9525">
                <a:solidFill>
                  <a:schemeClr val="tx1"/>
                </a:solidFill>
                <a:miter lim="800000"/>
                <a:headEnd/>
                <a:tailEnd/>
              </a:ln>
            </p:spPr>
            <p:txBody>
              <a:bodyPr wrap="none" anchor="ctr"/>
              <a:lstStyle/>
              <a:p>
                <a:endParaRPr lang="zh-CN" altLang="en-US">
                  <a:solidFill>
                    <a:schemeClr val="tx1"/>
                  </a:solidFill>
                </a:endParaRPr>
              </a:p>
            </p:txBody>
          </p:sp>
          <p:sp>
            <p:nvSpPr>
              <p:cNvPr id="26" name="Text Box 7"/>
              <p:cNvSpPr txBox="1">
                <a:spLocks noChangeArrowheads="1"/>
              </p:cNvSpPr>
              <p:nvPr/>
            </p:nvSpPr>
            <p:spPr bwMode="auto">
              <a:xfrm>
                <a:off x="528" y="2400"/>
                <a:ext cx="3024" cy="233"/>
              </a:xfrm>
              <a:prstGeom prst="rect">
                <a:avLst/>
              </a:prstGeom>
              <a:noFill/>
              <a:ln w="9525">
                <a:noFill/>
                <a:miter lim="800000"/>
                <a:headEnd/>
                <a:tailEnd/>
              </a:ln>
            </p:spPr>
            <p:txBody>
              <a:bodyPr wrap="square">
                <a:spAutoFit/>
              </a:bodyPr>
              <a:lstStyle/>
              <a:p>
                <a:pPr>
                  <a:spcBef>
                    <a:spcPct val="50000"/>
                  </a:spcBef>
                </a:pPr>
                <a:r>
                  <a:rPr lang="en-US" altLang="zh-TW" dirty="0">
                    <a:solidFill>
                      <a:schemeClr val="tx1"/>
                    </a:solidFill>
                    <a:ea typeface="PMingLiU" pitchFamily="18" charset="-120"/>
                  </a:rPr>
                  <a:t>Silicon nitride</a:t>
                </a:r>
              </a:p>
            </p:txBody>
          </p:sp>
        </p:grpSp>
        <p:sp>
          <p:nvSpPr>
            <p:cNvPr id="21" name="Text Box 8"/>
            <p:cNvSpPr txBox="1">
              <a:spLocks noChangeArrowheads="1"/>
            </p:cNvSpPr>
            <p:nvPr/>
          </p:nvSpPr>
          <p:spPr bwMode="auto">
            <a:xfrm>
              <a:off x="2743197" y="4876800"/>
              <a:ext cx="4543154" cy="369332"/>
            </a:xfrm>
            <a:prstGeom prst="rect">
              <a:avLst/>
            </a:prstGeom>
            <a:noFill/>
            <a:ln w="9525">
              <a:noFill/>
              <a:miter lim="800000"/>
              <a:headEnd/>
              <a:tailEnd/>
            </a:ln>
          </p:spPr>
          <p:txBody>
            <a:bodyPr wrap="square">
              <a:spAutoFit/>
            </a:bodyPr>
            <a:lstStyle/>
            <a:p>
              <a:pPr>
                <a:spcBef>
                  <a:spcPct val="50000"/>
                </a:spcBef>
              </a:pPr>
              <a:r>
                <a:rPr lang="en-US" altLang="zh-TW" dirty="0">
                  <a:solidFill>
                    <a:schemeClr val="tx1"/>
                  </a:solidFill>
                  <a:ea typeface="PMingLiU" pitchFamily="18" charset="-120"/>
                </a:rPr>
                <a:t>Silicon Substrate</a:t>
              </a:r>
            </a:p>
          </p:txBody>
        </p:sp>
        <p:grpSp>
          <p:nvGrpSpPr>
            <p:cNvPr id="22" name="Group 9"/>
            <p:cNvGrpSpPr>
              <a:grpSpLocks/>
            </p:cNvGrpSpPr>
            <p:nvPr/>
          </p:nvGrpSpPr>
          <p:grpSpPr bwMode="auto">
            <a:xfrm>
              <a:off x="3735264" y="3271839"/>
              <a:ext cx="3701560" cy="995363"/>
              <a:chOff x="2549" y="2061"/>
              <a:chExt cx="2526" cy="627"/>
            </a:xfrm>
          </p:grpSpPr>
          <p:sp>
            <p:nvSpPr>
              <p:cNvPr id="23" name="Text Box 10"/>
              <p:cNvSpPr txBox="1">
                <a:spLocks noChangeArrowheads="1"/>
              </p:cNvSpPr>
              <p:nvPr/>
            </p:nvSpPr>
            <p:spPr bwMode="auto">
              <a:xfrm>
                <a:off x="2549" y="2061"/>
                <a:ext cx="2526" cy="272"/>
              </a:xfrm>
              <a:prstGeom prst="rect">
                <a:avLst/>
              </a:prstGeom>
              <a:noFill/>
              <a:ln w="9525">
                <a:noFill/>
                <a:miter lim="800000"/>
                <a:headEnd/>
                <a:tailEnd/>
              </a:ln>
            </p:spPr>
            <p:txBody>
              <a:bodyPr wrap="square">
                <a:spAutoFit/>
              </a:bodyPr>
              <a:lstStyle/>
              <a:p>
                <a:pPr>
                  <a:spcBef>
                    <a:spcPct val="50000"/>
                  </a:spcBef>
                </a:pPr>
                <a:r>
                  <a:rPr lang="en-US" altLang="zh-CN" dirty="0" smtClean="0">
                    <a:solidFill>
                      <a:schemeClr val="tx1"/>
                    </a:solidFill>
                    <a:ea typeface="PMingLiU" pitchFamily="18" charset="-120"/>
                  </a:rPr>
                  <a:t>Si</a:t>
                </a:r>
                <a:r>
                  <a:rPr lang="en-US" altLang="zh-TW" dirty="0" smtClean="0">
                    <a:solidFill>
                      <a:schemeClr val="tx1"/>
                    </a:solidFill>
                    <a:ea typeface="PMingLiU" pitchFamily="18" charset="-120"/>
                  </a:rPr>
                  <a:t> </a:t>
                </a:r>
                <a:r>
                  <a:rPr lang="en-US" altLang="zh-TW" dirty="0">
                    <a:solidFill>
                      <a:schemeClr val="tx1"/>
                    </a:solidFill>
                    <a:ea typeface="PMingLiU" pitchFamily="18" charset="-120"/>
                  </a:rPr>
                  <a:t>Oxide</a:t>
                </a:r>
              </a:p>
            </p:txBody>
          </p:sp>
          <p:sp>
            <p:nvSpPr>
              <p:cNvPr id="24" name="Line 11"/>
              <p:cNvSpPr>
                <a:spLocks noChangeShapeType="1"/>
              </p:cNvSpPr>
              <p:nvPr/>
            </p:nvSpPr>
            <p:spPr bwMode="auto">
              <a:xfrm>
                <a:off x="3744" y="2304"/>
                <a:ext cx="0" cy="384"/>
              </a:xfrm>
              <a:prstGeom prst="line">
                <a:avLst/>
              </a:prstGeom>
              <a:noFill/>
              <a:ln w="9525">
                <a:solidFill>
                  <a:schemeClr val="tx1"/>
                </a:solidFill>
                <a:round/>
                <a:headEnd/>
                <a:tailEnd type="triangle" w="med" len="med"/>
              </a:ln>
            </p:spPr>
            <p:txBody>
              <a:bodyPr wrap="none" anchor="ctr"/>
              <a:lstStyle/>
              <a:p>
                <a:endParaRPr lang="zh-CN" altLang="en-US">
                  <a:solidFill>
                    <a:schemeClr val="tx1"/>
                  </a:solidFill>
                </a:endParaRPr>
              </a:p>
            </p:txBody>
          </p:sp>
        </p:grpSp>
      </p:grpSp>
      <p:sp>
        <p:nvSpPr>
          <p:cNvPr id="28" name="内容占位符 15"/>
          <p:cNvSpPr txBox="1">
            <a:spLocks/>
          </p:cNvSpPr>
          <p:nvPr/>
        </p:nvSpPr>
        <p:spPr bwMode="auto">
          <a:xfrm>
            <a:off x="899592" y="2204865"/>
            <a:ext cx="7559625" cy="12961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tx1"/>
              </a:buClr>
              <a:buSzPct val="75000"/>
              <a:buFont typeface="Wingdings" pitchFamily="2" charset="2"/>
              <a:buChar char="l"/>
              <a:defRPr/>
            </a:pPr>
            <a:r>
              <a:rPr lang="zh-CN" altLang="en-US" sz="2000" b="1" dirty="0" smtClean="0">
                <a:solidFill>
                  <a:schemeClr val="tx1"/>
                </a:solidFill>
                <a:latin typeface="微软雅黑" pitchFamily="34" charset="-122"/>
                <a:ea typeface="微软雅黑" pitchFamily="34" charset="-122"/>
              </a:rPr>
              <a:t>作为缓应力冲层</a:t>
            </a:r>
            <a:endParaRPr lang="en-US" altLang="zh-CN" sz="2000" b="1" dirty="0" smtClean="0">
              <a:solidFill>
                <a:schemeClr val="tx1"/>
              </a:solidFill>
              <a:latin typeface="微软雅黑" pitchFamily="34" charset="-122"/>
              <a:ea typeface="微软雅黑" pitchFamily="34" charset="-122"/>
            </a:endParaRPr>
          </a:p>
          <a:p>
            <a:pPr marL="342900" indent="-342900" algn="l">
              <a:spcBef>
                <a:spcPct val="20000"/>
              </a:spcBef>
              <a:buClr>
                <a:schemeClr val="tx1"/>
              </a:buClr>
              <a:buSzPct val="75000"/>
              <a:buFont typeface="Wingdings" pitchFamily="2" charset="2"/>
              <a:buChar char="l"/>
              <a:defRPr/>
            </a:pPr>
            <a:r>
              <a:rPr lang="zh-CN" altLang="en-US" sz="2000" b="1" dirty="0" smtClean="0">
                <a:solidFill>
                  <a:schemeClr val="tx1"/>
                </a:solidFill>
                <a:latin typeface="微软雅黑" pitchFamily="34" charset="-122"/>
                <a:ea typeface="微软雅黑" pitchFamily="34" charset="-122"/>
              </a:rPr>
              <a:t>作为牺牲氧化层，消除硅表面缺陷</a:t>
            </a:r>
            <a:endParaRPr lang="zh-CN" altLang="en-US" sz="2000" b="1" dirty="0">
              <a:solidFill>
                <a:schemeClr val="tx1"/>
              </a:solidFill>
              <a:latin typeface="微软雅黑" pitchFamily="34" charset="-122"/>
              <a:ea typeface="微软雅黑" pitchFamily="34" charset="-122"/>
            </a:endParaRPr>
          </a:p>
        </p:txBody>
      </p:sp>
      <p:sp>
        <p:nvSpPr>
          <p:cNvPr id="35" name="标题 1"/>
          <p:cNvSpPr txBox="1">
            <a:spLocks/>
          </p:cNvSpPr>
          <p:nvPr/>
        </p:nvSpPr>
        <p:spPr bwMode="auto">
          <a:xfrm>
            <a:off x="762000" y="762000"/>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36" name="Rectangle 2"/>
          <p:cNvSpPr>
            <a:spLocks noGrp="1" noChangeArrowheads="1"/>
          </p:cNvSpPr>
          <p:nvPr>
            <p:ph type="title"/>
          </p:nvPr>
        </p:nvSpPr>
        <p:spPr>
          <a:xfrm>
            <a:off x="899592" y="1700808"/>
            <a:ext cx="2736304" cy="504056"/>
          </a:xfrm>
        </p:spPr>
        <p:txBody>
          <a:bodyPr/>
          <a:lstStyle/>
          <a:p>
            <a:r>
              <a:rPr kumimoji="1" lang="zh-CN" altLang="en-US" sz="2400" u="sng" kern="1200" dirty="0" smtClean="0">
                <a:solidFill>
                  <a:srgbClr val="006600"/>
                </a:solidFill>
                <a:latin typeface="微软雅黑" pitchFamily="34" charset="-122"/>
                <a:ea typeface="微软雅黑" pitchFamily="34" charset="-122"/>
                <a:cs typeface="+mn-cs"/>
              </a:rPr>
              <a:t>氧化膜的应用例</a:t>
            </a:r>
          </a:p>
        </p:txBody>
      </p:sp>
      <p:pic>
        <p:nvPicPr>
          <p:cNvPr id="486401" name="Picture 1"/>
          <p:cNvPicPr>
            <a:picLocks noChangeAspect="1" noChangeArrowheads="1"/>
          </p:cNvPicPr>
          <p:nvPr/>
        </p:nvPicPr>
        <p:blipFill>
          <a:blip r:embed="rId3" cstate="print"/>
          <a:srcRect/>
          <a:stretch>
            <a:fillRect/>
          </a:stretch>
        </p:blipFill>
        <p:spPr bwMode="auto">
          <a:xfrm>
            <a:off x="1115616" y="3284984"/>
            <a:ext cx="4248472" cy="33843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91680" y="2348881"/>
            <a:ext cx="4464496" cy="2304256"/>
          </a:xfrm>
        </p:spPr>
        <p:txBody>
          <a:bodyPr/>
          <a:lstStyle/>
          <a:p>
            <a:r>
              <a:rPr lang="zh-CN" altLang="en-US" sz="2000" dirty="0" smtClean="0">
                <a:latin typeface="微软雅黑" pitchFamily="34" charset="-122"/>
                <a:ea typeface="微软雅黑" pitchFamily="34" charset="-122"/>
              </a:rPr>
              <a:t>刻蚀工艺</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干法刻蚀</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湿法刻蚀：应用</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化学机械抛光</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去除光刻胶</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质量检测</a:t>
            </a:r>
            <a:endParaRPr lang="en-US" altLang="zh-CN" sz="2000" dirty="0" smtClean="0">
              <a:latin typeface="微软雅黑" pitchFamily="34" charset="-122"/>
              <a:ea typeface="微软雅黑" pitchFamily="34" charset="-122"/>
            </a:endParaRPr>
          </a:p>
        </p:txBody>
      </p:sp>
      <p:sp>
        <p:nvSpPr>
          <p:cNvPr id="5"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6" name="Rectangle 1026"/>
          <p:cNvSpPr txBox="1">
            <a:spLocks noChangeArrowheads="1"/>
          </p:cNvSpPr>
          <p:nvPr/>
        </p:nvSpPr>
        <p:spPr bwMode="auto">
          <a:xfrm>
            <a:off x="755576" y="1700809"/>
            <a:ext cx="4392488"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刻蚀技术的主要工艺</a:t>
            </a:r>
          </a:p>
        </p:txBody>
      </p:sp>
      <p:sp>
        <p:nvSpPr>
          <p:cNvPr id="7" name="Rectangle 3"/>
          <p:cNvSpPr txBox="1">
            <a:spLocks noChangeArrowheads="1"/>
          </p:cNvSpPr>
          <p:nvPr/>
        </p:nvSpPr>
        <p:spPr bwMode="auto">
          <a:xfrm>
            <a:off x="899592" y="4869160"/>
            <a:ext cx="7632848" cy="1477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09600" marR="0" lvl="0" indent="-609600" algn="l" defTabSz="914400" rtl="0" eaLnBrk="1" fontAlgn="base" latinLnBrk="0" hangingPunct="1">
              <a:lnSpc>
                <a:spcPct val="100000"/>
              </a:lnSpc>
              <a:spcBef>
                <a:spcPct val="40000"/>
              </a:spcBef>
              <a:spcAft>
                <a:spcPct val="0"/>
              </a:spcAft>
              <a:buClrTx/>
              <a:buSzTx/>
              <a:buFont typeface="Wingdings" pitchFamily="2" charset="2"/>
              <a:buChar char="l"/>
              <a:tabLst/>
              <a:defRPr/>
            </a:pPr>
            <a:r>
              <a:rPr kumimoji="0" lang="zh-CN" altLang="en-US" sz="20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湿法腐蚀：液体化学试剂（酸、碱和溶剂）以化学方式去除硅片表面的材料。用于大于</a:t>
            </a:r>
            <a:r>
              <a:rPr kumimoji="0" lang="en-US" altLang="zh-CN" sz="20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3</a:t>
            </a:r>
            <a:r>
              <a:rPr kumimoji="0" lang="zh-CN" altLang="en-US" sz="20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微米的刻蚀</a:t>
            </a:r>
            <a:endParaRPr kumimoji="0" lang="en-US" altLang="zh-CN" sz="20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endParaRPr>
          </a:p>
          <a:p>
            <a:pPr marL="609600" marR="0" lvl="0" indent="-609600" algn="l" defTabSz="914400" rtl="0" eaLnBrk="1" fontAlgn="base" latinLnBrk="0" hangingPunct="1">
              <a:lnSpc>
                <a:spcPct val="100000"/>
              </a:lnSpc>
              <a:spcBef>
                <a:spcPct val="40000"/>
              </a:spcBef>
              <a:spcAft>
                <a:spcPct val="0"/>
              </a:spcAft>
              <a:buClrTx/>
              <a:buSzTx/>
              <a:buFont typeface="Wingdings" pitchFamily="2" charset="2"/>
              <a:buChar char="l"/>
              <a:tabLst/>
              <a:defRPr/>
            </a:pPr>
            <a:r>
              <a:rPr kumimoji="0" lang="zh-CN" altLang="en-US" sz="20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干法刻蚀：等离子体，亚微米以下的主要工艺</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内容占位符 3"/>
          <p:cNvSpPr>
            <a:spLocks noGrp="1"/>
          </p:cNvSpPr>
          <p:nvPr>
            <p:ph idx="1"/>
          </p:nvPr>
        </p:nvSpPr>
        <p:spPr>
          <a:xfrm>
            <a:off x="1270496" y="2464073"/>
            <a:ext cx="7772400" cy="4114800"/>
          </a:xfrm>
        </p:spPr>
        <p:txBody>
          <a:bodyPr/>
          <a:lstStyle/>
          <a:p>
            <a:endParaRPr lang="zh-CN" altLang="en-US" dirty="0" smtClean="0">
              <a:solidFill>
                <a:srgbClr val="000000"/>
              </a:solidFill>
            </a:endParaRPr>
          </a:p>
        </p:txBody>
      </p:sp>
      <p:sp>
        <p:nvSpPr>
          <p:cNvPr id="33796" name="Rectangle 3"/>
          <p:cNvSpPr>
            <a:spLocks noChangeArrowheads="1"/>
          </p:cNvSpPr>
          <p:nvPr/>
        </p:nvSpPr>
        <p:spPr bwMode="auto">
          <a:xfrm>
            <a:off x="4775696" y="5696223"/>
            <a:ext cx="558800" cy="533400"/>
          </a:xfrm>
          <a:prstGeom prst="rect">
            <a:avLst/>
          </a:prstGeom>
          <a:solidFill>
            <a:srgbClr val="CCFFFF"/>
          </a:solidFill>
          <a:ln w="19050">
            <a:solidFill>
              <a:srgbClr val="3333CC"/>
            </a:solidFill>
            <a:miter lim="800000"/>
            <a:headEnd/>
            <a:tailEnd/>
          </a:ln>
        </p:spPr>
        <p:txBody>
          <a:bodyPr/>
          <a:lstStyle/>
          <a:p>
            <a:endParaRPr lang="zh-CN" altLang="en-US">
              <a:solidFill>
                <a:srgbClr val="000000"/>
              </a:solidFill>
            </a:endParaRPr>
          </a:p>
        </p:txBody>
      </p:sp>
      <p:grpSp>
        <p:nvGrpSpPr>
          <p:cNvPr id="2" name="Group 4"/>
          <p:cNvGrpSpPr>
            <a:grpSpLocks/>
          </p:cNvGrpSpPr>
          <p:nvPr/>
        </p:nvGrpSpPr>
        <p:grpSpPr bwMode="auto">
          <a:xfrm>
            <a:off x="3251696" y="5696223"/>
            <a:ext cx="533400" cy="533400"/>
            <a:chOff x="1920" y="3366"/>
            <a:chExt cx="378" cy="329"/>
          </a:xfrm>
        </p:grpSpPr>
        <p:sp>
          <p:nvSpPr>
            <p:cNvPr id="33885" name="Line 5"/>
            <p:cNvSpPr>
              <a:spLocks noChangeShapeType="1"/>
            </p:cNvSpPr>
            <p:nvPr/>
          </p:nvSpPr>
          <p:spPr bwMode="auto">
            <a:xfrm>
              <a:off x="1920" y="3366"/>
              <a:ext cx="377" cy="1"/>
            </a:xfrm>
            <a:prstGeom prst="line">
              <a:avLst/>
            </a:prstGeom>
            <a:noFill/>
            <a:ln w="19050">
              <a:solidFill>
                <a:schemeClr val="accent2"/>
              </a:solidFill>
              <a:round/>
              <a:headEnd/>
              <a:tailEnd/>
            </a:ln>
          </p:spPr>
          <p:txBody>
            <a:bodyPr/>
            <a:lstStyle/>
            <a:p>
              <a:endParaRPr lang="zh-CN" altLang="en-US">
                <a:solidFill>
                  <a:srgbClr val="000000"/>
                </a:solidFill>
              </a:endParaRPr>
            </a:p>
          </p:txBody>
        </p:sp>
        <p:sp>
          <p:nvSpPr>
            <p:cNvPr id="33886" name="Line 6"/>
            <p:cNvSpPr>
              <a:spLocks noChangeShapeType="1"/>
            </p:cNvSpPr>
            <p:nvPr/>
          </p:nvSpPr>
          <p:spPr bwMode="auto">
            <a:xfrm>
              <a:off x="2297" y="3366"/>
              <a:ext cx="1" cy="329"/>
            </a:xfrm>
            <a:prstGeom prst="line">
              <a:avLst/>
            </a:prstGeom>
            <a:noFill/>
            <a:ln w="19050">
              <a:solidFill>
                <a:schemeClr val="accent2"/>
              </a:solidFill>
              <a:round/>
              <a:headEnd/>
              <a:tailEnd/>
            </a:ln>
          </p:spPr>
          <p:txBody>
            <a:bodyPr/>
            <a:lstStyle/>
            <a:p>
              <a:endParaRPr lang="zh-CN" altLang="en-US">
                <a:solidFill>
                  <a:srgbClr val="000000"/>
                </a:solidFill>
              </a:endParaRPr>
            </a:p>
          </p:txBody>
        </p:sp>
      </p:grpSp>
      <p:sp>
        <p:nvSpPr>
          <p:cNvPr id="33798" name="Freeform 7"/>
          <p:cNvSpPr>
            <a:spLocks/>
          </p:cNvSpPr>
          <p:nvPr/>
        </p:nvSpPr>
        <p:spPr bwMode="auto">
          <a:xfrm>
            <a:off x="5385296" y="5696223"/>
            <a:ext cx="685800" cy="381000"/>
          </a:xfrm>
          <a:custGeom>
            <a:avLst/>
            <a:gdLst>
              <a:gd name="T0" fmla="*/ 685800 w 548"/>
              <a:gd name="T1" fmla="*/ 0 h 240"/>
              <a:gd name="T2" fmla="*/ 648256 w 548"/>
              <a:gd name="T3" fmla="*/ 157163 h 240"/>
              <a:gd name="T4" fmla="*/ 481812 w 548"/>
              <a:gd name="T5" fmla="*/ 322263 h 240"/>
              <a:gd name="T6" fmla="*/ 0 w 548"/>
              <a:gd name="T7" fmla="*/ 381000 h 240"/>
              <a:gd name="T8" fmla="*/ 0 60000 65536"/>
              <a:gd name="T9" fmla="*/ 0 60000 65536"/>
              <a:gd name="T10" fmla="*/ 0 60000 65536"/>
              <a:gd name="T11" fmla="*/ 0 60000 65536"/>
              <a:gd name="T12" fmla="*/ 0 w 548"/>
              <a:gd name="T13" fmla="*/ 0 h 240"/>
              <a:gd name="T14" fmla="*/ 548 w 548"/>
              <a:gd name="T15" fmla="*/ 240 h 240"/>
            </a:gdLst>
            <a:ahLst/>
            <a:cxnLst>
              <a:cxn ang="T8">
                <a:pos x="T0" y="T1"/>
              </a:cxn>
              <a:cxn ang="T9">
                <a:pos x="T2" y="T3"/>
              </a:cxn>
              <a:cxn ang="T10">
                <a:pos x="T4" y="T5"/>
              </a:cxn>
              <a:cxn ang="T11">
                <a:pos x="T6" y="T7"/>
              </a:cxn>
            </a:cxnLst>
            <a:rect l="T12" t="T13" r="T14" b="T15"/>
            <a:pathLst>
              <a:path w="548" h="240">
                <a:moveTo>
                  <a:pt x="548" y="0"/>
                </a:moveTo>
                <a:cubicBezTo>
                  <a:pt x="540" y="13"/>
                  <a:pt x="545" y="65"/>
                  <a:pt x="518" y="99"/>
                </a:cubicBezTo>
                <a:cubicBezTo>
                  <a:pt x="491" y="133"/>
                  <a:pt x="471" y="180"/>
                  <a:pt x="385" y="203"/>
                </a:cubicBezTo>
                <a:cubicBezTo>
                  <a:pt x="299" y="226"/>
                  <a:pt x="80" y="232"/>
                  <a:pt x="0" y="240"/>
                </a:cubicBezTo>
              </a:path>
            </a:pathLst>
          </a:custGeom>
          <a:noFill/>
          <a:ln w="19050">
            <a:solidFill>
              <a:srgbClr val="FF3300"/>
            </a:solidFill>
            <a:prstDash val="solid"/>
            <a:round/>
            <a:headEnd/>
            <a:tailEnd/>
          </a:ln>
        </p:spPr>
        <p:txBody>
          <a:bodyPr/>
          <a:lstStyle/>
          <a:p>
            <a:endParaRPr lang="zh-CN" altLang="en-US">
              <a:solidFill>
                <a:srgbClr val="000000"/>
              </a:solidFill>
            </a:endParaRPr>
          </a:p>
        </p:txBody>
      </p:sp>
      <p:sp>
        <p:nvSpPr>
          <p:cNvPr id="33799" name="Rectangle 8"/>
          <p:cNvSpPr>
            <a:spLocks noChangeArrowheads="1"/>
          </p:cNvSpPr>
          <p:nvPr/>
        </p:nvSpPr>
        <p:spPr bwMode="auto">
          <a:xfrm>
            <a:off x="1247304" y="2277591"/>
            <a:ext cx="7348537" cy="1324744"/>
          </a:xfrm>
          <a:prstGeom prst="rect">
            <a:avLst/>
          </a:prstGeom>
          <a:solidFill>
            <a:srgbClr val="FFCC99"/>
          </a:solidFill>
          <a:ln w="9525">
            <a:noFill/>
            <a:miter lim="800000"/>
            <a:headEnd/>
            <a:tailEnd/>
          </a:ln>
        </p:spPr>
        <p:txBody>
          <a:bodyPr/>
          <a:lstStyle/>
          <a:p>
            <a:endParaRPr lang="zh-CN" altLang="en-US">
              <a:solidFill>
                <a:srgbClr val="000000"/>
              </a:solidFill>
            </a:endParaRPr>
          </a:p>
        </p:txBody>
      </p:sp>
      <p:sp>
        <p:nvSpPr>
          <p:cNvPr id="33800" name="Rectangle 9"/>
          <p:cNvSpPr>
            <a:spLocks noChangeArrowheads="1"/>
          </p:cNvSpPr>
          <p:nvPr/>
        </p:nvSpPr>
        <p:spPr bwMode="auto">
          <a:xfrm>
            <a:off x="2039392" y="5013895"/>
            <a:ext cx="461665" cy="276999"/>
          </a:xfrm>
          <a:prstGeom prst="rect">
            <a:avLst/>
          </a:prstGeom>
          <a:noFill/>
          <a:ln w="9525">
            <a:noFill/>
            <a:miter lim="800000"/>
            <a:headEnd/>
            <a:tailEnd/>
          </a:ln>
        </p:spPr>
        <p:txBody>
          <a:bodyPr wrap="none" lIns="0" tIns="0" rIns="0" bIns="0">
            <a:spAutoFit/>
          </a:bodyPr>
          <a:lstStyle/>
          <a:p>
            <a:r>
              <a:rPr lang="zh-CN" altLang="en-US" sz="1800" b="1" dirty="0" smtClean="0">
                <a:solidFill>
                  <a:srgbClr val="000000"/>
                </a:solidFill>
                <a:latin typeface="+mn-ea"/>
                <a:ea typeface="+mn-ea"/>
              </a:rPr>
              <a:t>吸附</a:t>
            </a:r>
            <a:endParaRPr lang="en-US" altLang="zh-TW" sz="1800" b="1" dirty="0">
              <a:solidFill>
                <a:srgbClr val="000000"/>
              </a:solidFill>
              <a:latin typeface="+mn-ea"/>
              <a:ea typeface="+mn-ea"/>
            </a:endParaRPr>
          </a:p>
        </p:txBody>
      </p:sp>
      <p:sp>
        <p:nvSpPr>
          <p:cNvPr id="33801" name="Rectangle 10"/>
          <p:cNvSpPr>
            <a:spLocks noChangeArrowheads="1"/>
          </p:cNvSpPr>
          <p:nvPr/>
        </p:nvSpPr>
        <p:spPr bwMode="auto">
          <a:xfrm>
            <a:off x="1679352" y="4077791"/>
            <a:ext cx="1218977" cy="274638"/>
          </a:xfrm>
          <a:prstGeom prst="rect">
            <a:avLst/>
          </a:prstGeom>
          <a:noFill/>
          <a:ln w="9525">
            <a:noFill/>
            <a:miter lim="800000"/>
            <a:headEnd/>
            <a:tailEnd/>
          </a:ln>
        </p:spPr>
        <p:txBody>
          <a:bodyPr wrap="square" lIns="0" tIns="0" rIns="0" bIns="0">
            <a:spAutoFit/>
          </a:bodyPr>
          <a:lstStyle/>
          <a:p>
            <a:r>
              <a:rPr lang="zh-CN" altLang="en-US" sz="1800" b="1" dirty="0" smtClean="0">
                <a:solidFill>
                  <a:srgbClr val="000000"/>
                </a:solidFill>
                <a:latin typeface="+mj-ea"/>
                <a:ea typeface="+mj-ea"/>
              </a:rPr>
              <a:t>扩散到表面</a:t>
            </a:r>
            <a:endParaRPr lang="en-US" altLang="zh-TW" sz="1800" b="1" dirty="0">
              <a:solidFill>
                <a:srgbClr val="000000"/>
              </a:solidFill>
              <a:latin typeface="+mj-ea"/>
              <a:ea typeface="+mj-ea"/>
            </a:endParaRPr>
          </a:p>
        </p:txBody>
      </p:sp>
      <p:grpSp>
        <p:nvGrpSpPr>
          <p:cNvPr id="3" name="Group 11"/>
          <p:cNvGrpSpPr>
            <a:grpSpLocks/>
          </p:cNvGrpSpPr>
          <p:nvPr/>
        </p:nvGrpSpPr>
        <p:grpSpPr bwMode="auto">
          <a:xfrm>
            <a:off x="4318496" y="3254648"/>
            <a:ext cx="3332163" cy="79375"/>
            <a:chOff x="1312" y="1246"/>
            <a:chExt cx="3379" cy="85"/>
          </a:xfrm>
        </p:grpSpPr>
        <p:sp>
          <p:nvSpPr>
            <p:cNvPr id="33883" name="Line 12"/>
            <p:cNvSpPr>
              <a:spLocks noChangeShapeType="1"/>
            </p:cNvSpPr>
            <p:nvPr/>
          </p:nvSpPr>
          <p:spPr bwMode="auto">
            <a:xfrm>
              <a:off x="1312" y="1283"/>
              <a:ext cx="3318" cy="1"/>
            </a:xfrm>
            <a:prstGeom prst="line">
              <a:avLst/>
            </a:prstGeom>
            <a:noFill/>
            <a:ln w="19050">
              <a:solidFill>
                <a:schemeClr val="tx1"/>
              </a:solidFill>
              <a:round/>
              <a:headEnd/>
              <a:tailEnd/>
            </a:ln>
          </p:spPr>
          <p:txBody>
            <a:bodyPr/>
            <a:lstStyle/>
            <a:p>
              <a:endParaRPr lang="zh-CN" altLang="en-US">
                <a:solidFill>
                  <a:srgbClr val="000000"/>
                </a:solidFill>
              </a:endParaRPr>
            </a:p>
          </p:txBody>
        </p:sp>
        <p:sp>
          <p:nvSpPr>
            <p:cNvPr id="33884" name="Freeform 13"/>
            <p:cNvSpPr>
              <a:spLocks/>
            </p:cNvSpPr>
            <p:nvPr/>
          </p:nvSpPr>
          <p:spPr bwMode="auto">
            <a:xfrm>
              <a:off x="4557" y="1246"/>
              <a:ext cx="134" cy="85"/>
            </a:xfrm>
            <a:custGeom>
              <a:avLst/>
              <a:gdLst>
                <a:gd name="T0" fmla="*/ 0 w 134"/>
                <a:gd name="T1" fmla="*/ 85 h 85"/>
                <a:gd name="T2" fmla="*/ 134 w 134"/>
                <a:gd name="T3" fmla="*/ 37 h 85"/>
                <a:gd name="T4" fmla="*/ 0 w 134"/>
                <a:gd name="T5" fmla="*/ 0 h 85"/>
                <a:gd name="T6" fmla="*/ 49 w 134"/>
                <a:gd name="T7" fmla="*/ 37 h 85"/>
                <a:gd name="T8" fmla="*/ 0 w 134"/>
                <a:gd name="T9" fmla="*/ 85 h 85"/>
                <a:gd name="T10" fmla="*/ 0 60000 65536"/>
                <a:gd name="T11" fmla="*/ 0 60000 65536"/>
                <a:gd name="T12" fmla="*/ 0 60000 65536"/>
                <a:gd name="T13" fmla="*/ 0 60000 65536"/>
                <a:gd name="T14" fmla="*/ 0 60000 65536"/>
                <a:gd name="T15" fmla="*/ 0 w 134"/>
                <a:gd name="T16" fmla="*/ 0 h 85"/>
                <a:gd name="T17" fmla="*/ 134 w 134"/>
                <a:gd name="T18" fmla="*/ 85 h 85"/>
              </a:gdLst>
              <a:ahLst/>
              <a:cxnLst>
                <a:cxn ang="T10">
                  <a:pos x="T0" y="T1"/>
                </a:cxn>
                <a:cxn ang="T11">
                  <a:pos x="T2" y="T3"/>
                </a:cxn>
                <a:cxn ang="T12">
                  <a:pos x="T4" y="T5"/>
                </a:cxn>
                <a:cxn ang="T13">
                  <a:pos x="T6" y="T7"/>
                </a:cxn>
                <a:cxn ang="T14">
                  <a:pos x="T8" y="T9"/>
                </a:cxn>
              </a:cxnLst>
              <a:rect l="T15" t="T16" r="T17" b="T18"/>
              <a:pathLst>
                <a:path w="134" h="85">
                  <a:moveTo>
                    <a:pt x="0" y="85"/>
                  </a:moveTo>
                  <a:lnTo>
                    <a:pt x="134" y="37"/>
                  </a:lnTo>
                  <a:lnTo>
                    <a:pt x="0" y="0"/>
                  </a:lnTo>
                  <a:lnTo>
                    <a:pt x="49" y="37"/>
                  </a:lnTo>
                  <a:lnTo>
                    <a:pt x="0" y="85"/>
                  </a:lnTo>
                  <a:close/>
                </a:path>
              </a:pathLst>
            </a:custGeom>
            <a:solidFill>
              <a:srgbClr val="FF3300"/>
            </a:solidFill>
            <a:ln w="9525">
              <a:solidFill>
                <a:schemeClr val="tx1"/>
              </a:solidFill>
              <a:round/>
              <a:headEnd/>
              <a:tailEnd/>
            </a:ln>
          </p:spPr>
          <p:txBody>
            <a:bodyPr/>
            <a:lstStyle/>
            <a:p>
              <a:endParaRPr lang="zh-CN" altLang="en-US">
                <a:solidFill>
                  <a:srgbClr val="000000"/>
                </a:solidFill>
              </a:endParaRPr>
            </a:p>
          </p:txBody>
        </p:sp>
      </p:grpSp>
      <p:sp>
        <p:nvSpPr>
          <p:cNvPr id="33803" name="Rectangle 14"/>
          <p:cNvSpPr>
            <a:spLocks noChangeArrowheads="1"/>
          </p:cNvSpPr>
          <p:nvPr/>
        </p:nvSpPr>
        <p:spPr bwMode="auto">
          <a:xfrm>
            <a:off x="5512296" y="5345385"/>
            <a:ext cx="692497" cy="276999"/>
          </a:xfrm>
          <a:prstGeom prst="rect">
            <a:avLst/>
          </a:prstGeom>
          <a:noFill/>
          <a:ln w="9525">
            <a:noFill/>
            <a:miter lim="800000"/>
            <a:headEnd/>
            <a:tailEnd/>
          </a:ln>
        </p:spPr>
        <p:txBody>
          <a:bodyPr wrap="none" lIns="0" tIns="0" rIns="0" bIns="0">
            <a:spAutoFit/>
          </a:bodyPr>
          <a:lstStyle/>
          <a:p>
            <a:r>
              <a:rPr lang="zh-CN" altLang="en-US" sz="1800" b="1" dirty="0" smtClean="0">
                <a:solidFill>
                  <a:srgbClr val="000000"/>
                </a:solidFill>
                <a:ea typeface="PMingLiU" pitchFamily="18" charset="-120"/>
              </a:rPr>
              <a:t>解吸附</a:t>
            </a:r>
            <a:endParaRPr lang="en-US" altLang="zh-TW" sz="1800" b="1" dirty="0">
              <a:solidFill>
                <a:srgbClr val="000000"/>
              </a:solidFill>
              <a:ea typeface="PMingLiU" pitchFamily="18" charset="-120"/>
            </a:endParaRPr>
          </a:p>
        </p:txBody>
      </p:sp>
      <p:sp>
        <p:nvSpPr>
          <p:cNvPr id="33804" name="Rectangle 15"/>
          <p:cNvSpPr>
            <a:spLocks noChangeArrowheads="1"/>
          </p:cNvSpPr>
          <p:nvPr/>
        </p:nvSpPr>
        <p:spPr bwMode="auto">
          <a:xfrm>
            <a:off x="5461496" y="4324623"/>
            <a:ext cx="1600200" cy="276999"/>
          </a:xfrm>
          <a:prstGeom prst="rect">
            <a:avLst/>
          </a:prstGeom>
          <a:noFill/>
          <a:ln w="9525">
            <a:noFill/>
            <a:miter lim="800000"/>
            <a:headEnd/>
            <a:tailEnd/>
          </a:ln>
        </p:spPr>
        <p:txBody>
          <a:bodyPr lIns="0" tIns="0" rIns="0" bIns="0">
            <a:spAutoFit/>
          </a:bodyPr>
          <a:lstStyle/>
          <a:p>
            <a:r>
              <a:rPr lang="zh-CN" altLang="en-US" sz="1800" b="1" dirty="0" smtClean="0">
                <a:solidFill>
                  <a:srgbClr val="000000"/>
                </a:solidFill>
                <a:ea typeface="PMingLiU" pitchFamily="18" charset="-120"/>
              </a:rPr>
              <a:t>扩散到对流层</a:t>
            </a:r>
            <a:endParaRPr lang="en-US" altLang="zh-TW" sz="1800" b="1" dirty="0">
              <a:solidFill>
                <a:srgbClr val="000000"/>
              </a:solidFill>
              <a:ea typeface="PMingLiU" pitchFamily="18" charset="-120"/>
            </a:endParaRPr>
          </a:p>
        </p:txBody>
      </p:sp>
      <p:sp>
        <p:nvSpPr>
          <p:cNvPr id="33805" name="Rectangle 16"/>
          <p:cNvSpPr>
            <a:spLocks noChangeArrowheads="1"/>
          </p:cNvSpPr>
          <p:nvPr/>
        </p:nvSpPr>
        <p:spPr bwMode="auto">
          <a:xfrm>
            <a:off x="1607344" y="2421607"/>
            <a:ext cx="923330" cy="276999"/>
          </a:xfrm>
          <a:prstGeom prst="rect">
            <a:avLst/>
          </a:prstGeom>
          <a:noFill/>
          <a:ln w="9525">
            <a:noFill/>
            <a:miter lim="800000"/>
            <a:headEnd/>
            <a:tailEnd/>
          </a:ln>
        </p:spPr>
        <p:txBody>
          <a:bodyPr wrap="none" lIns="0" tIns="0" rIns="0" bIns="0">
            <a:spAutoFit/>
          </a:bodyPr>
          <a:lstStyle/>
          <a:p>
            <a:r>
              <a:rPr lang="zh-CN" altLang="en-US" sz="1800" b="1" dirty="0" smtClean="0">
                <a:solidFill>
                  <a:srgbClr val="000000"/>
                </a:solidFill>
                <a:ea typeface="PMingLiU" pitchFamily="18" charset="-120"/>
              </a:rPr>
              <a:t>等离子体</a:t>
            </a:r>
            <a:endParaRPr lang="en-US" altLang="zh-TW" sz="1800" b="1" dirty="0">
              <a:solidFill>
                <a:srgbClr val="000000"/>
              </a:solidFill>
              <a:ea typeface="PMingLiU" pitchFamily="18" charset="-120"/>
            </a:endParaRPr>
          </a:p>
        </p:txBody>
      </p:sp>
      <p:sp>
        <p:nvSpPr>
          <p:cNvPr id="33806" name="Rectangle 17"/>
          <p:cNvSpPr>
            <a:spLocks noChangeArrowheads="1"/>
          </p:cNvSpPr>
          <p:nvPr/>
        </p:nvSpPr>
        <p:spPr bwMode="auto">
          <a:xfrm>
            <a:off x="1463328" y="2997671"/>
            <a:ext cx="1447800" cy="274637"/>
          </a:xfrm>
          <a:prstGeom prst="rect">
            <a:avLst/>
          </a:prstGeom>
          <a:noFill/>
          <a:ln w="9525">
            <a:noFill/>
            <a:miter lim="800000"/>
            <a:headEnd/>
            <a:tailEnd/>
          </a:ln>
        </p:spPr>
        <p:txBody>
          <a:bodyPr lIns="0" tIns="0" rIns="0" bIns="0">
            <a:spAutoFit/>
          </a:bodyPr>
          <a:lstStyle/>
          <a:p>
            <a:r>
              <a:rPr lang="zh-CN" altLang="en-US" sz="1800" b="1" dirty="0" smtClean="0">
                <a:solidFill>
                  <a:srgbClr val="000000"/>
                </a:solidFill>
                <a:latin typeface="+mj-ea"/>
                <a:ea typeface="+mj-ea"/>
              </a:rPr>
              <a:t>产生刻蚀物质</a:t>
            </a:r>
            <a:endParaRPr lang="en-US" altLang="zh-TW" sz="1800" b="1" dirty="0">
              <a:solidFill>
                <a:srgbClr val="000000"/>
              </a:solidFill>
              <a:latin typeface="+mj-ea"/>
              <a:ea typeface="+mj-ea"/>
            </a:endParaRPr>
          </a:p>
        </p:txBody>
      </p:sp>
      <p:sp>
        <p:nvSpPr>
          <p:cNvPr id="33808" name="Oval 19"/>
          <p:cNvSpPr>
            <a:spLocks noChangeArrowheads="1"/>
          </p:cNvSpPr>
          <p:nvPr/>
        </p:nvSpPr>
        <p:spPr bwMode="auto">
          <a:xfrm>
            <a:off x="827584" y="2881585"/>
            <a:ext cx="366712" cy="334963"/>
          </a:xfrm>
          <a:prstGeom prst="ellipse">
            <a:avLst/>
          </a:prstGeom>
          <a:solidFill>
            <a:srgbClr val="FFFF00"/>
          </a:solidFill>
          <a:ln w="19050">
            <a:solidFill>
              <a:srgbClr val="3333CC"/>
            </a:solidFill>
            <a:round/>
            <a:headEnd/>
            <a:tailEnd/>
          </a:ln>
        </p:spPr>
        <p:txBody>
          <a:bodyPr/>
          <a:lstStyle/>
          <a:p>
            <a:endParaRPr lang="zh-CN" altLang="en-US">
              <a:solidFill>
                <a:srgbClr val="000000"/>
              </a:solidFill>
            </a:endParaRPr>
          </a:p>
        </p:txBody>
      </p:sp>
      <p:sp>
        <p:nvSpPr>
          <p:cNvPr id="33809" name="Rectangle 20"/>
          <p:cNvSpPr>
            <a:spLocks noChangeArrowheads="1"/>
          </p:cNvSpPr>
          <p:nvPr/>
        </p:nvSpPr>
        <p:spPr bwMode="auto">
          <a:xfrm>
            <a:off x="943471" y="2876823"/>
            <a:ext cx="114300" cy="274637"/>
          </a:xfrm>
          <a:prstGeom prst="rect">
            <a:avLst/>
          </a:prstGeom>
          <a:noFill/>
          <a:ln w="9525">
            <a:noFill/>
            <a:miter lim="800000"/>
            <a:headEnd/>
            <a:tailEnd/>
          </a:ln>
        </p:spPr>
        <p:txBody>
          <a:bodyPr wrap="none" lIns="0" tIns="0" rIns="0" bIns="0">
            <a:spAutoFit/>
          </a:bodyPr>
          <a:lstStyle/>
          <a:p>
            <a:r>
              <a:rPr lang="zh-TW" altLang="en-US" sz="1800" b="1">
                <a:solidFill>
                  <a:srgbClr val="000000"/>
                </a:solidFill>
                <a:ea typeface="PMingLiU" pitchFamily="18" charset="-120"/>
              </a:rPr>
              <a:t>1</a:t>
            </a:r>
            <a:endParaRPr lang="zh-TW" altLang="en-US" sz="1800">
              <a:solidFill>
                <a:srgbClr val="000000"/>
              </a:solidFill>
              <a:ea typeface="PMingLiU" pitchFamily="18" charset="-120"/>
            </a:endParaRPr>
          </a:p>
        </p:txBody>
      </p:sp>
      <p:sp>
        <p:nvSpPr>
          <p:cNvPr id="33810" name="Oval 21"/>
          <p:cNvSpPr>
            <a:spLocks noChangeArrowheads="1"/>
          </p:cNvSpPr>
          <p:nvPr/>
        </p:nvSpPr>
        <p:spPr bwMode="auto">
          <a:xfrm>
            <a:off x="5018584" y="4453210"/>
            <a:ext cx="366712" cy="328613"/>
          </a:xfrm>
          <a:prstGeom prst="ellipse">
            <a:avLst/>
          </a:prstGeom>
          <a:solidFill>
            <a:srgbClr val="FFFF00"/>
          </a:solidFill>
          <a:ln w="19050">
            <a:solidFill>
              <a:srgbClr val="3333CC"/>
            </a:solidFill>
            <a:round/>
            <a:headEnd/>
            <a:tailEnd/>
          </a:ln>
        </p:spPr>
        <p:txBody>
          <a:bodyPr/>
          <a:lstStyle/>
          <a:p>
            <a:endParaRPr lang="zh-CN" altLang="en-US">
              <a:solidFill>
                <a:srgbClr val="000000"/>
              </a:solidFill>
            </a:endParaRPr>
          </a:p>
        </p:txBody>
      </p:sp>
      <p:sp>
        <p:nvSpPr>
          <p:cNvPr id="33811" name="Rectangle 22"/>
          <p:cNvSpPr>
            <a:spLocks noChangeArrowheads="1"/>
          </p:cNvSpPr>
          <p:nvPr/>
        </p:nvSpPr>
        <p:spPr bwMode="auto">
          <a:xfrm>
            <a:off x="5153521" y="4453210"/>
            <a:ext cx="114300" cy="274638"/>
          </a:xfrm>
          <a:prstGeom prst="rect">
            <a:avLst/>
          </a:prstGeom>
          <a:noFill/>
          <a:ln w="9525">
            <a:noFill/>
            <a:miter lim="800000"/>
            <a:headEnd/>
            <a:tailEnd/>
          </a:ln>
        </p:spPr>
        <p:txBody>
          <a:bodyPr wrap="none" lIns="0" tIns="0" rIns="0" bIns="0">
            <a:spAutoFit/>
          </a:bodyPr>
          <a:lstStyle/>
          <a:p>
            <a:r>
              <a:rPr lang="zh-TW" altLang="en-US" sz="1800" b="1">
                <a:solidFill>
                  <a:srgbClr val="000000"/>
                </a:solidFill>
                <a:ea typeface="PMingLiU" pitchFamily="18" charset="-120"/>
              </a:rPr>
              <a:t>6</a:t>
            </a:r>
            <a:endParaRPr lang="zh-TW" altLang="en-US" sz="1800">
              <a:solidFill>
                <a:srgbClr val="000000"/>
              </a:solidFill>
              <a:ea typeface="PMingLiU" pitchFamily="18" charset="-120"/>
            </a:endParaRPr>
          </a:p>
        </p:txBody>
      </p:sp>
      <p:sp>
        <p:nvSpPr>
          <p:cNvPr id="33812" name="Oval 23"/>
          <p:cNvSpPr>
            <a:spLocks noChangeArrowheads="1"/>
          </p:cNvSpPr>
          <p:nvPr/>
        </p:nvSpPr>
        <p:spPr bwMode="auto">
          <a:xfrm>
            <a:off x="5018584" y="5291410"/>
            <a:ext cx="366712" cy="328613"/>
          </a:xfrm>
          <a:prstGeom prst="ellipse">
            <a:avLst/>
          </a:prstGeom>
          <a:solidFill>
            <a:srgbClr val="FFFF00"/>
          </a:solidFill>
          <a:ln w="19050">
            <a:solidFill>
              <a:srgbClr val="3333CC"/>
            </a:solidFill>
            <a:round/>
            <a:headEnd/>
            <a:tailEnd/>
          </a:ln>
        </p:spPr>
        <p:txBody>
          <a:bodyPr/>
          <a:lstStyle/>
          <a:p>
            <a:endParaRPr lang="zh-CN" altLang="en-US">
              <a:solidFill>
                <a:srgbClr val="000000"/>
              </a:solidFill>
            </a:endParaRPr>
          </a:p>
        </p:txBody>
      </p:sp>
      <p:sp>
        <p:nvSpPr>
          <p:cNvPr id="33813" name="Rectangle 24"/>
          <p:cNvSpPr>
            <a:spLocks noChangeArrowheads="1"/>
          </p:cNvSpPr>
          <p:nvPr/>
        </p:nvSpPr>
        <p:spPr bwMode="auto">
          <a:xfrm>
            <a:off x="5132884" y="5321573"/>
            <a:ext cx="114300" cy="274637"/>
          </a:xfrm>
          <a:prstGeom prst="rect">
            <a:avLst/>
          </a:prstGeom>
          <a:noFill/>
          <a:ln w="9525">
            <a:noFill/>
            <a:miter lim="800000"/>
            <a:headEnd/>
            <a:tailEnd/>
          </a:ln>
        </p:spPr>
        <p:txBody>
          <a:bodyPr wrap="none" lIns="0" tIns="0" rIns="0" bIns="0">
            <a:spAutoFit/>
          </a:bodyPr>
          <a:lstStyle/>
          <a:p>
            <a:r>
              <a:rPr lang="zh-TW" altLang="en-US" sz="1800" b="1">
                <a:solidFill>
                  <a:srgbClr val="000000"/>
                </a:solidFill>
                <a:ea typeface="PMingLiU" pitchFamily="18" charset="-120"/>
              </a:rPr>
              <a:t>5</a:t>
            </a:r>
            <a:endParaRPr lang="zh-TW" altLang="en-US" sz="1800">
              <a:solidFill>
                <a:srgbClr val="000000"/>
              </a:solidFill>
              <a:ea typeface="PMingLiU" pitchFamily="18" charset="-120"/>
            </a:endParaRPr>
          </a:p>
        </p:txBody>
      </p:sp>
      <p:sp>
        <p:nvSpPr>
          <p:cNvPr id="33814" name="Oval 25"/>
          <p:cNvSpPr>
            <a:spLocks noChangeArrowheads="1"/>
          </p:cNvSpPr>
          <p:nvPr/>
        </p:nvSpPr>
        <p:spPr bwMode="auto">
          <a:xfrm>
            <a:off x="859334" y="4105548"/>
            <a:ext cx="366712" cy="309562"/>
          </a:xfrm>
          <a:prstGeom prst="ellipse">
            <a:avLst/>
          </a:prstGeom>
          <a:solidFill>
            <a:srgbClr val="FFFF00"/>
          </a:solidFill>
          <a:ln w="19050">
            <a:solidFill>
              <a:srgbClr val="3333CC"/>
            </a:solidFill>
            <a:round/>
            <a:headEnd/>
            <a:tailEnd/>
          </a:ln>
        </p:spPr>
        <p:txBody>
          <a:bodyPr/>
          <a:lstStyle/>
          <a:p>
            <a:endParaRPr lang="zh-CN" altLang="en-US">
              <a:solidFill>
                <a:srgbClr val="000000"/>
              </a:solidFill>
            </a:endParaRPr>
          </a:p>
        </p:txBody>
      </p:sp>
      <p:sp>
        <p:nvSpPr>
          <p:cNvPr id="33815" name="Rectangle 26"/>
          <p:cNvSpPr>
            <a:spLocks noChangeArrowheads="1"/>
          </p:cNvSpPr>
          <p:nvPr/>
        </p:nvSpPr>
        <p:spPr bwMode="auto">
          <a:xfrm>
            <a:off x="975221" y="4096023"/>
            <a:ext cx="114300" cy="274637"/>
          </a:xfrm>
          <a:prstGeom prst="rect">
            <a:avLst/>
          </a:prstGeom>
          <a:noFill/>
          <a:ln w="9525">
            <a:noFill/>
            <a:miter lim="800000"/>
            <a:headEnd/>
            <a:tailEnd/>
          </a:ln>
        </p:spPr>
        <p:txBody>
          <a:bodyPr wrap="none" lIns="0" tIns="0" rIns="0" bIns="0">
            <a:spAutoFit/>
          </a:bodyPr>
          <a:lstStyle/>
          <a:p>
            <a:r>
              <a:rPr lang="zh-TW" altLang="en-US" sz="1800" b="1">
                <a:solidFill>
                  <a:srgbClr val="000000"/>
                </a:solidFill>
                <a:ea typeface="PMingLiU" pitchFamily="18" charset="-120"/>
              </a:rPr>
              <a:t>2</a:t>
            </a:r>
            <a:endParaRPr lang="zh-TW" altLang="en-US" sz="1800">
              <a:solidFill>
                <a:srgbClr val="000000"/>
              </a:solidFill>
              <a:ea typeface="PMingLiU" pitchFamily="18" charset="-120"/>
            </a:endParaRPr>
          </a:p>
        </p:txBody>
      </p:sp>
      <p:sp>
        <p:nvSpPr>
          <p:cNvPr id="33816" name="Oval 27"/>
          <p:cNvSpPr>
            <a:spLocks noChangeArrowheads="1"/>
          </p:cNvSpPr>
          <p:nvPr/>
        </p:nvSpPr>
        <p:spPr bwMode="auto">
          <a:xfrm>
            <a:off x="859334" y="5023123"/>
            <a:ext cx="366712" cy="328612"/>
          </a:xfrm>
          <a:prstGeom prst="ellipse">
            <a:avLst/>
          </a:prstGeom>
          <a:solidFill>
            <a:srgbClr val="FFFF00"/>
          </a:solidFill>
          <a:ln w="19050">
            <a:solidFill>
              <a:srgbClr val="3333CC"/>
            </a:solidFill>
            <a:round/>
            <a:headEnd/>
            <a:tailEnd/>
          </a:ln>
        </p:spPr>
        <p:txBody>
          <a:bodyPr/>
          <a:lstStyle/>
          <a:p>
            <a:endParaRPr lang="zh-CN" altLang="en-US">
              <a:solidFill>
                <a:srgbClr val="000000"/>
              </a:solidFill>
            </a:endParaRPr>
          </a:p>
        </p:txBody>
      </p:sp>
      <p:sp>
        <p:nvSpPr>
          <p:cNvPr id="33817" name="Rectangle 28"/>
          <p:cNvSpPr>
            <a:spLocks noChangeArrowheads="1"/>
          </p:cNvSpPr>
          <p:nvPr/>
        </p:nvSpPr>
        <p:spPr bwMode="auto">
          <a:xfrm>
            <a:off x="994271" y="5010423"/>
            <a:ext cx="114300" cy="274637"/>
          </a:xfrm>
          <a:prstGeom prst="rect">
            <a:avLst/>
          </a:prstGeom>
          <a:noFill/>
          <a:ln w="9525">
            <a:noFill/>
            <a:miter lim="800000"/>
            <a:headEnd/>
            <a:tailEnd/>
          </a:ln>
        </p:spPr>
        <p:txBody>
          <a:bodyPr wrap="none" lIns="0" tIns="0" rIns="0" bIns="0">
            <a:spAutoFit/>
          </a:bodyPr>
          <a:lstStyle/>
          <a:p>
            <a:r>
              <a:rPr lang="zh-TW" altLang="en-US" sz="1800" b="1">
                <a:solidFill>
                  <a:srgbClr val="000000"/>
                </a:solidFill>
                <a:ea typeface="PMingLiU" pitchFamily="18" charset="-120"/>
              </a:rPr>
              <a:t>3</a:t>
            </a:r>
            <a:endParaRPr lang="zh-TW" altLang="en-US" sz="1800">
              <a:solidFill>
                <a:srgbClr val="000000"/>
              </a:solidFill>
              <a:ea typeface="PMingLiU" pitchFamily="18" charset="-120"/>
            </a:endParaRPr>
          </a:p>
        </p:txBody>
      </p:sp>
      <p:sp>
        <p:nvSpPr>
          <p:cNvPr id="33818" name="Line 29"/>
          <p:cNvSpPr>
            <a:spLocks noChangeShapeType="1"/>
          </p:cNvSpPr>
          <p:nvPr/>
        </p:nvSpPr>
        <p:spPr bwMode="auto">
          <a:xfrm flipV="1">
            <a:off x="1346696" y="4096023"/>
            <a:ext cx="7239000" cy="0"/>
          </a:xfrm>
          <a:prstGeom prst="line">
            <a:avLst/>
          </a:prstGeom>
          <a:noFill/>
          <a:ln w="38100">
            <a:solidFill>
              <a:schemeClr val="tx1"/>
            </a:solidFill>
            <a:prstDash val="lgDash"/>
            <a:round/>
            <a:headEnd/>
            <a:tailEnd/>
          </a:ln>
        </p:spPr>
        <p:txBody>
          <a:bodyPr/>
          <a:lstStyle/>
          <a:p>
            <a:endParaRPr lang="zh-CN" altLang="en-US">
              <a:solidFill>
                <a:srgbClr val="000000"/>
              </a:solidFill>
            </a:endParaRPr>
          </a:p>
        </p:txBody>
      </p:sp>
      <p:grpSp>
        <p:nvGrpSpPr>
          <p:cNvPr id="4" name="Group 30"/>
          <p:cNvGrpSpPr>
            <a:grpSpLocks/>
          </p:cNvGrpSpPr>
          <p:nvPr/>
        </p:nvGrpSpPr>
        <p:grpSpPr bwMode="auto">
          <a:xfrm>
            <a:off x="1322884" y="5315223"/>
            <a:ext cx="7426325" cy="1354137"/>
            <a:chOff x="705" y="3135"/>
            <a:chExt cx="4678" cy="853"/>
          </a:xfrm>
        </p:grpSpPr>
        <p:sp>
          <p:nvSpPr>
            <p:cNvPr id="33881" name="Rectangle 31"/>
            <p:cNvSpPr>
              <a:spLocks noChangeArrowheads="1"/>
            </p:cNvSpPr>
            <p:nvPr/>
          </p:nvSpPr>
          <p:spPr bwMode="auto">
            <a:xfrm>
              <a:off x="705" y="3683"/>
              <a:ext cx="4678" cy="305"/>
            </a:xfrm>
            <a:prstGeom prst="rect">
              <a:avLst/>
            </a:prstGeom>
            <a:solidFill>
              <a:srgbClr val="00FFFF"/>
            </a:solidFill>
            <a:ln w="9525">
              <a:noFill/>
              <a:miter lim="800000"/>
              <a:headEnd/>
              <a:tailEnd/>
            </a:ln>
          </p:spPr>
          <p:txBody>
            <a:bodyPr/>
            <a:lstStyle/>
            <a:p>
              <a:endParaRPr lang="zh-CN" altLang="en-US">
                <a:solidFill>
                  <a:srgbClr val="000000"/>
                </a:solidFill>
              </a:endParaRPr>
            </a:p>
          </p:txBody>
        </p:sp>
        <p:sp>
          <p:nvSpPr>
            <p:cNvPr id="33882" name="Rectangle 32"/>
            <p:cNvSpPr>
              <a:spLocks noChangeArrowheads="1"/>
            </p:cNvSpPr>
            <p:nvPr/>
          </p:nvSpPr>
          <p:spPr bwMode="auto">
            <a:xfrm>
              <a:off x="705" y="3135"/>
              <a:ext cx="1215" cy="573"/>
            </a:xfrm>
            <a:prstGeom prst="rect">
              <a:avLst/>
            </a:prstGeom>
            <a:solidFill>
              <a:srgbClr val="00FFFF"/>
            </a:solidFill>
            <a:ln w="9525">
              <a:noFill/>
              <a:miter lim="800000"/>
              <a:headEnd/>
              <a:tailEnd/>
            </a:ln>
          </p:spPr>
          <p:txBody>
            <a:bodyPr/>
            <a:lstStyle/>
            <a:p>
              <a:endParaRPr lang="zh-CN" altLang="en-US">
                <a:solidFill>
                  <a:srgbClr val="000000"/>
                </a:solidFill>
              </a:endParaRPr>
            </a:p>
          </p:txBody>
        </p:sp>
      </p:grpSp>
      <p:sp>
        <p:nvSpPr>
          <p:cNvPr id="33820" name="Rectangle 33"/>
          <p:cNvSpPr>
            <a:spLocks noChangeArrowheads="1"/>
          </p:cNvSpPr>
          <p:nvPr/>
        </p:nvSpPr>
        <p:spPr bwMode="auto">
          <a:xfrm>
            <a:off x="4412159" y="6324873"/>
            <a:ext cx="431800" cy="274637"/>
          </a:xfrm>
          <a:prstGeom prst="rect">
            <a:avLst/>
          </a:prstGeom>
          <a:noFill/>
          <a:ln w="9525">
            <a:noFill/>
            <a:miter lim="800000"/>
            <a:headEnd/>
            <a:tailEnd/>
          </a:ln>
        </p:spPr>
        <p:txBody>
          <a:bodyPr wrap="none" lIns="0" tIns="0" rIns="0" bIns="0">
            <a:spAutoFit/>
          </a:bodyPr>
          <a:lstStyle/>
          <a:p>
            <a:r>
              <a:rPr lang="en-US" altLang="zh-TW" sz="1800">
                <a:solidFill>
                  <a:srgbClr val="000000"/>
                </a:solidFill>
                <a:ea typeface="PMingLiU" pitchFamily="18" charset="-120"/>
              </a:rPr>
              <a:t>Film</a:t>
            </a:r>
          </a:p>
        </p:txBody>
      </p:sp>
      <p:sp>
        <p:nvSpPr>
          <p:cNvPr id="33821" name="Rectangle 34"/>
          <p:cNvSpPr>
            <a:spLocks noChangeArrowheads="1"/>
          </p:cNvSpPr>
          <p:nvPr/>
        </p:nvSpPr>
        <p:spPr bwMode="auto">
          <a:xfrm>
            <a:off x="1967384" y="5949999"/>
            <a:ext cx="461665" cy="276999"/>
          </a:xfrm>
          <a:prstGeom prst="rect">
            <a:avLst/>
          </a:prstGeom>
          <a:noFill/>
          <a:ln w="9525">
            <a:noFill/>
            <a:miter lim="800000"/>
            <a:headEnd/>
            <a:tailEnd/>
          </a:ln>
        </p:spPr>
        <p:txBody>
          <a:bodyPr wrap="none" lIns="0" tIns="0" rIns="0" bIns="0">
            <a:spAutoFit/>
          </a:bodyPr>
          <a:lstStyle/>
          <a:p>
            <a:r>
              <a:rPr lang="zh-CN" altLang="en-US" sz="1800" b="1" dirty="0" smtClean="0">
                <a:solidFill>
                  <a:srgbClr val="000000"/>
                </a:solidFill>
                <a:latin typeface="+mn-ea"/>
                <a:ea typeface="+mn-ea"/>
              </a:rPr>
              <a:t>反应</a:t>
            </a:r>
            <a:endParaRPr lang="en-US" altLang="zh-TW" sz="1800" b="1" dirty="0">
              <a:solidFill>
                <a:srgbClr val="000000"/>
              </a:solidFill>
              <a:latin typeface="+mn-ea"/>
              <a:ea typeface="+mn-ea"/>
            </a:endParaRPr>
          </a:p>
        </p:txBody>
      </p:sp>
      <p:grpSp>
        <p:nvGrpSpPr>
          <p:cNvPr id="5" name="Group 35"/>
          <p:cNvGrpSpPr>
            <a:grpSpLocks/>
          </p:cNvGrpSpPr>
          <p:nvPr/>
        </p:nvGrpSpPr>
        <p:grpSpPr bwMode="auto">
          <a:xfrm>
            <a:off x="2711946" y="5899423"/>
            <a:ext cx="693738" cy="212725"/>
            <a:chOff x="1580" y="3488"/>
            <a:chExt cx="437" cy="134"/>
          </a:xfrm>
        </p:grpSpPr>
        <p:sp>
          <p:nvSpPr>
            <p:cNvPr id="33879" name="Line 36"/>
            <p:cNvSpPr>
              <a:spLocks noChangeShapeType="1"/>
            </p:cNvSpPr>
            <p:nvPr/>
          </p:nvSpPr>
          <p:spPr bwMode="auto">
            <a:xfrm flipV="1">
              <a:off x="1580" y="3513"/>
              <a:ext cx="376" cy="109"/>
            </a:xfrm>
            <a:prstGeom prst="line">
              <a:avLst/>
            </a:prstGeom>
            <a:noFill/>
            <a:ln w="19050">
              <a:solidFill>
                <a:srgbClr val="FF3300"/>
              </a:solidFill>
              <a:round/>
              <a:headEnd/>
              <a:tailEnd/>
            </a:ln>
          </p:spPr>
          <p:txBody>
            <a:bodyPr/>
            <a:lstStyle/>
            <a:p>
              <a:endParaRPr lang="zh-CN" altLang="en-US">
                <a:solidFill>
                  <a:srgbClr val="000000"/>
                </a:solidFill>
              </a:endParaRPr>
            </a:p>
          </p:txBody>
        </p:sp>
        <p:sp>
          <p:nvSpPr>
            <p:cNvPr id="33880" name="Freeform 37"/>
            <p:cNvSpPr>
              <a:spLocks/>
            </p:cNvSpPr>
            <p:nvPr/>
          </p:nvSpPr>
          <p:spPr bwMode="auto">
            <a:xfrm>
              <a:off x="1884" y="3488"/>
              <a:ext cx="133" cy="86"/>
            </a:xfrm>
            <a:custGeom>
              <a:avLst/>
              <a:gdLst>
                <a:gd name="T0" fmla="*/ 24 w 133"/>
                <a:gd name="T1" fmla="*/ 86 h 86"/>
                <a:gd name="T2" fmla="*/ 133 w 133"/>
                <a:gd name="T3" fmla="*/ 0 h 86"/>
                <a:gd name="T4" fmla="*/ 0 w 133"/>
                <a:gd name="T5" fmla="*/ 0 h 86"/>
                <a:gd name="T6" fmla="*/ 48 w 133"/>
                <a:gd name="T7" fmla="*/ 25 h 86"/>
                <a:gd name="T8" fmla="*/ 24 w 133"/>
                <a:gd name="T9" fmla="*/ 86 h 86"/>
                <a:gd name="T10" fmla="*/ 0 60000 65536"/>
                <a:gd name="T11" fmla="*/ 0 60000 65536"/>
                <a:gd name="T12" fmla="*/ 0 60000 65536"/>
                <a:gd name="T13" fmla="*/ 0 60000 65536"/>
                <a:gd name="T14" fmla="*/ 0 60000 65536"/>
                <a:gd name="T15" fmla="*/ 0 w 133"/>
                <a:gd name="T16" fmla="*/ 0 h 86"/>
                <a:gd name="T17" fmla="*/ 133 w 133"/>
                <a:gd name="T18" fmla="*/ 86 h 86"/>
              </a:gdLst>
              <a:ahLst/>
              <a:cxnLst>
                <a:cxn ang="T10">
                  <a:pos x="T0" y="T1"/>
                </a:cxn>
                <a:cxn ang="T11">
                  <a:pos x="T2" y="T3"/>
                </a:cxn>
                <a:cxn ang="T12">
                  <a:pos x="T4" y="T5"/>
                </a:cxn>
                <a:cxn ang="T13">
                  <a:pos x="T6" y="T7"/>
                </a:cxn>
                <a:cxn ang="T14">
                  <a:pos x="T8" y="T9"/>
                </a:cxn>
              </a:cxnLst>
              <a:rect l="T15" t="T16" r="T17" b="T18"/>
              <a:pathLst>
                <a:path w="133" h="86">
                  <a:moveTo>
                    <a:pt x="24" y="86"/>
                  </a:moveTo>
                  <a:lnTo>
                    <a:pt x="133" y="0"/>
                  </a:lnTo>
                  <a:lnTo>
                    <a:pt x="0" y="0"/>
                  </a:lnTo>
                  <a:lnTo>
                    <a:pt x="48" y="25"/>
                  </a:lnTo>
                  <a:lnTo>
                    <a:pt x="24" y="86"/>
                  </a:lnTo>
                  <a:close/>
                </a:path>
              </a:pathLst>
            </a:custGeom>
            <a:solidFill>
              <a:srgbClr val="FF3300"/>
            </a:solidFill>
            <a:ln w="9525">
              <a:noFill/>
              <a:round/>
              <a:headEnd/>
              <a:tailEnd/>
            </a:ln>
          </p:spPr>
          <p:txBody>
            <a:bodyPr/>
            <a:lstStyle/>
            <a:p>
              <a:endParaRPr lang="zh-CN" altLang="en-US">
                <a:solidFill>
                  <a:srgbClr val="000000"/>
                </a:solidFill>
              </a:endParaRPr>
            </a:p>
          </p:txBody>
        </p:sp>
      </p:grpSp>
      <p:grpSp>
        <p:nvGrpSpPr>
          <p:cNvPr id="6" name="Group 38"/>
          <p:cNvGrpSpPr>
            <a:grpSpLocks/>
          </p:cNvGrpSpPr>
          <p:nvPr/>
        </p:nvGrpSpPr>
        <p:grpSpPr bwMode="auto">
          <a:xfrm>
            <a:off x="5994896" y="4934223"/>
            <a:ext cx="152400" cy="381000"/>
            <a:chOff x="4593" y="2392"/>
            <a:chExt cx="85" cy="280"/>
          </a:xfrm>
        </p:grpSpPr>
        <p:sp>
          <p:nvSpPr>
            <p:cNvPr id="33877" name="Line 39"/>
            <p:cNvSpPr>
              <a:spLocks noChangeShapeType="1"/>
            </p:cNvSpPr>
            <p:nvPr/>
          </p:nvSpPr>
          <p:spPr bwMode="auto">
            <a:xfrm flipV="1">
              <a:off x="4630" y="2452"/>
              <a:ext cx="1" cy="220"/>
            </a:xfrm>
            <a:prstGeom prst="line">
              <a:avLst/>
            </a:prstGeom>
            <a:noFill/>
            <a:ln w="19050">
              <a:solidFill>
                <a:srgbClr val="FF3300"/>
              </a:solidFill>
              <a:round/>
              <a:headEnd/>
              <a:tailEnd/>
            </a:ln>
          </p:spPr>
          <p:txBody>
            <a:bodyPr/>
            <a:lstStyle/>
            <a:p>
              <a:endParaRPr lang="zh-CN" altLang="en-US">
                <a:solidFill>
                  <a:srgbClr val="000000"/>
                </a:solidFill>
              </a:endParaRPr>
            </a:p>
          </p:txBody>
        </p:sp>
        <p:sp>
          <p:nvSpPr>
            <p:cNvPr id="33878" name="Freeform 40"/>
            <p:cNvSpPr>
              <a:spLocks/>
            </p:cNvSpPr>
            <p:nvPr/>
          </p:nvSpPr>
          <p:spPr bwMode="auto">
            <a:xfrm>
              <a:off x="4593" y="2392"/>
              <a:ext cx="85" cy="134"/>
            </a:xfrm>
            <a:custGeom>
              <a:avLst/>
              <a:gdLst>
                <a:gd name="T0" fmla="*/ 85 w 85"/>
                <a:gd name="T1" fmla="*/ 134 h 134"/>
                <a:gd name="T2" fmla="*/ 37 w 85"/>
                <a:gd name="T3" fmla="*/ 0 h 134"/>
                <a:gd name="T4" fmla="*/ 0 w 85"/>
                <a:gd name="T5" fmla="*/ 134 h 134"/>
                <a:gd name="T6" fmla="*/ 37 w 85"/>
                <a:gd name="T7" fmla="*/ 85 h 134"/>
                <a:gd name="T8" fmla="*/ 85 w 85"/>
                <a:gd name="T9" fmla="*/ 134 h 134"/>
                <a:gd name="T10" fmla="*/ 0 60000 65536"/>
                <a:gd name="T11" fmla="*/ 0 60000 65536"/>
                <a:gd name="T12" fmla="*/ 0 60000 65536"/>
                <a:gd name="T13" fmla="*/ 0 60000 65536"/>
                <a:gd name="T14" fmla="*/ 0 60000 65536"/>
                <a:gd name="T15" fmla="*/ 0 w 85"/>
                <a:gd name="T16" fmla="*/ 0 h 134"/>
                <a:gd name="T17" fmla="*/ 85 w 85"/>
                <a:gd name="T18" fmla="*/ 134 h 134"/>
              </a:gdLst>
              <a:ahLst/>
              <a:cxnLst>
                <a:cxn ang="T10">
                  <a:pos x="T0" y="T1"/>
                </a:cxn>
                <a:cxn ang="T11">
                  <a:pos x="T2" y="T3"/>
                </a:cxn>
                <a:cxn ang="T12">
                  <a:pos x="T4" y="T5"/>
                </a:cxn>
                <a:cxn ang="T13">
                  <a:pos x="T6" y="T7"/>
                </a:cxn>
                <a:cxn ang="T14">
                  <a:pos x="T8" y="T9"/>
                </a:cxn>
              </a:cxnLst>
              <a:rect l="T15" t="T16" r="T17" b="T18"/>
              <a:pathLst>
                <a:path w="85" h="134">
                  <a:moveTo>
                    <a:pt x="85" y="134"/>
                  </a:moveTo>
                  <a:lnTo>
                    <a:pt x="37" y="0"/>
                  </a:lnTo>
                  <a:lnTo>
                    <a:pt x="0" y="134"/>
                  </a:lnTo>
                  <a:lnTo>
                    <a:pt x="37" y="85"/>
                  </a:lnTo>
                  <a:lnTo>
                    <a:pt x="85" y="134"/>
                  </a:lnTo>
                  <a:close/>
                </a:path>
              </a:pathLst>
            </a:custGeom>
            <a:solidFill>
              <a:srgbClr val="FF3300"/>
            </a:solidFill>
            <a:ln w="9525">
              <a:noFill/>
              <a:round/>
              <a:headEnd/>
              <a:tailEnd/>
            </a:ln>
          </p:spPr>
          <p:txBody>
            <a:bodyPr/>
            <a:lstStyle/>
            <a:p>
              <a:endParaRPr lang="zh-CN" altLang="en-US">
                <a:solidFill>
                  <a:srgbClr val="000000"/>
                </a:solidFill>
              </a:endParaRPr>
            </a:p>
          </p:txBody>
        </p:sp>
      </p:grpSp>
      <p:grpSp>
        <p:nvGrpSpPr>
          <p:cNvPr id="7" name="Group 41"/>
          <p:cNvGrpSpPr>
            <a:grpSpLocks/>
          </p:cNvGrpSpPr>
          <p:nvPr/>
        </p:nvGrpSpPr>
        <p:grpSpPr bwMode="auto">
          <a:xfrm>
            <a:off x="5994896" y="3867423"/>
            <a:ext cx="152400" cy="466725"/>
            <a:chOff x="4581" y="1746"/>
            <a:chExt cx="85" cy="390"/>
          </a:xfrm>
        </p:grpSpPr>
        <p:sp>
          <p:nvSpPr>
            <p:cNvPr id="33875" name="Line 42"/>
            <p:cNvSpPr>
              <a:spLocks noChangeShapeType="1"/>
            </p:cNvSpPr>
            <p:nvPr/>
          </p:nvSpPr>
          <p:spPr bwMode="auto">
            <a:xfrm flipV="1">
              <a:off x="4618" y="1807"/>
              <a:ext cx="1" cy="329"/>
            </a:xfrm>
            <a:prstGeom prst="line">
              <a:avLst/>
            </a:prstGeom>
            <a:noFill/>
            <a:ln w="19050">
              <a:solidFill>
                <a:srgbClr val="FF3300"/>
              </a:solidFill>
              <a:round/>
              <a:headEnd/>
              <a:tailEnd/>
            </a:ln>
          </p:spPr>
          <p:txBody>
            <a:bodyPr/>
            <a:lstStyle/>
            <a:p>
              <a:endParaRPr lang="zh-CN" altLang="en-US">
                <a:solidFill>
                  <a:srgbClr val="000000"/>
                </a:solidFill>
              </a:endParaRPr>
            </a:p>
          </p:txBody>
        </p:sp>
        <p:sp>
          <p:nvSpPr>
            <p:cNvPr id="33876" name="Freeform 43"/>
            <p:cNvSpPr>
              <a:spLocks/>
            </p:cNvSpPr>
            <p:nvPr/>
          </p:nvSpPr>
          <p:spPr bwMode="auto">
            <a:xfrm>
              <a:off x="4581" y="1746"/>
              <a:ext cx="85" cy="134"/>
            </a:xfrm>
            <a:custGeom>
              <a:avLst/>
              <a:gdLst>
                <a:gd name="T0" fmla="*/ 85 w 85"/>
                <a:gd name="T1" fmla="*/ 134 h 134"/>
                <a:gd name="T2" fmla="*/ 37 w 85"/>
                <a:gd name="T3" fmla="*/ 0 h 134"/>
                <a:gd name="T4" fmla="*/ 0 w 85"/>
                <a:gd name="T5" fmla="*/ 134 h 134"/>
                <a:gd name="T6" fmla="*/ 37 w 85"/>
                <a:gd name="T7" fmla="*/ 85 h 134"/>
                <a:gd name="T8" fmla="*/ 85 w 85"/>
                <a:gd name="T9" fmla="*/ 134 h 134"/>
                <a:gd name="T10" fmla="*/ 0 60000 65536"/>
                <a:gd name="T11" fmla="*/ 0 60000 65536"/>
                <a:gd name="T12" fmla="*/ 0 60000 65536"/>
                <a:gd name="T13" fmla="*/ 0 60000 65536"/>
                <a:gd name="T14" fmla="*/ 0 60000 65536"/>
                <a:gd name="T15" fmla="*/ 0 w 85"/>
                <a:gd name="T16" fmla="*/ 0 h 134"/>
                <a:gd name="T17" fmla="*/ 85 w 85"/>
                <a:gd name="T18" fmla="*/ 134 h 134"/>
              </a:gdLst>
              <a:ahLst/>
              <a:cxnLst>
                <a:cxn ang="T10">
                  <a:pos x="T0" y="T1"/>
                </a:cxn>
                <a:cxn ang="T11">
                  <a:pos x="T2" y="T3"/>
                </a:cxn>
                <a:cxn ang="T12">
                  <a:pos x="T4" y="T5"/>
                </a:cxn>
                <a:cxn ang="T13">
                  <a:pos x="T6" y="T7"/>
                </a:cxn>
                <a:cxn ang="T14">
                  <a:pos x="T8" y="T9"/>
                </a:cxn>
              </a:cxnLst>
              <a:rect l="T15" t="T16" r="T17" b="T18"/>
              <a:pathLst>
                <a:path w="85" h="134">
                  <a:moveTo>
                    <a:pt x="85" y="134"/>
                  </a:moveTo>
                  <a:lnTo>
                    <a:pt x="37" y="0"/>
                  </a:lnTo>
                  <a:lnTo>
                    <a:pt x="0" y="134"/>
                  </a:lnTo>
                  <a:lnTo>
                    <a:pt x="37" y="85"/>
                  </a:lnTo>
                  <a:lnTo>
                    <a:pt x="85" y="134"/>
                  </a:lnTo>
                  <a:close/>
                </a:path>
              </a:pathLst>
            </a:custGeom>
            <a:solidFill>
              <a:srgbClr val="FF3300"/>
            </a:solidFill>
            <a:ln w="9525">
              <a:noFill/>
              <a:round/>
              <a:headEnd/>
              <a:tailEnd/>
            </a:ln>
          </p:spPr>
          <p:txBody>
            <a:bodyPr/>
            <a:lstStyle/>
            <a:p>
              <a:endParaRPr lang="zh-CN" altLang="en-US">
                <a:solidFill>
                  <a:srgbClr val="000000"/>
                </a:solidFill>
              </a:endParaRPr>
            </a:p>
          </p:txBody>
        </p:sp>
      </p:grpSp>
      <p:sp>
        <p:nvSpPr>
          <p:cNvPr id="33825" name="Rectangle 44"/>
          <p:cNvSpPr>
            <a:spLocks noChangeArrowheads="1"/>
          </p:cNvSpPr>
          <p:nvPr/>
        </p:nvSpPr>
        <p:spPr bwMode="auto">
          <a:xfrm>
            <a:off x="6909296" y="4934223"/>
            <a:ext cx="914400" cy="276999"/>
          </a:xfrm>
          <a:prstGeom prst="rect">
            <a:avLst/>
          </a:prstGeom>
          <a:solidFill>
            <a:schemeClr val="bg1"/>
          </a:solidFill>
          <a:ln w="9525">
            <a:noFill/>
            <a:miter lim="800000"/>
            <a:headEnd/>
            <a:tailEnd/>
          </a:ln>
        </p:spPr>
        <p:txBody>
          <a:bodyPr lIns="0" tIns="0" rIns="0" bIns="0">
            <a:spAutoFit/>
          </a:bodyPr>
          <a:lstStyle/>
          <a:p>
            <a:pPr algn="ctr"/>
            <a:r>
              <a:rPr lang="zh-CN" altLang="en-US" sz="1800" b="1" dirty="0" smtClean="0">
                <a:solidFill>
                  <a:srgbClr val="000000"/>
                </a:solidFill>
                <a:ea typeface="PMingLiU" pitchFamily="18" charset="-120"/>
              </a:rPr>
              <a:t>边界层</a:t>
            </a:r>
            <a:endParaRPr lang="en-US" altLang="zh-TW" sz="1800" b="1" dirty="0">
              <a:solidFill>
                <a:srgbClr val="000000"/>
              </a:solidFill>
              <a:ea typeface="PMingLiU" pitchFamily="18" charset="-120"/>
            </a:endParaRPr>
          </a:p>
        </p:txBody>
      </p:sp>
      <p:grpSp>
        <p:nvGrpSpPr>
          <p:cNvPr id="8" name="Group 45"/>
          <p:cNvGrpSpPr>
            <a:grpSpLocks/>
          </p:cNvGrpSpPr>
          <p:nvPr/>
        </p:nvGrpSpPr>
        <p:grpSpPr bwMode="auto">
          <a:xfrm>
            <a:off x="2286496" y="3392760"/>
            <a:ext cx="127000" cy="703263"/>
            <a:chOff x="1312" y="1953"/>
            <a:chExt cx="85" cy="731"/>
          </a:xfrm>
        </p:grpSpPr>
        <p:sp>
          <p:nvSpPr>
            <p:cNvPr id="33873" name="Line 46"/>
            <p:cNvSpPr>
              <a:spLocks noChangeShapeType="1"/>
            </p:cNvSpPr>
            <p:nvPr/>
          </p:nvSpPr>
          <p:spPr bwMode="auto">
            <a:xfrm>
              <a:off x="1361" y="1953"/>
              <a:ext cx="1" cy="670"/>
            </a:xfrm>
            <a:prstGeom prst="line">
              <a:avLst/>
            </a:prstGeom>
            <a:noFill/>
            <a:ln w="19050">
              <a:solidFill>
                <a:srgbClr val="FF3300"/>
              </a:solidFill>
              <a:round/>
              <a:headEnd/>
              <a:tailEnd/>
            </a:ln>
          </p:spPr>
          <p:txBody>
            <a:bodyPr/>
            <a:lstStyle/>
            <a:p>
              <a:endParaRPr lang="zh-CN" altLang="en-US">
                <a:solidFill>
                  <a:srgbClr val="000000"/>
                </a:solidFill>
              </a:endParaRPr>
            </a:p>
          </p:txBody>
        </p:sp>
        <p:sp>
          <p:nvSpPr>
            <p:cNvPr id="33874" name="Freeform 47"/>
            <p:cNvSpPr>
              <a:spLocks/>
            </p:cNvSpPr>
            <p:nvPr/>
          </p:nvSpPr>
          <p:spPr bwMode="auto">
            <a:xfrm>
              <a:off x="1312" y="2550"/>
              <a:ext cx="85" cy="134"/>
            </a:xfrm>
            <a:custGeom>
              <a:avLst/>
              <a:gdLst>
                <a:gd name="T0" fmla="*/ 0 w 85"/>
                <a:gd name="T1" fmla="*/ 0 h 134"/>
                <a:gd name="T2" fmla="*/ 49 w 85"/>
                <a:gd name="T3" fmla="*/ 134 h 134"/>
                <a:gd name="T4" fmla="*/ 85 w 85"/>
                <a:gd name="T5" fmla="*/ 0 h 134"/>
                <a:gd name="T6" fmla="*/ 49 w 85"/>
                <a:gd name="T7" fmla="*/ 49 h 134"/>
                <a:gd name="T8" fmla="*/ 0 w 85"/>
                <a:gd name="T9" fmla="*/ 0 h 134"/>
                <a:gd name="T10" fmla="*/ 0 60000 65536"/>
                <a:gd name="T11" fmla="*/ 0 60000 65536"/>
                <a:gd name="T12" fmla="*/ 0 60000 65536"/>
                <a:gd name="T13" fmla="*/ 0 60000 65536"/>
                <a:gd name="T14" fmla="*/ 0 60000 65536"/>
                <a:gd name="T15" fmla="*/ 0 w 85"/>
                <a:gd name="T16" fmla="*/ 0 h 134"/>
                <a:gd name="T17" fmla="*/ 85 w 85"/>
                <a:gd name="T18" fmla="*/ 134 h 134"/>
              </a:gdLst>
              <a:ahLst/>
              <a:cxnLst>
                <a:cxn ang="T10">
                  <a:pos x="T0" y="T1"/>
                </a:cxn>
                <a:cxn ang="T11">
                  <a:pos x="T2" y="T3"/>
                </a:cxn>
                <a:cxn ang="T12">
                  <a:pos x="T4" y="T5"/>
                </a:cxn>
                <a:cxn ang="T13">
                  <a:pos x="T6" y="T7"/>
                </a:cxn>
                <a:cxn ang="T14">
                  <a:pos x="T8" y="T9"/>
                </a:cxn>
              </a:cxnLst>
              <a:rect l="T15" t="T16" r="T17" b="T18"/>
              <a:pathLst>
                <a:path w="85" h="134">
                  <a:moveTo>
                    <a:pt x="0" y="0"/>
                  </a:moveTo>
                  <a:lnTo>
                    <a:pt x="49" y="134"/>
                  </a:lnTo>
                  <a:lnTo>
                    <a:pt x="85" y="0"/>
                  </a:lnTo>
                  <a:lnTo>
                    <a:pt x="49" y="49"/>
                  </a:lnTo>
                  <a:lnTo>
                    <a:pt x="0" y="0"/>
                  </a:lnTo>
                  <a:close/>
                </a:path>
              </a:pathLst>
            </a:custGeom>
            <a:solidFill>
              <a:srgbClr val="FF3300"/>
            </a:solidFill>
            <a:ln w="9525">
              <a:noFill/>
              <a:round/>
              <a:headEnd/>
              <a:tailEnd/>
            </a:ln>
          </p:spPr>
          <p:txBody>
            <a:bodyPr/>
            <a:lstStyle/>
            <a:p>
              <a:endParaRPr lang="zh-CN" altLang="en-US">
                <a:solidFill>
                  <a:srgbClr val="000000"/>
                </a:solidFill>
              </a:endParaRPr>
            </a:p>
          </p:txBody>
        </p:sp>
      </p:grpSp>
      <p:sp>
        <p:nvSpPr>
          <p:cNvPr id="33827" name="Text Box 48"/>
          <p:cNvSpPr txBox="1">
            <a:spLocks noChangeArrowheads="1"/>
          </p:cNvSpPr>
          <p:nvPr/>
        </p:nvSpPr>
        <p:spPr bwMode="auto">
          <a:xfrm>
            <a:off x="3632696" y="5391423"/>
            <a:ext cx="1070992" cy="369332"/>
          </a:xfrm>
          <a:prstGeom prst="rect">
            <a:avLst/>
          </a:prstGeom>
          <a:noFill/>
          <a:ln w="9525">
            <a:noFill/>
            <a:miter lim="800000"/>
            <a:headEnd/>
            <a:tailEnd/>
          </a:ln>
        </p:spPr>
        <p:txBody>
          <a:bodyPr wrap="square">
            <a:spAutoFit/>
          </a:bodyPr>
          <a:lstStyle/>
          <a:p>
            <a:pPr>
              <a:spcBef>
                <a:spcPct val="50000"/>
              </a:spcBef>
            </a:pPr>
            <a:r>
              <a:rPr lang="zh-CN" altLang="en-US" sz="1800" b="1" dirty="0" smtClean="0">
                <a:solidFill>
                  <a:srgbClr val="000000"/>
                </a:solidFill>
                <a:ea typeface="PMingLiU" pitchFamily="18" charset="-120"/>
              </a:rPr>
              <a:t>副产物</a:t>
            </a:r>
            <a:endParaRPr lang="en-US" altLang="zh-TW" sz="1800" b="1" dirty="0">
              <a:solidFill>
                <a:srgbClr val="000000"/>
              </a:solidFill>
              <a:ea typeface="PMingLiU" pitchFamily="18" charset="-120"/>
            </a:endParaRPr>
          </a:p>
        </p:txBody>
      </p:sp>
      <p:sp>
        <p:nvSpPr>
          <p:cNvPr id="33828" name="Line 49"/>
          <p:cNvSpPr>
            <a:spLocks noChangeShapeType="1"/>
          </p:cNvSpPr>
          <p:nvPr/>
        </p:nvSpPr>
        <p:spPr bwMode="auto">
          <a:xfrm>
            <a:off x="4470896" y="5696223"/>
            <a:ext cx="304800" cy="1524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grpSp>
        <p:nvGrpSpPr>
          <p:cNvPr id="9" name="Group 50"/>
          <p:cNvGrpSpPr>
            <a:grpSpLocks/>
          </p:cNvGrpSpPr>
          <p:nvPr/>
        </p:nvGrpSpPr>
        <p:grpSpPr bwMode="auto">
          <a:xfrm>
            <a:off x="4318496" y="3407048"/>
            <a:ext cx="3332163" cy="79375"/>
            <a:chOff x="1312" y="1246"/>
            <a:chExt cx="3379" cy="85"/>
          </a:xfrm>
        </p:grpSpPr>
        <p:sp>
          <p:nvSpPr>
            <p:cNvPr id="33871" name="Line 51"/>
            <p:cNvSpPr>
              <a:spLocks noChangeShapeType="1"/>
            </p:cNvSpPr>
            <p:nvPr/>
          </p:nvSpPr>
          <p:spPr bwMode="auto">
            <a:xfrm>
              <a:off x="1312" y="1283"/>
              <a:ext cx="3318" cy="1"/>
            </a:xfrm>
            <a:prstGeom prst="line">
              <a:avLst/>
            </a:prstGeom>
            <a:noFill/>
            <a:ln w="19050">
              <a:solidFill>
                <a:schemeClr val="tx1"/>
              </a:solidFill>
              <a:round/>
              <a:headEnd/>
              <a:tailEnd/>
            </a:ln>
          </p:spPr>
          <p:txBody>
            <a:bodyPr/>
            <a:lstStyle/>
            <a:p>
              <a:endParaRPr lang="zh-CN" altLang="en-US">
                <a:solidFill>
                  <a:srgbClr val="000000"/>
                </a:solidFill>
              </a:endParaRPr>
            </a:p>
          </p:txBody>
        </p:sp>
        <p:sp>
          <p:nvSpPr>
            <p:cNvPr id="33872" name="Freeform 52"/>
            <p:cNvSpPr>
              <a:spLocks/>
            </p:cNvSpPr>
            <p:nvPr/>
          </p:nvSpPr>
          <p:spPr bwMode="auto">
            <a:xfrm>
              <a:off x="4557" y="1246"/>
              <a:ext cx="134" cy="85"/>
            </a:xfrm>
            <a:custGeom>
              <a:avLst/>
              <a:gdLst>
                <a:gd name="T0" fmla="*/ 0 w 134"/>
                <a:gd name="T1" fmla="*/ 85 h 85"/>
                <a:gd name="T2" fmla="*/ 134 w 134"/>
                <a:gd name="T3" fmla="*/ 37 h 85"/>
                <a:gd name="T4" fmla="*/ 0 w 134"/>
                <a:gd name="T5" fmla="*/ 0 h 85"/>
                <a:gd name="T6" fmla="*/ 49 w 134"/>
                <a:gd name="T7" fmla="*/ 37 h 85"/>
                <a:gd name="T8" fmla="*/ 0 w 134"/>
                <a:gd name="T9" fmla="*/ 85 h 85"/>
                <a:gd name="T10" fmla="*/ 0 60000 65536"/>
                <a:gd name="T11" fmla="*/ 0 60000 65536"/>
                <a:gd name="T12" fmla="*/ 0 60000 65536"/>
                <a:gd name="T13" fmla="*/ 0 60000 65536"/>
                <a:gd name="T14" fmla="*/ 0 60000 65536"/>
                <a:gd name="T15" fmla="*/ 0 w 134"/>
                <a:gd name="T16" fmla="*/ 0 h 85"/>
                <a:gd name="T17" fmla="*/ 134 w 134"/>
                <a:gd name="T18" fmla="*/ 85 h 85"/>
              </a:gdLst>
              <a:ahLst/>
              <a:cxnLst>
                <a:cxn ang="T10">
                  <a:pos x="T0" y="T1"/>
                </a:cxn>
                <a:cxn ang="T11">
                  <a:pos x="T2" y="T3"/>
                </a:cxn>
                <a:cxn ang="T12">
                  <a:pos x="T4" y="T5"/>
                </a:cxn>
                <a:cxn ang="T13">
                  <a:pos x="T6" y="T7"/>
                </a:cxn>
                <a:cxn ang="T14">
                  <a:pos x="T8" y="T9"/>
                </a:cxn>
              </a:cxnLst>
              <a:rect l="T15" t="T16" r="T17" b="T18"/>
              <a:pathLst>
                <a:path w="134" h="85">
                  <a:moveTo>
                    <a:pt x="0" y="85"/>
                  </a:moveTo>
                  <a:lnTo>
                    <a:pt x="134" y="37"/>
                  </a:lnTo>
                  <a:lnTo>
                    <a:pt x="0" y="0"/>
                  </a:lnTo>
                  <a:lnTo>
                    <a:pt x="49" y="37"/>
                  </a:lnTo>
                  <a:lnTo>
                    <a:pt x="0" y="85"/>
                  </a:lnTo>
                  <a:close/>
                </a:path>
              </a:pathLst>
            </a:custGeom>
            <a:solidFill>
              <a:srgbClr val="FF3300"/>
            </a:solidFill>
            <a:ln w="9525">
              <a:solidFill>
                <a:schemeClr val="tx1"/>
              </a:solidFill>
              <a:round/>
              <a:headEnd/>
              <a:tailEnd/>
            </a:ln>
          </p:spPr>
          <p:txBody>
            <a:bodyPr/>
            <a:lstStyle/>
            <a:p>
              <a:endParaRPr lang="zh-CN" altLang="en-US">
                <a:solidFill>
                  <a:srgbClr val="000000"/>
                </a:solidFill>
              </a:endParaRPr>
            </a:p>
          </p:txBody>
        </p:sp>
      </p:grpSp>
      <p:grpSp>
        <p:nvGrpSpPr>
          <p:cNvPr id="10" name="Group 53"/>
          <p:cNvGrpSpPr>
            <a:grpSpLocks/>
          </p:cNvGrpSpPr>
          <p:nvPr/>
        </p:nvGrpSpPr>
        <p:grpSpPr bwMode="auto">
          <a:xfrm>
            <a:off x="4318496" y="3559448"/>
            <a:ext cx="3332163" cy="79375"/>
            <a:chOff x="1312" y="1246"/>
            <a:chExt cx="3379" cy="85"/>
          </a:xfrm>
        </p:grpSpPr>
        <p:sp>
          <p:nvSpPr>
            <p:cNvPr id="33869" name="Line 54"/>
            <p:cNvSpPr>
              <a:spLocks noChangeShapeType="1"/>
            </p:cNvSpPr>
            <p:nvPr/>
          </p:nvSpPr>
          <p:spPr bwMode="auto">
            <a:xfrm>
              <a:off x="1312" y="1283"/>
              <a:ext cx="3318" cy="1"/>
            </a:xfrm>
            <a:prstGeom prst="line">
              <a:avLst/>
            </a:prstGeom>
            <a:noFill/>
            <a:ln w="19050">
              <a:solidFill>
                <a:schemeClr val="tx1"/>
              </a:solidFill>
              <a:round/>
              <a:headEnd/>
              <a:tailEnd/>
            </a:ln>
          </p:spPr>
          <p:txBody>
            <a:bodyPr/>
            <a:lstStyle/>
            <a:p>
              <a:endParaRPr lang="zh-CN" altLang="en-US">
                <a:solidFill>
                  <a:srgbClr val="000000"/>
                </a:solidFill>
              </a:endParaRPr>
            </a:p>
          </p:txBody>
        </p:sp>
        <p:sp>
          <p:nvSpPr>
            <p:cNvPr id="33870" name="Freeform 55"/>
            <p:cNvSpPr>
              <a:spLocks/>
            </p:cNvSpPr>
            <p:nvPr/>
          </p:nvSpPr>
          <p:spPr bwMode="auto">
            <a:xfrm>
              <a:off x="4557" y="1246"/>
              <a:ext cx="134" cy="85"/>
            </a:xfrm>
            <a:custGeom>
              <a:avLst/>
              <a:gdLst>
                <a:gd name="T0" fmla="*/ 0 w 134"/>
                <a:gd name="T1" fmla="*/ 85 h 85"/>
                <a:gd name="T2" fmla="*/ 134 w 134"/>
                <a:gd name="T3" fmla="*/ 37 h 85"/>
                <a:gd name="T4" fmla="*/ 0 w 134"/>
                <a:gd name="T5" fmla="*/ 0 h 85"/>
                <a:gd name="T6" fmla="*/ 49 w 134"/>
                <a:gd name="T7" fmla="*/ 37 h 85"/>
                <a:gd name="T8" fmla="*/ 0 w 134"/>
                <a:gd name="T9" fmla="*/ 85 h 85"/>
                <a:gd name="T10" fmla="*/ 0 60000 65536"/>
                <a:gd name="T11" fmla="*/ 0 60000 65536"/>
                <a:gd name="T12" fmla="*/ 0 60000 65536"/>
                <a:gd name="T13" fmla="*/ 0 60000 65536"/>
                <a:gd name="T14" fmla="*/ 0 60000 65536"/>
                <a:gd name="T15" fmla="*/ 0 w 134"/>
                <a:gd name="T16" fmla="*/ 0 h 85"/>
                <a:gd name="T17" fmla="*/ 134 w 134"/>
                <a:gd name="T18" fmla="*/ 85 h 85"/>
              </a:gdLst>
              <a:ahLst/>
              <a:cxnLst>
                <a:cxn ang="T10">
                  <a:pos x="T0" y="T1"/>
                </a:cxn>
                <a:cxn ang="T11">
                  <a:pos x="T2" y="T3"/>
                </a:cxn>
                <a:cxn ang="T12">
                  <a:pos x="T4" y="T5"/>
                </a:cxn>
                <a:cxn ang="T13">
                  <a:pos x="T6" y="T7"/>
                </a:cxn>
                <a:cxn ang="T14">
                  <a:pos x="T8" y="T9"/>
                </a:cxn>
              </a:cxnLst>
              <a:rect l="T15" t="T16" r="T17" b="T18"/>
              <a:pathLst>
                <a:path w="134" h="85">
                  <a:moveTo>
                    <a:pt x="0" y="85"/>
                  </a:moveTo>
                  <a:lnTo>
                    <a:pt x="134" y="37"/>
                  </a:lnTo>
                  <a:lnTo>
                    <a:pt x="0" y="0"/>
                  </a:lnTo>
                  <a:lnTo>
                    <a:pt x="49" y="37"/>
                  </a:lnTo>
                  <a:lnTo>
                    <a:pt x="0" y="85"/>
                  </a:lnTo>
                  <a:close/>
                </a:path>
              </a:pathLst>
            </a:custGeom>
            <a:solidFill>
              <a:srgbClr val="FF3300"/>
            </a:solidFill>
            <a:ln w="9525">
              <a:solidFill>
                <a:schemeClr val="tx1"/>
              </a:solidFill>
              <a:round/>
              <a:headEnd/>
              <a:tailEnd/>
            </a:ln>
          </p:spPr>
          <p:txBody>
            <a:bodyPr/>
            <a:lstStyle/>
            <a:p>
              <a:endParaRPr lang="zh-CN" altLang="en-US">
                <a:solidFill>
                  <a:srgbClr val="000000"/>
                </a:solidFill>
              </a:endParaRPr>
            </a:p>
          </p:txBody>
        </p:sp>
      </p:grpSp>
      <p:grpSp>
        <p:nvGrpSpPr>
          <p:cNvPr id="11" name="Group 56"/>
          <p:cNvGrpSpPr>
            <a:grpSpLocks/>
          </p:cNvGrpSpPr>
          <p:nvPr/>
        </p:nvGrpSpPr>
        <p:grpSpPr bwMode="auto">
          <a:xfrm>
            <a:off x="4318496" y="3711848"/>
            <a:ext cx="3332163" cy="79375"/>
            <a:chOff x="1312" y="1246"/>
            <a:chExt cx="3379" cy="85"/>
          </a:xfrm>
        </p:grpSpPr>
        <p:sp>
          <p:nvSpPr>
            <p:cNvPr id="33867" name="Line 57"/>
            <p:cNvSpPr>
              <a:spLocks noChangeShapeType="1"/>
            </p:cNvSpPr>
            <p:nvPr/>
          </p:nvSpPr>
          <p:spPr bwMode="auto">
            <a:xfrm>
              <a:off x="1312" y="1283"/>
              <a:ext cx="3318" cy="1"/>
            </a:xfrm>
            <a:prstGeom prst="line">
              <a:avLst/>
            </a:prstGeom>
            <a:noFill/>
            <a:ln w="19050">
              <a:solidFill>
                <a:schemeClr val="tx1"/>
              </a:solidFill>
              <a:round/>
              <a:headEnd/>
              <a:tailEnd/>
            </a:ln>
          </p:spPr>
          <p:txBody>
            <a:bodyPr/>
            <a:lstStyle/>
            <a:p>
              <a:endParaRPr lang="zh-CN" altLang="en-US">
                <a:solidFill>
                  <a:srgbClr val="000000"/>
                </a:solidFill>
              </a:endParaRPr>
            </a:p>
          </p:txBody>
        </p:sp>
        <p:sp>
          <p:nvSpPr>
            <p:cNvPr id="33868" name="Freeform 58"/>
            <p:cNvSpPr>
              <a:spLocks/>
            </p:cNvSpPr>
            <p:nvPr/>
          </p:nvSpPr>
          <p:spPr bwMode="auto">
            <a:xfrm>
              <a:off x="4557" y="1246"/>
              <a:ext cx="134" cy="85"/>
            </a:xfrm>
            <a:custGeom>
              <a:avLst/>
              <a:gdLst>
                <a:gd name="T0" fmla="*/ 0 w 134"/>
                <a:gd name="T1" fmla="*/ 85 h 85"/>
                <a:gd name="T2" fmla="*/ 134 w 134"/>
                <a:gd name="T3" fmla="*/ 37 h 85"/>
                <a:gd name="T4" fmla="*/ 0 w 134"/>
                <a:gd name="T5" fmla="*/ 0 h 85"/>
                <a:gd name="T6" fmla="*/ 49 w 134"/>
                <a:gd name="T7" fmla="*/ 37 h 85"/>
                <a:gd name="T8" fmla="*/ 0 w 134"/>
                <a:gd name="T9" fmla="*/ 85 h 85"/>
                <a:gd name="T10" fmla="*/ 0 60000 65536"/>
                <a:gd name="T11" fmla="*/ 0 60000 65536"/>
                <a:gd name="T12" fmla="*/ 0 60000 65536"/>
                <a:gd name="T13" fmla="*/ 0 60000 65536"/>
                <a:gd name="T14" fmla="*/ 0 60000 65536"/>
                <a:gd name="T15" fmla="*/ 0 w 134"/>
                <a:gd name="T16" fmla="*/ 0 h 85"/>
                <a:gd name="T17" fmla="*/ 134 w 134"/>
                <a:gd name="T18" fmla="*/ 85 h 85"/>
              </a:gdLst>
              <a:ahLst/>
              <a:cxnLst>
                <a:cxn ang="T10">
                  <a:pos x="T0" y="T1"/>
                </a:cxn>
                <a:cxn ang="T11">
                  <a:pos x="T2" y="T3"/>
                </a:cxn>
                <a:cxn ang="T12">
                  <a:pos x="T4" y="T5"/>
                </a:cxn>
                <a:cxn ang="T13">
                  <a:pos x="T6" y="T7"/>
                </a:cxn>
                <a:cxn ang="T14">
                  <a:pos x="T8" y="T9"/>
                </a:cxn>
              </a:cxnLst>
              <a:rect l="T15" t="T16" r="T17" b="T18"/>
              <a:pathLst>
                <a:path w="134" h="85">
                  <a:moveTo>
                    <a:pt x="0" y="85"/>
                  </a:moveTo>
                  <a:lnTo>
                    <a:pt x="134" y="37"/>
                  </a:lnTo>
                  <a:lnTo>
                    <a:pt x="0" y="0"/>
                  </a:lnTo>
                  <a:lnTo>
                    <a:pt x="49" y="37"/>
                  </a:lnTo>
                  <a:lnTo>
                    <a:pt x="0" y="85"/>
                  </a:lnTo>
                  <a:close/>
                </a:path>
              </a:pathLst>
            </a:custGeom>
            <a:solidFill>
              <a:srgbClr val="FF3300"/>
            </a:solidFill>
            <a:ln w="9525">
              <a:solidFill>
                <a:schemeClr val="tx1"/>
              </a:solidFill>
              <a:round/>
              <a:headEnd/>
              <a:tailEnd/>
            </a:ln>
          </p:spPr>
          <p:txBody>
            <a:bodyPr/>
            <a:lstStyle/>
            <a:p>
              <a:endParaRPr lang="zh-CN" altLang="en-US">
                <a:solidFill>
                  <a:srgbClr val="000000"/>
                </a:solidFill>
              </a:endParaRPr>
            </a:p>
          </p:txBody>
        </p:sp>
      </p:grpSp>
      <p:sp>
        <p:nvSpPr>
          <p:cNvPr id="33834" name="Line 61"/>
          <p:cNvSpPr>
            <a:spLocks noChangeShapeType="1"/>
          </p:cNvSpPr>
          <p:nvPr/>
        </p:nvSpPr>
        <p:spPr bwMode="auto">
          <a:xfrm>
            <a:off x="7366496" y="4096023"/>
            <a:ext cx="0" cy="838200"/>
          </a:xfrm>
          <a:prstGeom prst="line">
            <a:avLst/>
          </a:prstGeom>
          <a:noFill/>
          <a:ln w="9525">
            <a:solidFill>
              <a:schemeClr val="tx1"/>
            </a:solidFill>
            <a:round/>
            <a:headEnd type="triangle" w="med" len="med"/>
            <a:tailEnd/>
          </a:ln>
        </p:spPr>
        <p:txBody>
          <a:bodyPr wrap="none" anchor="ctr"/>
          <a:lstStyle/>
          <a:p>
            <a:endParaRPr lang="zh-CN" altLang="en-US">
              <a:solidFill>
                <a:srgbClr val="000000"/>
              </a:solidFill>
            </a:endParaRPr>
          </a:p>
        </p:txBody>
      </p:sp>
      <p:grpSp>
        <p:nvGrpSpPr>
          <p:cNvPr id="12" name="Group 62"/>
          <p:cNvGrpSpPr>
            <a:grpSpLocks/>
          </p:cNvGrpSpPr>
          <p:nvPr/>
        </p:nvGrpSpPr>
        <p:grpSpPr bwMode="auto">
          <a:xfrm>
            <a:off x="2261096" y="4383360"/>
            <a:ext cx="127000" cy="703263"/>
            <a:chOff x="1312" y="1953"/>
            <a:chExt cx="85" cy="731"/>
          </a:xfrm>
        </p:grpSpPr>
        <p:sp>
          <p:nvSpPr>
            <p:cNvPr id="33865" name="Line 63"/>
            <p:cNvSpPr>
              <a:spLocks noChangeShapeType="1"/>
            </p:cNvSpPr>
            <p:nvPr/>
          </p:nvSpPr>
          <p:spPr bwMode="auto">
            <a:xfrm>
              <a:off x="1361" y="1953"/>
              <a:ext cx="1" cy="670"/>
            </a:xfrm>
            <a:prstGeom prst="line">
              <a:avLst/>
            </a:prstGeom>
            <a:noFill/>
            <a:ln w="19050">
              <a:solidFill>
                <a:srgbClr val="FF3300"/>
              </a:solidFill>
              <a:round/>
              <a:headEnd/>
              <a:tailEnd/>
            </a:ln>
          </p:spPr>
          <p:txBody>
            <a:bodyPr/>
            <a:lstStyle/>
            <a:p>
              <a:endParaRPr lang="zh-CN" altLang="en-US">
                <a:solidFill>
                  <a:srgbClr val="000000"/>
                </a:solidFill>
              </a:endParaRPr>
            </a:p>
          </p:txBody>
        </p:sp>
        <p:sp>
          <p:nvSpPr>
            <p:cNvPr id="33866" name="Freeform 64"/>
            <p:cNvSpPr>
              <a:spLocks/>
            </p:cNvSpPr>
            <p:nvPr/>
          </p:nvSpPr>
          <p:spPr bwMode="auto">
            <a:xfrm>
              <a:off x="1312" y="2550"/>
              <a:ext cx="85" cy="134"/>
            </a:xfrm>
            <a:custGeom>
              <a:avLst/>
              <a:gdLst>
                <a:gd name="T0" fmla="*/ 0 w 85"/>
                <a:gd name="T1" fmla="*/ 0 h 134"/>
                <a:gd name="T2" fmla="*/ 49 w 85"/>
                <a:gd name="T3" fmla="*/ 134 h 134"/>
                <a:gd name="T4" fmla="*/ 85 w 85"/>
                <a:gd name="T5" fmla="*/ 0 h 134"/>
                <a:gd name="T6" fmla="*/ 49 w 85"/>
                <a:gd name="T7" fmla="*/ 49 h 134"/>
                <a:gd name="T8" fmla="*/ 0 w 85"/>
                <a:gd name="T9" fmla="*/ 0 h 134"/>
                <a:gd name="T10" fmla="*/ 0 60000 65536"/>
                <a:gd name="T11" fmla="*/ 0 60000 65536"/>
                <a:gd name="T12" fmla="*/ 0 60000 65536"/>
                <a:gd name="T13" fmla="*/ 0 60000 65536"/>
                <a:gd name="T14" fmla="*/ 0 60000 65536"/>
                <a:gd name="T15" fmla="*/ 0 w 85"/>
                <a:gd name="T16" fmla="*/ 0 h 134"/>
                <a:gd name="T17" fmla="*/ 85 w 85"/>
                <a:gd name="T18" fmla="*/ 134 h 134"/>
              </a:gdLst>
              <a:ahLst/>
              <a:cxnLst>
                <a:cxn ang="T10">
                  <a:pos x="T0" y="T1"/>
                </a:cxn>
                <a:cxn ang="T11">
                  <a:pos x="T2" y="T3"/>
                </a:cxn>
                <a:cxn ang="T12">
                  <a:pos x="T4" y="T5"/>
                </a:cxn>
                <a:cxn ang="T13">
                  <a:pos x="T6" y="T7"/>
                </a:cxn>
                <a:cxn ang="T14">
                  <a:pos x="T8" y="T9"/>
                </a:cxn>
              </a:cxnLst>
              <a:rect l="T15" t="T16" r="T17" b="T18"/>
              <a:pathLst>
                <a:path w="85" h="134">
                  <a:moveTo>
                    <a:pt x="0" y="0"/>
                  </a:moveTo>
                  <a:lnTo>
                    <a:pt x="49" y="134"/>
                  </a:lnTo>
                  <a:lnTo>
                    <a:pt x="85" y="0"/>
                  </a:lnTo>
                  <a:lnTo>
                    <a:pt x="49" y="49"/>
                  </a:lnTo>
                  <a:lnTo>
                    <a:pt x="0" y="0"/>
                  </a:lnTo>
                  <a:close/>
                </a:path>
              </a:pathLst>
            </a:custGeom>
            <a:solidFill>
              <a:srgbClr val="FF3300"/>
            </a:solidFill>
            <a:ln w="9525">
              <a:noFill/>
              <a:round/>
              <a:headEnd/>
              <a:tailEnd/>
            </a:ln>
          </p:spPr>
          <p:txBody>
            <a:bodyPr/>
            <a:lstStyle/>
            <a:p>
              <a:endParaRPr lang="zh-CN" altLang="en-US">
                <a:solidFill>
                  <a:srgbClr val="000000"/>
                </a:solidFill>
              </a:endParaRPr>
            </a:p>
          </p:txBody>
        </p:sp>
      </p:grpSp>
      <p:sp>
        <p:nvSpPr>
          <p:cNvPr id="33837" name="Line 66"/>
          <p:cNvSpPr>
            <a:spLocks noChangeShapeType="1"/>
          </p:cNvSpPr>
          <p:nvPr/>
        </p:nvSpPr>
        <p:spPr bwMode="auto">
          <a:xfrm>
            <a:off x="7366496" y="5543823"/>
            <a:ext cx="0" cy="6096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grpSp>
        <p:nvGrpSpPr>
          <p:cNvPr id="13" name="Group 67"/>
          <p:cNvGrpSpPr>
            <a:grpSpLocks/>
          </p:cNvGrpSpPr>
          <p:nvPr/>
        </p:nvGrpSpPr>
        <p:grpSpPr bwMode="auto">
          <a:xfrm>
            <a:off x="4318496" y="2645048"/>
            <a:ext cx="3332163" cy="79375"/>
            <a:chOff x="1312" y="1246"/>
            <a:chExt cx="3379" cy="85"/>
          </a:xfrm>
        </p:grpSpPr>
        <p:sp>
          <p:nvSpPr>
            <p:cNvPr id="33863" name="Line 68"/>
            <p:cNvSpPr>
              <a:spLocks noChangeShapeType="1"/>
            </p:cNvSpPr>
            <p:nvPr/>
          </p:nvSpPr>
          <p:spPr bwMode="auto">
            <a:xfrm>
              <a:off x="1312" y="1283"/>
              <a:ext cx="3318" cy="1"/>
            </a:xfrm>
            <a:prstGeom prst="line">
              <a:avLst/>
            </a:prstGeom>
            <a:noFill/>
            <a:ln w="19050">
              <a:solidFill>
                <a:schemeClr val="tx1"/>
              </a:solidFill>
              <a:round/>
              <a:headEnd/>
              <a:tailEnd/>
            </a:ln>
          </p:spPr>
          <p:txBody>
            <a:bodyPr/>
            <a:lstStyle/>
            <a:p>
              <a:endParaRPr lang="zh-CN" altLang="en-US">
                <a:solidFill>
                  <a:srgbClr val="000000"/>
                </a:solidFill>
              </a:endParaRPr>
            </a:p>
          </p:txBody>
        </p:sp>
        <p:sp>
          <p:nvSpPr>
            <p:cNvPr id="33864" name="Freeform 69"/>
            <p:cNvSpPr>
              <a:spLocks/>
            </p:cNvSpPr>
            <p:nvPr/>
          </p:nvSpPr>
          <p:spPr bwMode="auto">
            <a:xfrm>
              <a:off x="4557" y="1246"/>
              <a:ext cx="134" cy="85"/>
            </a:xfrm>
            <a:custGeom>
              <a:avLst/>
              <a:gdLst>
                <a:gd name="T0" fmla="*/ 0 w 134"/>
                <a:gd name="T1" fmla="*/ 85 h 85"/>
                <a:gd name="T2" fmla="*/ 134 w 134"/>
                <a:gd name="T3" fmla="*/ 37 h 85"/>
                <a:gd name="T4" fmla="*/ 0 w 134"/>
                <a:gd name="T5" fmla="*/ 0 h 85"/>
                <a:gd name="T6" fmla="*/ 49 w 134"/>
                <a:gd name="T7" fmla="*/ 37 h 85"/>
                <a:gd name="T8" fmla="*/ 0 w 134"/>
                <a:gd name="T9" fmla="*/ 85 h 85"/>
                <a:gd name="T10" fmla="*/ 0 60000 65536"/>
                <a:gd name="T11" fmla="*/ 0 60000 65536"/>
                <a:gd name="T12" fmla="*/ 0 60000 65536"/>
                <a:gd name="T13" fmla="*/ 0 60000 65536"/>
                <a:gd name="T14" fmla="*/ 0 60000 65536"/>
                <a:gd name="T15" fmla="*/ 0 w 134"/>
                <a:gd name="T16" fmla="*/ 0 h 85"/>
                <a:gd name="T17" fmla="*/ 134 w 134"/>
                <a:gd name="T18" fmla="*/ 85 h 85"/>
              </a:gdLst>
              <a:ahLst/>
              <a:cxnLst>
                <a:cxn ang="T10">
                  <a:pos x="T0" y="T1"/>
                </a:cxn>
                <a:cxn ang="T11">
                  <a:pos x="T2" y="T3"/>
                </a:cxn>
                <a:cxn ang="T12">
                  <a:pos x="T4" y="T5"/>
                </a:cxn>
                <a:cxn ang="T13">
                  <a:pos x="T6" y="T7"/>
                </a:cxn>
                <a:cxn ang="T14">
                  <a:pos x="T8" y="T9"/>
                </a:cxn>
              </a:cxnLst>
              <a:rect l="T15" t="T16" r="T17" b="T18"/>
              <a:pathLst>
                <a:path w="134" h="85">
                  <a:moveTo>
                    <a:pt x="0" y="85"/>
                  </a:moveTo>
                  <a:lnTo>
                    <a:pt x="134" y="37"/>
                  </a:lnTo>
                  <a:lnTo>
                    <a:pt x="0" y="0"/>
                  </a:lnTo>
                  <a:lnTo>
                    <a:pt x="49" y="37"/>
                  </a:lnTo>
                  <a:lnTo>
                    <a:pt x="0" y="85"/>
                  </a:lnTo>
                  <a:close/>
                </a:path>
              </a:pathLst>
            </a:custGeom>
            <a:solidFill>
              <a:srgbClr val="FF3300"/>
            </a:solidFill>
            <a:ln w="9525">
              <a:solidFill>
                <a:schemeClr val="tx1"/>
              </a:solidFill>
              <a:round/>
              <a:headEnd/>
              <a:tailEnd/>
            </a:ln>
          </p:spPr>
          <p:txBody>
            <a:bodyPr/>
            <a:lstStyle/>
            <a:p>
              <a:endParaRPr lang="zh-CN" altLang="en-US">
                <a:solidFill>
                  <a:srgbClr val="000000"/>
                </a:solidFill>
              </a:endParaRPr>
            </a:p>
          </p:txBody>
        </p:sp>
      </p:grpSp>
      <p:grpSp>
        <p:nvGrpSpPr>
          <p:cNvPr id="14" name="Group 70"/>
          <p:cNvGrpSpPr>
            <a:grpSpLocks/>
          </p:cNvGrpSpPr>
          <p:nvPr/>
        </p:nvGrpSpPr>
        <p:grpSpPr bwMode="auto">
          <a:xfrm>
            <a:off x="4318496" y="2797448"/>
            <a:ext cx="3332163" cy="79375"/>
            <a:chOff x="1312" y="1246"/>
            <a:chExt cx="3379" cy="85"/>
          </a:xfrm>
        </p:grpSpPr>
        <p:sp>
          <p:nvSpPr>
            <p:cNvPr id="33861" name="Line 71"/>
            <p:cNvSpPr>
              <a:spLocks noChangeShapeType="1"/>
            </p:cNvSpPr>
            <p:nvPr/>
          </p:nvSpPr>
          <p:spPr bwMode="auto">
            <a:xfrm>
              <a:off x="1312" y="1283"/>
              <a:ext cx="3318" cy="1"/>
            </a:xfrm>
            <a:prstGeom prst="line">
              <a:avLst/>
            </a:prstGeom>
            <a:noFill/>
            <a:ln w="19050">
              <a:solidFill>
                <a:schemeClr val="tx1"/>
              </a:solidFill>
              <a:round/>
              <a:headEnd/>
              <a:tailEnd/>
            </a:ln>
          </p:spPr>
          <p:txBody>
            <a:bodyPr/>
            <a:lstStyle/>
            <a:p>
              <a:endParaRPr lang="zh-CN" altLang="en-US">
                <a:solidFill>
                  <a:srgbClr val="000000"/>
                </a:solidFill>
              </a:endParaRPr>
            </a:p>
          </p:txBody>
        </p:sp>
        <p:sp>
          <p:nvSpPr>
            <p:cNvPr id="33862" name="Freeform 72"/>
            <p:cNvSpPr>
              <a:spLocks/>
            </p:cNvSpPr>
            <p:nvPr/>
          </p:nvSpPr>
          <p:spPr bwMode="auto">
            <a:xfrm>
              <a:off x="4557" y="1246"/>
              <a:ext cx="134" cy="85"/>
            </a:xfrm>
            <a:custGeom>
              <a:avLst/>
              <a:gdLst>
                <a:gd name="T0" fmla="*/ 0 w 134"/>
                <a:gd name="T1" fmla="*/ 85 h 85"/>
                <a:gd name="T2" fmla="*/ 134 w 134"/>
                <a:gd name="T3" fmla="*/ 37 h 85"/>
                <a:gd name="T4" fmla="*/ 0 w 134"/>
                <a:gd name="T5" fmla="*/ 0 h 85"/>
                <a:gd name="T6" fmla="*/ 49 w 134"/>
                <a:gd name="T7" fmla="*/ 37 h 85"/>
                <a:gd name="T8" fmla="*/ 0 w 134"/>
                <a:gd name="T9" fmla="*/ 85 h 85"/>
                <a:gd name="T10" fmla="*/ 0 60000 65536"/>
                <a:gd name="T11" fmla="*/ 0 60000 65536"/>
                <a:gd name="T12" fmla="*/ 0 60000 65536"/>
                <a:gd name="T13" fmla="*/ 0 60000 65536"/>
                <a:gd name="T14" fmla="*/ 0 60000 65536"/>
                <a:gd name="T15" fmla="*/ 0 w 134"/>
                <a:gd name="T16" fmla="*/ 0 h 85"/>
                <a:gd name="T17" fmla="*/ 134 w 134"/>
                <a:gd name="T18" fmla="*/ 85 h 85"/>
              </a:gdLst>
              <a:ahLst/>
              <a:cxnLst>
                <a:cxn ang="T10">
                  <a:pos x="T0" y="T1"/>
                </a:cxn>
                <a:cxn ang="T11">
                  <a:pos x="T2" y="T3"/>
                </a:cxn>
                <a:cxn ang="T12">
                  <a:pos x="T4" y="T5"/>
                </a:cxn>
                <a:cxn ang="T13">
                  <a:pos x="T6" y="T7"/>
                </a:cxn>
                <a:cxn ang="T14">
                  <a:pos x="T8" y="T9"/>
                </a:cxn>
              </a:cxnLst>
              <a:rect l="T15" t="T16" r="T17" b="T18"/>
              <a:pathLst>
                <a:path w="134" h="85">
                  <a:moveTo>
                    <a:pt x="0" y="85"/>
                  </a:moveTo>
                  <a:lnTo>
                    <a:pt x="134" y="37"/>
                  </a:lnTo>
                  <a:lnTo>
                    <a:pt x="0" y="0"/>
                  </a:lnTo>
                  <a:lnTo>
                    <a:pt x="49" y="37"/>
                  </a:lnTo>
                  <a:lnTo>
                    <a:pt x="0" y="85"/>
                  </a:lnTo>
                  <a:close/>
                </a:path>
              </a:pathLst>
            </a:custGeom>
            <a:solidFill>
              <a:srgbClr val="FF3300"/>
            </a:solidFill>
            <a:ln w="9525">
              <a:solidFill>
                <a:schemeClr val="tx1"/>
              </a:solidFill>
              <a:round/>
              <a:headEnd/>
              <a:tailEnd/>
            </a:ln>
          </p:spPr>
          <p:txBody>
            <a:bodyPr/>
            <a:lstStyle/>
            <a:p>
              <a:endParaRPr lang="zh-CN" altLang="en-US">
                <a:solidFill>
                  <a:srgbClr val="000000"/>
                </a:solidFill>
              </a:endParaRPr>
            </a:p>
          </p:txBody>
        </p:sp>
      </p:grpSp>
      <p:grpSp>
        <p:nvGrpSpPr>
          <p:cNvPr id="15" name="Group 73"/>
          <p:cNvGrpSpPr>
            <a:grpSpLocks/>
          </p:cNvGrpSpPr>
          <p:nvPr/>
        </p:nvGrpSpPr>
        <p:grpSpPr bwMode="auto">
          <a:xfrm>
            <a:off x="4318496" y="2949848"/>
            <a:ext cx="3332163" cy="79375"/>
            <a:chOff x="1312" y="1246"/>
            <a:chExt cx="3379" cy="85"/>
          </a:xfrm>
        </p:grpSpPr>
        <p:sp>
          <p:nvSpPr>
            <p:cNvPr id="33859" name="Line 74"/>
            <p:cNvSpPr>
              <a:spLocks noChangeShapeType="1"/>
            </p:cNvSpPr>
            <p:nvPr/>
          </p:nvSpPr>
          <p:spPr bwMode="auto">
            <a:xfrm>
              <a:off x="1312" y="1283"/>
              <a:ext cx="3318" cy="1"/>
            </a:xfrm>
            <a:prstGeom prst="line">
              <a:avLst/>
            </a:prstGeom>
            <a:noFill/>
            <a:ln w="19050">
              <a:solidFill>
                <a:schemeClr val="tx1"/>
              </a:solidFill>
              <a:round/>
              <a:headEnd/>
              <a:tailEnd/>
            </a:ln>
          </p:spPr>
          <p:txBody>
            <a:bodyPr/>
            <a:lstStyle/>
            <a:p>
              <a:endParaRPr lang="zh-CN" altLang="en-US">
                <a:solidFill>
                  <a:srgbClr val="000000"/>
                </a:solidFill>
              </a:endParaRPr>
            </a:p>
          </p:txBody>
        </p:sp>
        <p:sp>
          <p:nvSpPr>
            <p:cNvPr id="33860" name="Freeform 75"/>
            <p:cNvSpPr>
              <a:spLocks/>
            </p:cNvSpPr>
            <p:nvPr/>
          </p:nvSpPr>
          <p:spPr bwMode="auto">
            <a:xfrm>
              <a:off x="4557" y="1246"/>
              <a:ext cx="134" cy="85"/>
            </a:xfrm>
            <a:custGeom>
              <a:avLst/>
              <a:gdLst>
                <a:gd name="T0" fmla="*/ 0 w 134"/>
                <a:gd name="T1" fmla="*/ 85 h 85"/>
                <a:gd name="T2" fmla="*/ 134 w 134"/>
                <a:gd name="T3" fmla="*/ 37 h 85"/>
                <a:gd name="T4" fmla="*/ 0 w 134"/>
                <a:gd name="T5" fmla="*/ 0 h 85"/>
                <a:gd name="T6" fmla="*/ 49 w 134"/>
                <a:gd name="T7" fmla="*/ 37 h 85"/>
                <a:gd name="T8" fmla="*/ 0 w 134"/>
                <a:gd name="T9" fmla="*/ 85 h 85"/>
                <a:gd name="T10" fmla="*/ 0 60000 65536"/>
                <a:gd name="T11" fmla="*/ 0 60000 65536"/>
                <a:gd name="T12" fmla="*/ 0 60000 65536"/>
                <a:gd name="T13" fmla="*/ 0 60000 65536"/>
                <a:gd name="T14" fmla="*/ 0 60000 65536"/>
                <a:gd name="T15" fmla="*/ 0 w 134"/>
                <a:gd name="T16" fmla="*/ 0 h 85"/>
                <a:gd name="T17" fmla="*/ 134 w 134"/>
                <a:gd name="T18" fmla="*/ 85 h 85"/>
              </a:gdLst>
              <a:ahLst/>
              <a:cxnLst>
                <a:cxn ang="T10">
                  <a:pos x="T0" y="T1"/>
                </a:cxn>
                <a:cxn ang="T11">
                  <a:pos x="T2" y="T3"/>
                </a:cxn>
                <a:cxn ang="T12">
                  <a:pos x="T4" y="T5"/>
                </a:cxn>
                <a:cxn ang="T13">
                  <a:pos x="T6" y="T7"/>
                </a:cxn>
                <a:cxn ang="T14">
                  <a:pos x="T8" y="T9"/>
                </a:cxn>
              </a:cxnLst>
              <a:rect l="T15" t="T16" r="T17" b="T18"/>
              <a:pathLst>
                <a:path w="134" h="85">
                  <a:moveTo>
                    <a:pt x="0" y="85"/>
                  </a:moveTo>
                  <a:lnTo>
                    <a:pt x="134" y="37"/>
                  </a:lnTo>
                  <a:lnTo>
                    <a:pt x="0" y="0"/>
                  </a:lnTo>
                  <a:lnTo>
                    <a:pt x="49" y="37"/>
                  </a:lnTo>
                  <a:lnTo>
                    <a:pt x="0" y="85"/>
                  </a:lnTo>
                  <a:close/>
                </a:path>
              </a:pathLst>
            </a:custGeom>
            <a:solidFill>
              <a:srgbClr val="FF3300"/>
            </a:solidFill>
            <a:ln w="9525">
              <a:solidFill>
                <a:schemeClr val="tx1"/>
              </a:solidFill>
              <a:round/>
              <a:headEnd/>
              <a:tailEnd/>
            </a:ln>
          </p:spPr>
          <p:txBody>
            <a:bodyPr/>
            <a:lstStyle/>
            <a:p>
              <a:endParaRPr lang="zh-CN" altLang="en-US">
                <a:solidFill>
                  <a:srgbClr val="000000"/>
                </a:solidFill>
              </a:endParaRPr>
            </a:p>
          </p:txBody>
        </p:sp>
      </p:grpSp>
      <p:grpSp>
        <p:nvGrpSpPr>
          <p:cNvPr id="16" name="Group 76"/>
          <p:cNvGrpSpPr>
            <a:grpSpLocks/>
          </p:cNvGrpSpPr>
          <p:nvPr/>
        </p:nvGrpSpPr>
        <p:grpSpPr bwMode="auto">
          <a:xfrm>
            <a:off x="4318496" y="3102248"/>
            <a:ext cx="3332163" cy="79375"/>
            <a:chOff x="1312" y="1246"/>
            <a:chExt cx="3379" cy="85"/>
          </a:xfrm>
        </p:grpSpPr>
        <p:sp>
          <p:nvSpPr>
            <p:cNvPr id="33857" name="Line 77"/>
            <p:cNvSpPr>
              <a:spLocks noChangeShapeType="1"/>
            </p:cNvSpPr>
            <p:nvPr/>
          </p:nvSpPr>
          <p:spPr bwMode="auto">
            <a:xfrm>
              <a:off x="1312" y="1283"/>
              <a:ext cx="3318" cy="1"/>
            </a:xfrm>
            <a:prstGeom prst="line">
              <a:avLst/>
            </a:prstGeom>
            <a:noFill/>
            <a:ln w="19050">
              <a:solidFill>
                <a:schemeClr val="tx1"/>
              </a:solidFill>
              <a:round/>
              <a:headEnd/>
              <a:tailEnd/>
            </a:ln>
          </p:spPr>
          <p:txBody>
            <a:bodyPr/>
            <a:lstStyle/>
            <a:p>
              <a:endParaRPr lang="zh-CN" altLang="en-US">
                <a:solidFill>
                  <a:srgbClr val="000000"/>
                </a:solidFill>
              </a:endParaRPr>
            </a:p>
          </p:txBody>
        </p:sp>
        <p:sp>
          <p:nvSpPr>
            <p:cNvPr id="33858" name="Freeform 78"/>
            <p:cNvSpPr>
              <a:spLocks/>
            </p:cNvSpPr>
            <p:nvPr/>
          </p:nvSpPr>
          <p:spPr bwMode="auto">
            <a:xfrm>
              <a:off x="4557" y="1246"/>
              <a:ext cx="134" cy="85"/>
            </a:xfrm>
            <a:custGeom>
              <a:avLst/>
              <a:gdLst>
                <a:gd name="T0" fmla="*/ 0 w 134"/>
                <a:gd name="T1" fmla="*/ 85 h 85"/>
                <a:gd name="T2" fmla="*/ 134 w 134"/>
                <a:gd name="T3" fmla="*/ 37 h 85"/>
                <a:gd name="T4" fmla="*/ 0 w 134"/>
                <a:gd name="T5" fmla="*/ 0 h 85"/>
                <a:gd name="T6" fmla="*/ 49 w 134"/>
                <a:gd name="T7" fmla="*/ 37 h 85"/>
                <a:gd name="T8" fmla="*/ 0 w 134"/>
                <a:gd name="T9" fmla="*/ 85 h 85"/>
                <a:gd name="T10" fmla="*/ 0 60000 65536"/>
                <a:gd name="T11" fmla="*/ 0 60000 65536"/>
                <a:gd name="T12" fmla="*/ 0 60000 65536"/>
                <a:gd name="T13" fmla="*/ 0 60000 65536"/>
                <a:gd name="T14" fmla="*/ 0 60000 65536"/>
                <a:gd name="T15" fmla="*/ 0 w 134"/>
                <a:gd name="T16" fmla="*/ 0 h 85"/>
                <a:gd name="T17" fmla="*/ 134 w 134"/>
                <a:gd name="T18" fmla="*/ 85 h 85"/>
              </a:gdLst>
              <a:ahLst/>
              <a:cxnLst>
                <a:cxn ang="T10">
                  <a:pos x="T0" y="T1"/>
                </a:cxn>
                <a:cxn ang="T11">
                  <a:pos x="T2" y="T3"/>
                </a:cxn>
                <a:cxn ang="T12">
                  <a:pos x="T4" y="T5"/>
                </a:cxn>
                <a:cxn ang="T13">
                  <a:pos x="T6" y="T7"/>
                </a:cxn>
                <a:cxn ang="T14">
                  <a:pos x="T8" y="T9"/>
                </a:cxn>
              </a:cxnLst>
              <a:rect l="T15" t="T16" r="T17" b="T18"/>
              <a:pathLst>
                <a:path w="134" h="85">
                  <a:moveTo>
                    <a:pt x="0" y="85"/>
                  </a:moveTo>
                  <a:lnTo>
                    <a:pt x="134" y="37"/>
                  </a:lnTo>
                  <a:lnTo>
                    <a:pt x="0" y="0"/>
                  </a:lnTo>
                  <a:lnTo>
                    <a:pt x="49" y="37"/>
                  </a:lnTo>
                  <a:lnTo>
                    <a:pt x="0" y="85"/>
                  </a:lnTo>
                  <a:close/>
                </a:path>
              </a:pathLst>
            </a:custGeom>
            <a:solidFill>
              <a:srgbClr val="FF3300"/>
            </a:solidFill>
            <a:ln w="9525">
              <a:solidFill>
                <a:schemeClr val="tx1"/>
              </a:solidFill>
              <a:round/>
              <a:headEnd/>
              <a:tailEnd/>
            </a:ln>
          </p:spPr>
          <p:txBody>
            <a:bodyPr/>
            <a:lstStyle/>
            <a:p>
              <a:endParaRPr lang="zh-CN" altLang="en-US">
                <a:solidFill>
                  <a:srgbClr val="000000"/>
                </a:solidFill>
              </a:endParaRPr>
            </a:p>
          </p:txBody>
        </p:sp>
      </p:grpSp>
      <p:grpSp>
        <p:nvGrpSpPr>
          <p:cNvPr id="17" name="Group 79"/>
          <p:cNvGrpSpPr>
            <a:grpSpLocks/>
          </p:cNvGrpSpPr>
          <p:nvPr/>
        </p:nvGrpSpPr>
        <p:grpSpPr bwMode="auto">
          <a:xfrm>
            <a:off x="4318496" y="3864248"/>
            <a:ext cx="3332163" cy="79375"/>
            <a:chOff x="1312" y="1246"/>
            <a:chExt cx="3379" cy="85"/>
          </a:xfrm>
        </p:grpSpPr>
        <p:sp>
          <p:nvSpPr>
            <p:cNvPr id="33855" name="Line 80"/>
            <p:cNvSpPr>
              <a:spLocks noChangeShapeType="1"/>
            </p:cNvSpPr>
            <p:nvPr/>
          </p:nvSpPr>
          <p:spPr bwMode="auto">
            <a:xfrm>
              <a:off x="1312" y="1283"/>
              <a:ext cx="3318" cy="1"/>
            </a:xfrm>
            <a:prstGeom prst="line">
              <a:avLst/>
            </a:prstGeom>
            <a:noFill/>
            <a:ln w="19050">
              <a:solidFill>
                <a:schemeClr val="tx1"/>
              </a:solidFill>
              <a:round/>
              <a:headEnd/>
              <a:tailEnd/>
            </a:ln>
          </p:spPr>
          <p:txBody>
            <a:bodyPr/>
            <a:lstStyle/>
            <a:p>
              <a:endParaRPr lang="zh-CN" altLang="en-US">
                <a:solidFill>
                  <a:srgbClr val="000000"/>
                </a:solidFill>
              </a:endParaRPr>
            </a:p>
          </p:txBody>
        </p:sp>
        <p:sp>
          <p:nvSpPr>
            <p:cNvPr id="33856" name="Freeform 81"/>
            <p:cNvSpPr>
              <a:spLocks/>
            </p:cNvSpPr>
            <p:nvPr/>
          </p:nvSpPr>
          <p:spPr bwMode="auto">
            <a:xfrm>
              <a:off x="4557" y="1246"/>
              <a:ext cx="134" cy="85"/>
            </a:xfrm>
            <a:custGeom>
              <a:avLst/>
              <a:gdLst>
                <a:gd name="T0" fmla="*/ 0 w 134"/>
                <a:gd name="T1" fmla="*/ 85 h 85"/>
                <a:gd name="T2" fmla="*/ 134 w 134"/>
                <a:gd name="T3" fmla="*/ 37 h 85"/>
                <a:gd name="T4" fmla="*/ 0 w 134"/>
                <a:gd name="T5" fmla="*/ 0 h 85"/>
                <a:gd name="T6" fmla="*/ 49 w 134"/>
                <a:gd name="T7" fmla="*/ 37 h 85"/>
                <a:gd name="T8" fmla="*/ 0 w 134"/>
                <a:gd name="T9" fmla="*/ 85 h 85"/>
                <a:gd name="T10" fmla="*/ 0 60000 65536"/>
                <a:gd name="T11" fmla="*/ 0 60000 65536"/>
                <a:gd name="T12" fmla="*/ 0 60000 65536"/>
                <a:gd name="T13" fmla="*/ 0 60000 65536"/>
                <a:gd name="T14" fmla="*/ 0 60000 65536"/>
                <a:gd name="T15" fmla="*/ 0 w 134"/>
                <a:gd name="T16" fmla="*/ 0 h 85"/>
                <a:gd name="T17" fmla="*/ 134 w 134"/>
                <a:gd name="T18" fmla="*/ 85 h 85"/>
              </a:gdLst>
              <a:ahLst/>
              <a:cxnLst>
                <a:cxn ang="T10">
                  <a:pos x="T0" y="T1"/>
                </a:cxn>
                <a:cxn ang="T11">
                  <a:pos x="T2" y="T3"/>
                </a:cxn>
                <a:cxn ang="T12">
                  <a:pos x="T4" y="T5"/>
                </a:cxn>
                <a:cxn ang="T13">
                  <a:pos x="T6" y="T7"/>
                </a:cxn>
                <a:cxn ang="T14">
                  <a:pos x="T8" y="T9"/>
                </a:cxn>
              </a:cxnLst>
              <a:rect l="T15" t="T16" r="T17" b="T18"/>
              <a:pathLst>
                <a:path w="134" h="85">
                  <a:moveTo>
                    <a:pt x="0" y="85"/>
                  </a:moveTo>
                  <a:lnTo>
                    <a:pt x="134" y="37"/>
                  </a:lnTo>
                  <a:lnTo>
                    <a:pt x="0" y="0"/>
                  </a:lnTo>
                  <a:lnTo>
                    <a:pt x="49" y="37"/>
                  </a:lnTo>
                  <a:lnTo>
                    <a:pt x="0" y="85"/>
                  </a:lnTo>
                  <a:close/>
                </a:path>
              </a:pathLst>
            </a:custGeom>
            <a:solidFill>
              <a:srgbClr val="FF3300"/>
            </a:solidFill>
            <a:ln w="9525">
              <a:solidFill>
                <a:schemeClr val="tx1"/>
              </a:solidFill>
              <a:round/>
              <a:headEnd/>
              <a:tailEnd/>
            </a:ln>
          </p:spPr>
          <p:txBody>
            <a:bodyPr/>
            <a:lstStyle/>
            <a:p>
              <a:endParaRPr lang="zh-CN" altLang="en-US">
                <a:solidFill>
                  <a:srgbClr val="000000"/>
                </a:solidFill>
              </a:endParaRPr>
            </a:p>
          </p:txBody>
        </p:sp>
      </p:grpSp>
      <p:sp>
        <p:nvSpPr>
          <p:cNvPr id="33843" name="Line 82"/>
          <p:cNvSpPr>
            <a:spLocks noChangeShapeType="1"/>
          </p:cNvSpPr>
          <p:nvPr/>
        </p:nvSpPr>
        <p:spPr bwMode="auto">
          <a:xfrm>
            <a:off x="3480296" y="4858023"/>
            <a:ext cx="0" cy="3810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3844" name="Line 83"/>
          <p:cNvSpPr>
            <a:spLocks noChangeShapeType="1"/>
          </p:cNvSpPr>
          <p:nvPr/>
        </p:nvSpPr>
        <p:spPr bwMode="auto">
          <a:xfrm>
            <a:off x="3861296" y="4858023"/>
            <a:ext cx="0" cy="3810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3845" name="Line 84"/>
          <p:cNvSpPr>
            <a:spLocks noChangeShapeType="1"/>
          </p:cNvSpPr>
          <p:nvPr/>
        </p:nvSpPr>
        <p:spPr bwMode="auto">
          <a:xfrm>
            <a:off x="4242296" y="4858023"/>
            <a:ext cx="0" cy="3810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3846" name="Line 85"/>
          <p:cNvSpPr>
            <a:spLocks noChangeShapeType="1"/>
          </p:cNvSpPr>
          <p:nvPr/>
        </p:nvSpPr>
        <p:spPr bwMode="auto">
          <a:xfrm>
            <a:off x="4623296" y="4858023"/>
            <a:ext cx="0" cy="3810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3847" name="Text Box 86"/>
          <p:cNvSpPr txBox="1">
            <a:spLocks noChangeArrowheads="1"/>
          </p:cNvSpPr>
          <p:nvPr/>
        </p:nvSpPr>
        <p:spPr bwMode="auto">
          <a:xfrm>
            <a:off x="3479552" y="4216673"/>
            <a:ext cx="1152128" cy="369332"/>
          </a:xfrm>
          <a:prstGeom prst="rect">
            <a:avLst/>
          </a:prstGeom>
          <a:noFill/>
          <a:ln w="9525">
            <a:noFill/>
            <a:miter lim="800000"/>
            <a:headEnd/>
            <a:tailEnd/>
          </a:ln>
        </p:spPr>
        <p:txBody>
          <a:bodyPr wrap="square">
            <a:spAutoFit/>
          </a:bodyPr>
          <a:lstStyle/>
          <a:p>
            <a:pPr algn="ctr">
              <a:spcBef>
                <a:spcPct val="50000"/>
              </a:spcBef>
            </a:pPr>
            <a:r>
              <a:rPr lang="zh-CN" altLang="en-US" sz="1800" b="1" dirty="0" smtClean="0">
                <a:solidFill>
                  <a:srgbClr val="000000"/>
                </a:solidFill>
                <a:ea typeface="PMingLiU" pitchFamily="18" charset="-120"/>
              </a:rPr>
              <a:t>离子轰击</a:t>
            </a:r>
            <a:endParaRPr lang="en-US" altLang="zh-TW" sz="1800" b="1" dirty="0">
              <a:solidFill>
                <a:srgbClr val="000000"/>
              </a:solidFill>
              <a:ea typeface="PMingLiU" pitchFamily="18" charset="-120"/>
            </a:endParaRPr>
          </a:p>
        </p:txBody>
      </p:sp>
      <p:sp>
        <p:nvSpPr>
          <p:cNvPr id="33848" name="Line 87"/>
          <p:cNvSpPr>
            <a:spLocks noChangeShapeType="1"/>
          </p:cNvSpPr>
          <p:nvPr/>
        </p:nvSpPr>
        <p:spPr bwMode="auto">
          <a:xfrm>
            <a:off x="3480296" y="3562623"/>
            <a:ext cx="0" cy="6858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33849" name="Line 88"/>
          <p:cNvSpPr>
            <a:spLocks noChangeShapeType="1"/>
          </p:cNvSpPr>
          <p:nvPr/>
        </p:nvSpPr>
        <p:spPr bwMode="auto">
          <a:xfrm>
            <a:off x="3861296" y="3562623"/>
            <a:ext cx="0" cy="6858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33850" name="Line 89"/>
          <p:cNvSpPr>
            <a:spLocks noChangeShapeType="1"/>
          </p:cNvSpPr>
          <p:nvPr/>
        </p:nvSpPr>
        <p:spPr bwMode="auto">
          <a:xfrm>
            <a:off x="4242296" y="3562623"/>
            <a:ext cx="0" cy="6858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33851" name="Line 90"/>
          <p:cNvSpPr>
            <a:spLocks noChangeShapeType="1"/>
          </p:cNvSpPr>
          <p:nvPr/>
        </p:nvSpPr>
        <p:spPr bwMode="auto">
          <a:xfrm>
            <a:off x="4623296" y="3562623"/>
            <a:ext cx="0" cy="685800"/>
          </a:xfrm>
          <a:prstGeom prst="line">
            <a:avLst/>
          </a:prstGeom>
          <a:noFill/>
          <a:ln w="9525">
            <a:solidFill>
              <a:schemeClr val="tx1"/>
            </a:solidFill>
            <a:round/>
            <a:headEnd/>
            <a:tailEnd/>
          </a:ln>
        </p:spPr>
        <p:txBody>
          <a:bodyPr wrap="none" anchor="ctr"/>
          <a:lstStyle/>
          <a:p>
            <a:endParaRPr lang="zh-CN" altLang="en-US">
              <a:solidFill>
                <a:srgbClr val="000000"/>
              </a:solidFill>
            </a:endParaRPr>
          </a:p>
        </p:txBody>
      </p:sp>
      <p:sp>
        <p:nvSpPr>
          <p:cNvPr id="33852" name="Oval 91"/>
          <p:cNvSpPr>
            <a:spLocks noChangeArrowheads="1"/>
          </p:cNvSpPr>
          <p:nvPr/>
        </p:nvSpPr>
        <p:spPr bwMode="auto">
          <a:xfrm>
            <a:off x="1287959" y="5920060"/>
            <a:ext cx="366712" cy="328613"/>
          </a:xfrm>
          <a:prstGeom prst="ellipse">
            <a:avLst/>
          </a:prstGeom>
          <a:solidFill>
            <a:srgbClr val="FFFF00"/>
          </a:solidFill>
          <a:ln w="19050">
            <a:solidFill>
              <a:srgbClr val="3333CC"/>
            </a:solidFill>
            <a:round/>
            <a:headEnd/>
            <a:tailEnd/>
          </a:ln>
        </p:spPr>
        <p:txBody>
          <a:bodyPr/>
          <a:lstStyle/>
          <a:p>
            <a:endParaRPr lang="zh-CN" altLang="en-US">
              <a:solidFill>
                <a:srgbClr val="000000"/>
              </a:solidFill>
            </a:endParaRPr>
          </a:p>
        </p:txBody>
      </p:sp>
      <p:sp>
        <p:nvSpPr>
          <p:cNvPr id="33853" name="Rectangle 92"/>
          <p:cNvSpPr>
            <a:spLocks noChangeArrowheads="1"/>
          </p:cNvSpPr>
          <p:nvPr/>
        </p:nvSpPr>
        <p:spPr bwMode="auto">
          <a:xfrm>
            <a:off x="1422896" y="5924823"/>
            <a:ext cx="114300" cy="274637"/>
          </a:xfrm>
          <a:prstGeom prst="rect">
            <a:avLst/>
          </a:prstGeom>
          <a:noFill/>
          <a:ln w="9525">
            <a:noFill/>
            <a:miter lim="800000"/>
            <a:headEnd/>
            <a:tailEnd/>
          </a:ln>
        </p:spPr>
        <p:txBody>
          <a:bodyPr wrap="none" lIns="0" tIns="0" rIns="0" bIns="0">
            <a:spAutoFit/>
          </a:bodyPr>
          <a:lstStyle/>
          <a:p>
            <a:r>
              <a:rPr lang="zh-TW" altLang="en-US" sz="1800" b="1">
                <a:solidFill>
                  <a:srgbClr val="000000"/>
                </a:solidFill>
                <a:ea typeface="PMingLiU" pitchFamily="18" charset="-120"/>
              </a:rPr>
              <a:t>4</a:t>
            </a:r>
            <a:endParaRPr lang="zh-TW" altLang="en-US" sz="1800">
              <a:solidFill>
                <a:srgbClr val="000000"/>
              </a:solidFill>
              <a:ea typeface="PMingLiU" pitchFamily="18" charset="-120"/>
            </a:endParaRPr>
          </a:p>
        </p:txBody>
      </p:sp>
      <p:sp>
        <p:nvSpPr>
          <p:cNvPr id="33854" name="Rectangle 93"/>
          <p:cNvSpPr>
            <a:spLocks noChangeArrowheads="1"/>
          </p:cNvSpPr>
          <p:nvPr/>
        </p:nvSpPr>
        <p:spPr bwMode="auto">
          <a:xfrm>
            <a:off x="4394696" y="2983185"/>
            <a:ext cx="461665" cy="276999"/>
          </a:xfrm>
          <a:prstGeom prst="rect">
            <a:avLst/>
          </a:prstGeom>
          <a:solidFill>
            <a:srgbClr val="FFCC99"/>
          </a:solidFill>
          <a:ln w="9525">
            <a:noFill/>
            <a:miter lim="800000"/>
            <a:headEnd/>
            <a:tailEnd/>
          </a:ln>
        </p:spPr>
        <p:txBody>
          <a:bodyPr wrap="none" lIns="0" tIns="0" rIns="0" bIns="0">
            <a:spAutoFit/>
          </a:bodyPr>
          <a:lstStyle/>
          <a:p>
            <a:r>
              <a:rPr lang="zh-CN" altLang="en-US" sz="1800" b="1" dirty="0" smtClean="0">
                <a:solidFill>
                  <a:srgbClr val="000000"/>
                </a:solidFill>
                <a:ea typeface="PMingLiU" pitchFamily="18" charset="-120"/>
              </a:rPr>
              <a:t>气流</a:t>
            </a:r>
            <a:endParaRPr lang="en-US" altLang="zh-TW" sz="1800" b="1" dirty="0">
              <a:solidFill>
                <a:srgbClr val="000000"/>
              </a:solidFill>
              <a:ea typeface="PMingLiU" pitchFamily="18" charset="-120"/>
            </a:endParaRPr>
          </a:p>
        </p:txBody>
      </p:sp>
      <p:sp>
        <p:nvSpPr>
          <p:cNvPr id="91"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92" name="Rectangle 1026"/>
          <p:cNvSpPr txBox="1">
            <a:spLocks noChangeArrowheads="1"/>
          </p:cNvSpPr>
          <p:nvPr/>
        </p:nvSpPr>
        <p:spPr bwMode="auto">
          <a:xfrm>
            <a:off x="755576" y="1700809"/>
            <a:ext cx="5328592"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干法刻蚀技术</a:t>
            </a:r>
            <a:r>
              <a:rPr kumimoji="1" lang="en-US" altLang="zh-CN"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等离子体刻蚀</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1043608" y="2276872"/>
            <a:ext cx="6768752" cy="4114800"/>
          </a:xfrm>
        </p:spPr>
        <p:txBody>
          <a:bodyPr/>
          <a:lstStyle/>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在半导体生产中，干法刻蚀是最主要的用来去除表面材料的刻蚀方法。</a:t>
            </a: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完整地把掩膜图形复制到硅片表面上</a:t>
            </a:r>
            <a:endParaRPr lang="en-US" altLang="zh-CN" sz="2000" dirty="0" smtClean="0">
              <a:latin typeface="微软雅黑" pitchFamily="34" charset="-122"/>
              <a:ea typeface="微软雅黑" pitchFamily="34" charset="-122"/>
            </a:endParaRP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采用等离子体：</a:t>
            </a:r>
            <a:endParaRPr lang="en-US" altLang="zh-CN" sz="2000" dirty="0" smtClean="0">
              <a:latin typeface="微软雅黑" pitchFamily="34" charset="-122"/>
              <a:ea typeface="微软雅黑" pitchFamily="34" charset="-122"/>
            </a:endParaRPr>
          </a:p>
          <a:p>
            <a:pPr lvl="1">
              <a:lnSpc>
                <a:spcPct val="150000"/>
              </a:lnSpc>
              <a:buFont typeface="Wingdings" pitchFamily="2" charset="2"/>
              <a:buChar char="u"/>
            </a:pPr>
            <a:r>
              <a:rPr lang="zh-CN" altLang="en-US" sz="2000" dirty="0" smtClean="0">
                <a:latin typeface="微软雅黑" pitchFamily="34" charset="-122"/>
                <a:ea typeface="微软雅黑" pitchFamily="34" charset="-122"/>
              </a:rPr>
              <a:t>中性、高能量、离子化的气体</a:t>
            </a:r>
          </a:p>
          <a:p>
            <a:pPr lvl="1">
              <a:lnSpc>
                <a:spcPct val="150000"/>
              </a:lnSpc>
              <a:buFont typeface="Wingdings" pitchFamily="2" charset="2"/>
              <a:buChar char="u"/>
            </a:pPr>
            <a:r>
              <a:rPr lang="zh-CN" altLang="en-US" sz="2000" dirty="0" smtClean="0">
                <a:latin typeface="微软雅黑" pitchFamily="34" charset="-122"/>
                <a:ea typeface="微软雅黑" pitchFamily="34" charset="-122"/>
              </a:rPr>
              <a:t>包含中性原子或分子、带电离子、自由电子、分离的原子或分子（基）</a:t>
            </a:r>
          </a:p>
        </p:txBody>
      </p:sp>
      <p:sp>
        <p:nvSpPr>
          <p:cNvPr id="6"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7" name="Rectangle 1026"/>
          <p:cNvSpPr txBox="1">
            <a:spLocks noChangeArrowheads="1"/>
          </p:cNvSpPr>
          <p:nvPr/>
        </p:nvSpPr>
        <p:spPr bwMode="auto">
          <a:xfrm>
            <a:off x="755576" y="1700809"/>
            <a:ext cx="5328592"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干法刻蚀技术</a:t>
            </a:r>
            <a:r>
              <a:rPr kumimoji="1" lang="en-US" altLang="zh-CN"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a:t>
            </a: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等离子体刻蚀</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27584" y="1772816"/>
            <a:ext cx="3024336" cy="651322"/>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干法刻蚀的优点</a:t>
            </a:r>
          </a:p>
        </p:txBody>
      </p:sp>
      <p:sp>
        <p:nvSpPr>
          <p:cNvPr id="35843" name="Rectangle 3"/>
          <p:cNvSpPr>
            <a:spLocks noGrp="1" noChangeArrowheads="1"/>
          </p:cNvSpPr>
          <p:nvPr>
            <p:ph type="body" idx="1"/>
          </p:nvPr>
        </p:nvSpPr>
        <p:spPr>
          <a:xfrm>
            <a:off x="1115616" y="2420888"/>
            <a:ext cx="6984776" cy="1710105"/>
          </a:xfrm>
        </p:spPr>
        <p:txBody>
          <a:bodyPr/>
          <a:lstStyle/>
          <a:p>
            <a:pPr eaLnBrk="1" hangingPunct="1"/>
            <a:r>
              <a:rPr lang="zh-CN" altLang="en-US" sz="2000" dirty="0" smtClean="0">
                <a:solidFill>
                  <a:srgbClr val="000000"/>
                </a:solidFill>
                <a:latin typeface="微软雅黑" pitchFamily="34" charset="-122"/>
                <a:ea typeface="微软雅黑" pitchFamily="34" charset="-122"/>
              </a:rPr>
              <a:t>刻蚀剖面是各向异性，具有非常好的侧壁剖面控制</a:t>
            </a:r>
          </a:p>
          <a:p>
            <a:pPr eaLnBrk="1" hangingPunct="1"/>
            <a:r>
              <a:rPr lang="zh-CN" altLang="en-US" sz="2000" dirty="0" smtClean="0">
                <a:solidFill>
                  <a:srgbClr val="000000"/>
                </a:solidFill>
                <a:latin typeface="微软雅黑" pitchFamily="34" charset="-122"/>
                <a:ea typeface="微软雅黑" pitchFamily="34" charset="-122"/>
              </a:rPr>
              <a:t>好的关键尺寸控制</a:t>
            </a:r>
          </a:p>
          <a:p>
            <a:pPr eaLnBrk="1" hangingPunct="1"/>
            <a:r>
              <a:rPr lang="zh-CN" altLang="en-US" sz="2000" dirty="0" smtClean="0">
                <a:solidFill>
                  <a:srgbClr val="000000"/>
                </a:solidFill>
                <a:latin typeface="微软雅黑" pitchFamily="34" charset="-122"/>
                <a:ea typeface="微软雅黑" pitchFamily="34" charset="-122"/>
              </a:rPr>
              <a:t>最小的光刻胶脱落或粘附问题</a:t>
            </a:r>
          </a:p>
          <a:p>
            <a:pPr eaLnBrk="1" hangingPunct="1"/>
            <a:r>
              <a:rPr lang="zh-CN" altLang="en-US" sz="2000" dirty="0" smtClean="0">
                <a:solidFill>
                  <a:srgbClr val="000000"/>
                </a:solidFill>
                <a:latin typeface="微软雅黑" pitchFamily="34" charset="-122"/>
                <a:ea typeface="微软雅黑" pitchFamily="34" charset="-122"/>
              </a:rPr>
              <a:t>片内、片间、批次间的刻蚀均匀性</a:t>
            </a:r>
          </a:p>
          <a:p>
            <a:pPr eaLnBrk="1" hangingPunct="1"/>
            <a:r>
              <a:rPr lang="zh-CN" altLang="en-US" sz="2000" dirty="0" smtClean="0">
                <a:solidFill>
                  <a:srgbClr val="000000"/>
                </a:solidFill>
                <a:latin typeface="微软雅黑" pitchFamily="34" charset="-122"/>
                <a:ea typeface="微软雅黑" pitchFamily="34" charset="-122"/>
              </a:rPr>
              <a:t>较低的化学制品使用和处理费用</a:t>
            </a:r>
          </a:p>
          <a:p>
            <a:pPr algn="just">
              <a:buClr>
                <a:schemeClr val="bg1"/>
              </a:buClr>
              <a:buSzTx/>
              <a:buFontTx/>
              <a:buChar char="•"/>
            </a:pPr>
            <a:endParaRPr lang="zh-CN" altLang="en-US" sz="2000" dirty="0" smtClean="0">
              <a:solidFill>
                <a:srgbClr val="000000"/>
              </a:solidFill>
              <a:latin typeface="微软雅黑" pitchFamily="34" charset="-122"/>
              <a:ea typeface="微软雅黑" pitchFamily="34" charset="-122"/>
            </a:endParaRPr>
          </a:p>
          <a:p>
            <a:pPr eaLnBrk="1" hangingPunct="1"/>
            <a:endParaRPr lang="en-US" altLang="zh-CN" sz="2000" dirty="0" smtClean="0">
              <a:solidFill>
                <a:srgbClr val="000000"/>
              </a:solidFill>
              <a:latin typeface="微软雅黑" pitchFamily="34" charset="-122"/>
              <a:ea typeface="微软雅黑" pitchFamily="34" charset="-122"/>
            </a:endParaRPr>
          </a:p>
        </p:txBody>
      </p:sp>
      <p:sp>
        <p:nvSpPr>
          <p:cNvPr id="4" name="Rectangle 2"/>
          <p:cNvSpPr txBox="1">
            <a:spLocks noChangeArrowheads="1"/>
          </p:cNvSpPr>
          <p:nvPr/>
        </p:nvSpPr>
        <p:spPr bwMode="auto">
          <a:xfrm>
            <a:off x="899592" y="4365104"/>
            <a:ext cx="3384376"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zh-CN" altLang="en-US" sz="2800" b="1" dirty="0" smtClean="0">
                <a:solidFill>
                  <a:schemeClr val="tx1"/>
                </a:solidFill>
                <a:latin typeface="微软雅黑" pitchFamily="34" charset="-122"/>
                <a:ea typeface="微软雅黑" pitchFamily="34" charset="-122"/>
              </a:rPr>
              <a:t>干法刻蚀缺点</a:t>
            </a:r>
          </a:p>
        </p:txBody>
      </p:sp>
      <p:sp>
        <p:nvSpPr>
          <p:cNvPr id="5" name="Rectangle 3"/>
          <p:cNvSpPr txBox="1">
            <a:spLocks noChangeArrowheads="1"/>
          </p:cNvSpPr>
          <p:nvPr/>
        </p:nvSpPr>
        <p:spPr bwMode="auto">
          <a:xfrm>
            <a:off x="1115616" y="5013176"/>
            <a:ext cx="5373372" cy="1190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latinLnBrk="0">
              <a:lnSpc>
                <a:spcPct val="120000"/>
              </a:lnSpc>
              <a:spcBef>
                <a:spcPct val="20000"/>
              </a:spcBef>
              <a:buClr>
                <a:schemeClr val="tx1"/>
              </a:buClr>
              <a:buSzPct val="75000"/>
              <a:buFont typeface="Wingdings" pitchFamily="2" charset="2"/>
              <a:buChar char="l"/>
              <a:tabLst/>
              <a:defRPr/>
            </a:pPr>
            <a:r>
              <a:rPr lang="zh-CN" altLang="en-US" sz="2000" dirty="0" smtClean="0">
                <a:solidFill>
                  <a:srgbClr val="000000"/>
                </a:solidFill>
                <a:latin typeface="微软雅黑" pitchFamily="34" charset="-122"/>
                <a:ea typeface="微软雅黑" pitchFamily="34" charset="-122"/>
              </a:rPr>
              <a:t>对下层材料的差的刻蚀选择比</a:t>
            </a:r>
          </a:p>
          <a:p>
            <a:pPr marL="342900" marR="0" lvl="0" indent="-342900" algn="l" defTabSz="914400" latinLnBrk="0">
              <a:lnSpc>
                <a:spcPct val="120000"/>
              </a:lnSpc>
              <a:spcBef>
                <a:spcPct val="20000"/>
              </a:spcBef>
              <a:buClr>
                <a:schemeClr val="tx1"/>
              </a:buClr>
              <a:buSzPct val="75000"/>
              <a:buFont typeface="Wingdings" pitchFamily="2" charset="2"/>
              <a:buChar char="l"/>
              <a:tabLst/>
              <a:defRPr/>
            </a:pPr>
            <a:r>
              <a:rPr lang="zh-CN" altLang="en-US" sz="2000" dirty="0" smtClean="0">
                <a:solidFill>
                  <a:srgbClr val="000000"/>
                </a:solidFill>
                <a:latin typeface="微软雅黑" pitchFamily="34" charset="-122"/>
                <a:ea typeface="微软雅黑" pitchFamily="34" charset="-122"/>
              </a:rPr>
              <a:t>等离子体带来的器件损伤</a:t>
            </a:r>
          </a:p>
          <a:p>
            <a:pPr marL="342900" marR="0" lvl="0" indent="-342900" algn="l" defTabSz="914400" latinLnBrk="0">
              <a:lnSpc>
                <a:spcPct val="120000"/>
              </a:lnSpc>
              <a:spcBef>
                <a:spcPct val="20000"/>
              </a:spcBef>
              <a:buClr>
                <a:schemeClr val="tx1"/>
              </a:buClr>
              <a:buSzPct val="75000"/>
              <a:buFont typeface="Wingdings" pitchFamily="2" charset="2"/>
              <a:buChar char="l"/>
              <a:tabLst/>
              <a:defRPr/>
            </a:pPr>
            <a:r>
              <a:rPr lang="zh-CN" altLang="en-US" sz="2000" dirty="0" smtClean="0">
                <a:solidFill>
                  <a:srgbClr val="000000"/>
                </a:solidFill>
                <a:latin typeface="微软雅黑" pitchFamily="34" charset="-122"/>
                <a:ea typeface="微软雅黑" pitchFamily="34" charset="-122"/>
              </a:rPr>
              <a:t>昂贵的设备。</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l"/>
              <a:tabLst/>
              <a:defRPr/>
            </a:pPr>
            <a:endParaRPr kumimoji="0" lang="en-US" altLang="zh-CN" sz="20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endParaRPr>
          </a:p>
        </p:txBody>
      </p:sp>
      <p:sp>
        <p:nvSpPr>
          <p:cNvPr id="6"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755576" y="1556792"/>
            <a:ext cx="7924800" cy="795338"/>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深反应离子刻蚀</a:t>
            </a:r>
            <a:r>
              <a:rPr kumimoji="1" lang="en-US" altLang="zh-CN" sz="2800" kern="1200" dirty="0" smtClean="0">
                <a:solidFill>
                  <a:schemeClr val="tx1"/>
                </a:solidFill>
                <a:latin typeface="微软雅黑" pitchFamily="34" charset="-122"/>
                <a:ea typeface="微软雅黑" pitchFamily="34" charset="-122"/>
                <a:cs typeface="+mn-cs"/>
              </a:rPr>
              <a:t>DRIE</a:t>
            </a:r>
            <a:r>
              <a:rPr kumimoji="1" lang="zh-CN" altLang="en-US" sz="2800" kern="1200" dirty="0" smtClean="0">
                <a:solidFill>
                  <a:schemeClr val="tx1"/>
                </a:solidFill>
                <a:latin typeface="微软雅黑" pitchFamily="34" charset="-122"/>
                <a:ea typeface="微软雅黑" pitchFamily="34" charset="-122"/>
                <a:cs typeface="+mn-cs"/>
              </a:rPr>
              <a:t>的应用</a:t>
            </a:r>
            <a:endParaRPr kumimoji="1" lang="en-US" altLang="zh-CN" sz="2800" kern="1200" dirty="0" smtClean="0">
              <a:solidFill>
                <a:schemeClr val="tx1"/>
              </a:solidFill>
              <a:latin typeface="微软雅黑" pitchFamily="34" charset="-122"/>
              <a:ea typeface="微软雅黑" pitchFamily="34" charset="-122"/>
              <a:cs typeface="+mn-cs"/>
            </a:endParaRPr>
          </a:p>
        </p:txBody>
      </p:sp>
      <p:sp>
        <p:nvSpPr>
          <p:cNvPr id="52227" name="Rectangle 3"/>
          <p:cNvSpPr>
            <a:spLocks noGrp="1" noChangeArrowheads="1"/>
          </p:cNvSpPr>
          <p:nvPr>
            <p:ph type="body" idx="1"/>
          </p:nvPr>
        </p:nvSpPr>
        <p:spPr>
          <a:xfrm>
            <a:off x="1187624" y="2348880"/>
            <a:ext cx="7199585" cy="3377555"/>
          </a:xfrm>
        </p:spPr>
        <p:txBody>
          <a:bodyPr/>
          <a:lstStyle/>
          <a:p>
            <a:pPr eaLnBrk="1" hangingPunct="1"/>
            <a:r>
              <a:rPr lang="zh-CN" altLang="en-US" sz="2000" dirty="0" smtClean="0">
                <a:latin typeface="微软雅黑" pitchFamily="34" charset="-122"/>
                <a:ea typeface="微软雅黑" pitchFamily="34" charset="-122"/>
              </a:rPr>
              <a:t>高选择比</a:t>
            </a:r>
          </a:p>
          <a:p>
            <a:pPr eaLnBrk="1" hangingPunct="1"/>
            <a:r>
              <a:rPr lang="zh-CN" altLang="en-US" sz="2000" dirty="0" smtClean="0">
                <a:latin typeface="微软雅黑" pitchFamily="34" charset="-122"/>
                <a:ea typeface="微软雅黑" pitchFamily="34" charset="-122"/>
              </a:rPr>
              <a:t>各向异性</a:t>
            </a:r>
          </a:p>
          <a:p>
            <a:pPr eaLnBrk="1" hangingPunct="1"/>
            <a:r>
              <a:rPr lang="zh-CN" altLang="en-US" sz="2000" dirty="0" smtClean="0">
                <a:latin typeface="微软雅黑" pitchFamily="34" charset="-122"/>
                <a:ea typeface="微软雅黑" pitchFamily="34" charset="-122"/>
              </a:rPr>
              <a:t>化学反应和物理离子轰击</a:t>
            </a:r>
          </a:p>
          <a:p>
            <a:pPr eaLnBrk="1" hangingPunct="1"/>
            <a:r>
              <a:rPr lang="zh-CN" altLang="en-US" sz="2000" dirty="0" smtClean="0">
                <a:latin typeface="微软雅黑" pitchFamily="34" charset="-122"/>
                <a:ea typeface="微软雅黑" pitchFamily="34" charset="-122"/>
              </a:rPr>
              <a:t>离子不是主要的刻蚀物质</a:t>
            </a:r>
          </a:p>
          <a:p>
            <a:pPr eaLnBrk="1" hangingPunct="1"/>
            <a:r>
              <a:rPr lang="zh-CN" altLang="en-US" sz="2000" dirty="0" smtClean="0">
                <a:latin typeface="微软雅黑" pitchFamily="34" charset="-122"/>
                <a:ea typeface="微软雅黑" pitchFamily="34" charset="-122"/>
              </a:rPr>
              <a:t>离子辅助刻蚀</a:t>
            </a:r>
          </a:p>
        </p:txBody>
      </p:sp>
      <p:sp>
        <p:nvSpPr>
          <p:cNvPr id="4"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pic>
        <p:nvPicPr>
          <p:cNvPr id="5" name="Picture 4" descr="未标题-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43608" y="4149080"/>
            <a:ext cx="6919292" cy="25664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3"/>
          <p:cNvSpPr>
            <a:spLocks noGrp="1"/>
          </p:cNvSpPr>
          <p:nvPr>
            <p:ph idx="1"/>
          </p:nvPr>
        </p:nvSpPr>
        <p:spPr>
          <a:xfrm>
            <a:off x="1115616" y="2276872"/>
            <a:ext cx="4464496" cy="648072"/>
          </a:xfrm>
        </p:spPr>
        <p:txBody>
          <a:bodyPr/>
          <a:lstStyle/>
          <a:p>
            <a:pPr>
              <a:buNone/>
            </a:pPr>
            <a:r>
              <a:rPr lang="zh-CN" altLang="en-US" sz="2400" b="1" dirty="0" smtClean="0">
                <a:solidFill>
                  <a:srgbClr val="000000"/>
                </a:solidFill>
                <a:latin typeface="微软雅黑" pitchFamily="34" charset="-122"/>
                <a:ea typeface="微软雅黑" pitchFamily="34" charset="-122"/>
              </a:rPr>
              <a:t>刻蚀多晶硅形成栅极</a:t>
            </a:r>
          </a:p>
        </p:txBody>
      </p:sp>
      <p:grpSp>
        <p:nvGrpSpPr>
          <p:cNvPr id="19" name="组合 18"/>
          <p:cNvGrpSpPr/>
          <p:nvPr/>
        </p:nvGrpSpPr>
        <p:grpSpPr>
          <a:xfrm>
            <a:off x="2123728" y="2780928"/>
            <a:ext cx="5612904" cy="3382888"/>
            <a:chOff x="1259632" y="2133600"/>
            <a:chExt cx="6549008" cy="3886200"/>
          </a:xfrm>
        </p:grpSpPr>
        <p:sp>
          <p:nvSpPr>
            <p:cNvPr id="9220" name="AutoShape 1027"/>
            <p:cNvSpPr>
              <a:spLocks noChangeArrowheads="1"/>
            </p:cNvSpPr>
            <p:nvPr/>
          </p:nvSpPr>
          <p:spPr bwMode="auto">
            <a:xfrm>
              <a:off x="1295400" y="3962400"/>
              <a:ext cx="6477000" cy="2057400"/>
            </a:xfrm>
            <a:prstGeom prst="cube">
              <a:avLst>
                <a:gd name="adj" fmla="val 65773"/>
              </a:avLst>
            </a:prstGeom>
            <a:solidFill>
              <a:srgbClr val="FF6600"/>
            </a:solidFill>
            <a:ln w="9525">
              <a:solidFill>
                <a:schemeClr val="tx1"/>
              </a:solidFill>
              <a:miter lim="800000"/>
              <a:headEnd/>
              <a:tailEnd/>
            </a:ln>
          </p:spPr>
          <p:txBody>
            <a:bodyPr wrap="none" anchor="ctr"/>
            <a:lstStyle/>
            <a:p>
              <a:endParaRPr lang="zh-CN" altLang="en-US" sz="2000"/>
            </a:p>
          </p:txBody>
        </p:sp>
        <p:sp>
          <p:nvSpPr>
            <p:cNvPr id="9221" name="AutoShape 1028"/>
            <p:cNvSpPr>
              <a:spLocks noChangeArrowheads="1"/>
            </p:cNvSpPr>
            <p:nvPr/>
          </p:nvSpPr>
          <p:spPr bwMode="auto">
            <a:xfrm>
              <a:off x="1331640" y="3212976"/>
              <a:ext cx="6477000" cy="2057400"/>
            </a:xfrm>
            <a:prstGeom prst="cube">
              <a:avLst>
                <a:gd name="adj" fmla="val 65773"/>
              </a:avLst>
            </a:prstGeom>
            <a:solidFill>
              <a:schemeClr val="bg2"/>
            </a:solidFill>
            <a:ln w="9525">
              <a:solidFill>
                <a:schemeClr val="tx1"/>
              </a:solidFill>
              <a:miter lim="800000"/>
              <a:headEnd/>
              <a:tailEnd/>
            </a:ln>
          </p:spPr>
          <p:txBody>
            <a:bodyPr wrap="none" anchor="ctr"/>
            <a:lstStyle/>
            <a:p>
              <a:endParaRPr lang="zh-CN" altLang="en-US" sz="2000"/>
            </a:p>
          </p:txBody>
        </p:sp>
        <p:sp>
          <p:nvSpPr>
            <p:cNvPr id="9222" name="AutoShape 1029"/>
            <p:cNvSpPr>
              <a:spLocks noChangeArrowheads="1"/>
            </p:cNvSpPr>
            <p:nvPr/>
          </p:nvSpPr>
          <p:spPr bwMode="auto">
            <a:xfrm>
              <a:off x="2514600" y="3962400"/>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p>
          </p:txBody>
        </p:sp>
        <p:sp>
          <p:nvSpPr>
            <p:cNvPr id="9223" name="Rectangle 1030"/>
            <p:cNvSpPr>
              <a:spLocks noChangeArrowheads="1"/>
            </p:cNvSpPr>
            <p:nvPr/>
          </p:nvSpPr>
          <p:spPr bwMode="auto">
            <a:xfrm>
              <a:off x="2514600" y="4648200"/>
              <a:ext cx="2743200" cy="762000"/>
            </a:xfrm>
            <a:prstGeom prst="rect">
              <a:avLst/>
            </a:prstGeom>
            <a:solidFill>
              <a:srgbClr val="FF6600"/>
            </a:solidFill>
            <a:ln w="9525">
              <a:noFill/>
              <a:miter lim="800000"/>
              <a:headEnd/>
              <a:tailEnd/>
            </a:ln>
          </p:spPr>
          <p:txBody>
            <a:bodyPr wrap="none" anchor="ctr"/>
            <a:lstStyle/>
            <a:p>
              <a:endParaRPr lang="zh-CN" altLang="en-US" sz="2000"/>
            </a:p>
          </p:txBody>
        </p:sp>
        <p:sp>
          <p:nvSpPr>
            <p:cNvPr id="9224" name="AutoShape 1031"/>
            <p:cNvSpPr>
              <a:spLocks noChangeArrowheads="1"/>
            </p:cNvSpPr>
            <p:nvPr/>
          </p:nvSpPr>
          <p:spPr bwMode="auto">
            <a:xfrm>
              <a:off x="2514600" y="3962400"/>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sz="2000"/>
            </a:p>
          </p:txBody>
        </p:sp>
        <p:sp>
          <p:nvSpPr>
            <p:cNvPr id="9225" name="Rectangle 1032"/>
            <p:cNvSpPr>
              <a:spLocks noChangeArrowheads="1"/>
            </p:cNvSpPr>
            <p:nvPr/>
          </p:nvSpPr>
          <p:spPr bwMode="auto">
            <a:xfrm>
              <a:off x="2514600" y="4648200"/>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p>
          </p:txBody>
        </p:sp>
        <p:sp>
          <p:nvSpPr>
            <p:cNvPr id="9226" name="AutoShape 1033"/>
            <p:cNvSpPr>
              <a:spLocks noChangeArrowheads="1"/>
            </p:cNvSpPr>
            <p:nvPr/>
          </p:nvSpPr>
          <p:spPr bwMode="auto">
            <a:xfrm>
              <a:off x="1295400" y="2590800"/>
              <a:ext cx="6477000" cy="2057400"/>
            </a:xfrm>
            <a:prstGeom prst="cube">
              <a:avLst>
                <a:gd name="adj" fmla="val 65773"/>
              </a:avLst>
            </a:prstGeom>
            <a:solidFill>
              <a:srgbClr val="FF0000"/>
            </a:solidFill>
            <a:ln w="9525">
              <a:solidFill>
                <a:schemeClr val="tx1"/>
              </a:solidFill>
              <a:miter lim="800000"/>
              <a:headEnd/>
              <a:tailEnd/>
            </a:ln>
          </p:spPr>
          <p:txBody>
            <a:bodyPr wrap="none" anchor="ctr"/>
            <a:lstStyle/>
            <a:p>
              <a:endParaRPr lang="zh-CN" altLang="en-US" sz="2000"/>
            </a:p>
          </p:txBody>
        </p:sp>
        <p:sp>
          <p:nvSpPr>
            <p:cNvPr id="9227" name="Text Box 1034"/>
            <p:cNvSpPr txBox="1">
              <a:spLocks noChangeArrowheads="1"/>
            </p:cNvSpPr>
            <p:nvPr/>
          </p:nvSpPr>
          <p:spPr bwMode="auto">
            <a:xfrm>
              <a:off x="3200400" y="5516563"/>
              <a:ext cx="1828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P-Well</a:t>
              </a:r>
            </a:p>
          </p:txBody>
        </p:sp>
        <p:sp>
          <p:nvSpPr>
            <p:cNvPr id="9228" name="Text Box 1035"/>
            <p:cNvSpPr txBox="1">
              <a:spLocks noChangeArrowheads="1"/>
            </p:cNvSpPr>
            <p:nvPr/>
          </p:nvSpPr>
          <p:spPr bwMode="auto">
            <a:xfrm>
              <a:off x="5334000" y="4724400"/>
              <a:ext cx="1066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USG</a:t>
              </a:r>
            </a:p>
          </p:txBody>
        </p:sp>
        <p:sp>
          <p:nvSpPr>
            <p:cNvPr id="9229" name="Text Box 1036"/>
            <p:cNvSpPr txBox="1">
              <a:spLocks noChangeArrowheads="1"/>
            </p:cNvSpPr>
            <p:nvPr/>
          </p:nvSpPr>
          <p:spPr bwMode="auto">
            <a:xfrm>
              <a:off x="1259632" y="4648200"/>
              <a:ext cx="1178768" cy="400110"/>
            </a:xfrm>
            <a:prstGeom prst="rect">
              <a:avLst/>
            </a:prstGeom>
            <a:noFill/>
            <a:ln w="9525">
              <a:noFill/>
              <a:miter lim="800000"/>
              <a:headEnd/>
              <a:tailEnd/>
            </a:ln>
          </p:spPr>
          <p:txBody>
            <a:bodyPr wrap="square">
              <a:spAutoFit/>
            </a:bodyPr>
            <a:lstStyle/>
            <a:p>
              <a:pPr>
                <a:spcBef>
                  <a:spcPct val="50000"/>
                </a:spcBef>
              </a:pPr>
              <a:r>
                <a:rPr lang="en-US" altLang="zh-TW" sz="2000" dirty="0">
                  <a:ea typeface="PMingLiU" pitchFamily="18" charset="-120"/>
                </a:rPr>
                <a:t>STI</a:t>
              </a:r>
            </a:p>
          </p:txBody>
        </p:sp>
        <p:sp>
          <p:nvSpPr>
            <p:cNvPr id="9230" name="Text Box 1037"/>
            <p:cNvSpPr txBox="1">
              <a:spLocks noChangeArrowheads="1"/>
            </p:cNvSpPr>
            <p:nvPr/>
          </p:nvSpPr>
          <p:spPr bwMode="auto">
            <a:xfrm>
              <a:off x="3276600" y="4038600"/>
              <a:ext cx="30480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Polysilicon</a:t>
              </a:r>
            </a:p>
          </p:txBody>
        </p:sp>
        <p:sp>
          <p:nvSpPr>
            <p:cNvPr id="9231" name="AutoShape 1038"/>
            <p:cNvSpPr>
              <a:spLocks noChangeArrowheads="1"/>
            </p:cNvSpPr>
            <p:nvPr/>
          </p:nvSpPr>
          <p:spPr bwMode="auto">
            <a:xfrm>
              <a:off x="3505200" y="2133600"/>
              <a:ext cx="2057400" cy="1828800"/>
            </a:xfrm>
            <a:prstGeom prst="cube">
              <a:avLst>
                <a:gd name="adj" fmla="val 74769"/>
              </a:avLst>
            </a:prstGeom>
            <a:solidFill>
              <a:schemeClr val="accent1"/>
            </a:solidFill>
            <a:ln w="9525">
              <a:solidFill>
                <a:schemeClr val="tx1"/>
              </a:solidFill>
              <a:miter lim="800000"/>
              <a:headEnd/>
              <a:tailEnd/>
            </a:ln>
          </p:spPr>
          <p:txBody>
            <a:bodyPr wrap="none" anchor="ctr"/>
            <a:lstStyle/>
            <a:p>
              <a:endParaRPr lang="zh-CN" altLang="en-US" sz="2000"/>
            </a:p>
          </p:txBody>
        </p:sp>
        <p:sp>
          <p:nvSpPr>
            <p:cNvPr id="9232" name="Text Box 1039"/>
            <p:cNvSpPr txBox="1">
              <a:spLocks noChangeArrowheads="1"/>
            </p:cNvSpPr>
            <p:nvPr/>
          </p:nvSpPr>
          <p:spPr bwMode="auto">
            <a:xfrm>
              <a:off x="3505200" y="3459163"/>
              <a:ext cx="7620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PR</a:t>
              </a:r>
            </a:p>
          </p:txBody>
        </p:sp>
        <p:sp>
          <p:nvSpPr>
            <p:cNvPr id="9233" name="Line 1041"/>
            <p:cNvSpPr>
              <a:spLocks noChangeShapeType="1"/>
            </p:cNvSpPr>
            <p:nvPr/>
          </p:nvSpPr>
          <p:spPr bwMode="auto">
            <a:xfrm>
              <a:off x="2514600" y="4724400"/>
              <a:ext cx="0" cy="609600"/>
            </a:xfrm>
            <a:prstGeom prst="line">
              <a:avLst/>
            </a:prstGeom>
            <a:noFill/>
            <a:ln w="9525">
              <a:solidFill>
                <a:schemeClr val="tx1"/>
              </a:solidFill>
              <a:round/>
              <a:headEnd/>
              <a:tailEnd/>
            </a:ln>
          </p:spPr>
          <p:txBody>
            <a:bodyPr wrap="none" anchor="ctr"/>
            <a:lstStyle/>
            <a:p>
              <a:endParaRPr lang="zh-CN" altLang="en-US" sz="2000"/>
            </a:p>
          </p:txBody>
        </p:sp>
        <p:sp>
          <p:nvSpPr>
            <p:cNvPr id="9234" name="Line 1042"/>
            <p:cNvSpPr>
              <a:spLocks noChangeShapeType="1"/>
            </p:cNvSpPr>
            <p:nvPr/>
          </p:nvSpPr>
          <p:spPr bwMode="auto">
            <a:xfrm>
              <a:off x="5257800" y="4724400"/>
              <a:ext cx="0" cy="609600"/>
            </a:xfrm>
            <a:prstGeom prst="line">
              <a:avLst/>
            </a:prstGeom>
            <a:noFill/>
            <a:ln w="9525">
              <a:solidFill>
                <a:schemeClr val="tx1"/>
              </a:solidFill>
              <a:round/>
              <a:headEnd/>
              <a:tailEnd/>
            </a:ln>
          </p:spPr>
          <p:txBody>
            <a:bodyPr wrap="none" anchor="ctr"/>
            <a:lstStyle/>
            <a:p>
              <a:endParaRPr lang="zh-CN" altLang="en-US" sz="2000"/>
            </a:p>
          </p:txBody>
        </p:sp>
      </p:grpSp>
      <p:sp>
        <p:nvSpPr>
          <p:cNvPr id="20"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21" name="Rectangle 1026"/>
          <p:cNvSpPr txBox="1">
            <a:spLocks noChangeArrowheads="1"/>
          </p:cNvSpPr>
          <p:nvPr/>
        </p:nvSpPr>
        <p:spPr bwMode="auto">
          <a:xfrm>
            <a:off x="755576" y="1700809"/>
            <a:ext cx="5256584"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algn="l">
              <a:lnSpc>
                <a:spcPct val="90000"/>
              </a:lnSpc>
              <a:spcBef>
                <a:spcPct val="0"/>
              </a:spcBef>
            </a:pPr>
            <a:r>
              <a:rPr lang="zh-CN" altLang="en-US" sz="2800" b="1" dirty="0" smtClean="0">
                <a:solidFill>
                  <a:schemeClr val="tx1"/>
                </a:solidFill>
                <a:latin typeface="微软雅黑" pitchFamily="34" charset="-122"/>
                <a:ea typeface="微软雅黑" pitchFamily="34" charset="-122"/>
              </a:rPr>
              <a:t>刻蚀在</a:t>
            </a:r>
            <a:r>
              <a:rPr lang="en-US" altLang="zh-CN" sz="2800" b="1" dirty="0" smtClean="0">
                <a:solidFill>
                  <a:schemeClr val="tx1"/>
                </a:solidFill>
                <a:latin typeface="微软雅黑" pitchFamily="34" charset="-122"/>
                <a:ea typeface="微软雅黑" pitchFamily="34" charset="-122"/>
              </a:rPr>
              <a:t>CMOS</a:t>
            </a:r>
            <a:r>
              <a:rPr lang="zh-CN" altLang="en-US" sz="2800" b="1" dirty="0" smtClean="0">
                <a:solidFill>
                  <a:schemeClr val="tx1"/>
                </a:solidFill>
                <a:latin typeface="微软雅黑" pitchFamily="34" charset="-122"/>
                <a:ea typeface="微软雅黑" pitchFamily="34" charset="-122"/>
              </a:rPr>
              <a:t>技术中的应用</a:t>
            </a:r>
            <a:endPar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763688" y="2420888"/>
            <a:ext cx="6084912" cy="3598912"/>
            <a:chOff x="1295400" y="2057400"/>
            <a:chExt cx="6553200" cy="3962400"/>
          </a:xfrm>
        </p:grpSpPr>
        <p:sp>
          <p:nvSpPr>
            <p:cNvPr id="10244" name="AutoShape 3"/>
            <p:cNvSpPr>
              <a:spLocks noChangeArrowheads="1"/>
            </p:cNvSpPr>
            <p:nvPr/>
          </p:nvSpPr>
          <p:spPr bwMode="auto">
            <a:xfrm>
              <a:off x="1295400" y="3962400"/>
              <a:ext cx="6477000" cy="2057400"/>
            </a:xfrm>
            <a:prstGeom prst="cube">
              <a:avLst>
                <a:gd name="adj" fmla="val 65773"/>
              </a:avLst>
            </a:prstGeom>
            <a:solidFill>
              <a:srgbClr val="FF6600"/>
            </a:solidFill>
            <a:ln w="9525">
              <a:solidFill>
                <a:schemeClr val="tx1"/>
              </a:solidFill>
              <a:miter lim="800000"/>
              <a:headEnd/>
              <a:tailEnd/>
            </a:ln>
          </p:spPr>
          <p:txBody>
            <a:bodyPr wrap="none" anchor="ctr"/>
            <a:lstStyle/>
            <a:p>
              <a:endParaRPr lang="zh-CN" altLang="en-US" sz="2000"/>
            </a:p>
          </p:txBody>
        </p:sp>
        <p:sp>
          <p:nvSpPr>
            <p:cNvPr id="10245" name="AutoShape 4"/>
            <p:cNvSpPr>
              <a:spLocks noChangeArrowheads="1"/>
            </p:cNvSpPr>
            <p:nvPr/>
          </p:nvSpPr>
          <p:spPr bwMode="auto">
            <a:xfrm>
              <a:off x="1295400" y="3276600"/>
              <a:ext cx="6477000" cy="2057400"/>
            </a:xfrm>
            <a:prstGeom prst="cube">
              <a:avLst>
                <a:gd name="adj" fmla="val 65773"/>
              </a:avLst>
            </a:prstGeom>
            <a:solidFill>
              <a:schemeClr val="bg2"/>
            </a:solidFill>
            <a:ln w="9525">
              <a:solidFill>
                <a:schemeClr val="tx1"/>
              </a:solidFill>
              <a:miter lim="800000"/>
              <a:headEnd/>
              <a:tailEnd/>
            </a:ln>
          </p:spPr>
          <p:txBody>
            <a:bodyPr wrap="none" anchor="ctr"/>
            <a:lstStyle/>
            <a:p>
              <a:endParaRPr lang="zh-CN" altLang="en-US" sz="2000"/>
            </a:p>
          </p:txBody>
        </p:sp>
        <p:sp>
          <p:nvSpPr>
            <p:cNvPr id="10246" name="AutoShape 5"/>
            <p:cNvSpPr>
              <a:spLocks noChangeArrowheads="1"/>
            </p:cNvSpPr>
            <p:nvPr/>
          </p:nvSpPr>
          <p:spPr bwMode="auto">
            <a:xfrm>
              <a:off x="2514600" y="3962400"/>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p>
          </p:txBody>
        </p:sp>
        <p:sp>
          <p:nvSpPr>
            <p:cNvPr id="10247" name="Rectangle 6"/>
            <p:cNvSpPr>
              <a:spLocks noChangeArrowheads="1"/>
            </p:cNvSpPr>
            <p:nvPr/>
          </p:nvSpPr>
          <p:spPr bwMode="auto">
            <a:xfrm>
              <a:off x="2514600" y="4648200"/>
              <a:ext cx="2743200" cy="762000"/>
            </a:xfrm>
            <a:prstGeom prst="rect">
              <a:avLst/>
            </a:prstGeom>
            <a:solidFill>
              <a:srgbClr val="FF6600"/>
            </a:solidFill>
            <a:ln w="9525">
              <a:noFill/>
              <a:miter lim="800000"/>
              <a:headEnd/>
              <a:tailEnd/>
            </a:ln>
          </p:spPr>
          <p:txBody>
            <a:bodyPr wrap="none" anchor="ctr"/>
            <a:lstStyle/>
            <a:p>
              <a:endParaRPr lang="zh-CN" altLang="en-US" sz="2000"/>
            </a:p>
          </p:txBody>
        </p:sp>
        <p:sp>
          <p:nvSpPr>
            <p:cNvPr id="10248" name="AutoShape 7"/>
            <p:cNvSpPr>
              <a:spLocks noChangeArrowheads="1"/>
            </p:cNvSpPr>
            <p:nvPr/>
          </p:nvSpPr>
          <p:spPr bwMode="auto">
            <a:xfrm>
              <a:off x="2514600" y="3962400"/>
              <a:ext cx="3429000" cy="685800"/>
            </a:xfrm>
            <a:prstGeom prst="parallelogram">
              <a:avLst>
                <a:gd name="adj" fmla="val 98009"/>
              </a:avLst>
            </a:prstGeom>
            <a:solidFill>
              <a:srgbClr val="333333"/>
            </a:solidFill>
            <a:ln w="9525">
              <a:noFill/>
              <a:miter lim="800000"/>
              <a:headEnd/>
              <a:tailEnd/>
            </a:ln>
          </p:spPr>
          <p:txBody>
            <a:bodyPr wrap="none" anchor="ctr"/>
            <a:lstStyle/>
            <a:p>
              <a:endParaRPr lang="zh-CN" altLang="en-US" sz="2000"/>
            </a:p>
          </p:txBody>
        </p:sp>
        <p:sp>
          <p:nvSpPr>
            <p:cNvPr id="10249" name="Rectangle 8"/>
            <p:cNvSpPr>
              <a:spLocks noChangeArrowheads="1"/>
            </p:cNvSpPr>
            <p:nvPr/>
          </p:nvSpPr>
          <p:spPr bwMode="auto">
            <a:xfrm>
              <a:off x="2514600" y="4648200"/>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p>
          </p:txBody>
        </p:sp>
        <p:sp>
          <p:nvSpPr>
            <p:cNvPr id="10250" name="Text Box 9"/>
            <p:cNvSpPr txBox="1">
              <a:spLocks noChangeArrowheads="1"/>
            </p:cNvSpPr>
            <p:nvPr/>
          </p:nvSpPr>
          <p:spPr bwMode="auto">
            <a:xfrm>
              <a:off x="3200400" y="5516563"/>
              <a:ext cx="1828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P-Well</a:t>
              </a:r>
            </a:p>
          </p:txBody>
        </p:sp>
        <p:sp>
          <p:nvSpPr>
            <p:cNvPr id="10251" name="Text Box 10"/>
            <p:cNvSpPr txBox="1">
              <a:spLocks noChangeArrowheads="1"/>
            </p:cNvSpPr>
            <p:nvPr/>
          </p:nvSpPr>
          <p:spPr bwMode="auto">
            <a:xfrm>
              <a:off x="5334000" y="4724400"/>
              <a:ext cx="1066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USG</a:t>
              </a:r>
            </a:p>
          </p:txBody>
        </p:sp>
        <p:sp>
          <p:nvSpPr>
            <p:cNvPr id="10252" name="Text Box 11"/>
            <p:cNvSpPr txBox="1">
              <a:spLocks noChangeArrowheads="1"/>
            </p:cNvSpPr>
            <p:nvPr/>
          </p:nvSpPr>
          <p:spPr bwMode="auto">
            <a:xfrm>
              <a:off x="1371600" y="4648200"/>
              <a:ext cx="1066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STI</a:t>
              </a:r>
            </a:p>
          </p:txBody>
        </p:sp>
        <p:sp>
          <p:nvSpPr>
            <p:cNvPr id="10253" name="AutoShape 12"/>
            <p:cNvSpPr>
              <a:spLocks noChangeArrowheads="1"/>
            </p:cNvSpPr>
            <p:nvPr/>
          </p:nvSpPr>
          <p:spPr bwMode="auto">
            <a:xfrm>
              <a:off x="1295400" y="2971800"/>
              <a:ext cx="3657600" cy="1676400"/>
            </a:xfrm>
            <a:prstGeom prst="cube">
              <a:avLst>
                <a:gd name="adj" fmla="val 81440"/>
              </a:avLst>
            </a:prstGeom>
            <a:solidFill>
              <a:srgbClr val="FF0000"/>
            </a:solidFill>
            <a:ln w="9525">
              <a:solidFill>
                <a:schemeClr val="tx1"/>
              </a:solidFill>
              <a:miter lim="800000"/>
              <a:headEnd/>
              <a:tailEnd/>
            </a:ln>
          </p:spPr>
          <p:txBody>
            <a:bodyPr wrap="none" anchor="ctr"/>
            <a:lstStyle/>
            <a:p>
              <a:endParaRPr lang="zh-CN" altLang="en-US" sz="2000">
                <a:solidFill>
                  <a:srgbClr val="006600"/>
                </a:solidFill>
              </a:endParaRPr>
            </a:p>
          </p:txBody>
        </p:sp>
        <p:sp>
          <p:nvSpPr>
            <p:cNvPr id="10254" name="Text Box 13"/>
            <p:cNvSpPr txBox="1">
              <a:spLocks noChangeArrowheads="1"/>
            </p:cNvSpPr>
            <p:nvPr/>
          </p:nvSpPr>
          <p:spPr bwMode="auto">
            <a:xfrm>
              <a:off x="3505200" y="3459163"/>
              <a:ext cx="7620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PR</a:t>
              </a:r>
            </a:p>
          </p:txBody>
        </p:sp>
        <p:sp>
          <p:nvSpPr>
            <p:cNvPr id="10255" name="AutoShape 14"/>
            <p:cNvSpPr>
              <a:spLocks noChangeArrowheads="1"/>
            </p:cNvSpPr>
            <p:nvPr/>
          </p:nvSpPr>
          <p:spPr bwMode="auto">
            <a:xfrm>
              <a:off x="3505200" y="2590800"/>
              <a:ext cx="2057400" cy="2057400"/>
            </a:xfrm>
            <a:prstGeom prst="cube">
              <a:avLst>
                <a:gd name="adj" fmla="val 65741"/>
              </a:avLst>
            </a:prstGeom>
            <a:solidFill>
              <a:srgbClr val="FF0000"/>
            </a:solidFill>
            <a:ln w="9525">
              <a:solidFill>
                <a:schemeClr val="tx1"/>
              </a:solidFill>
              <a:miter lim="800000"/>
              <a:headEnd/>
              <a:tailEnd/>
            </a:ln>
          </p:spPr>
          <p:txBody>
            <a:bodyPr wrap="none" anchor="ctr"/>
            <a:lstStyle/>
            <a:p>
              <a:endParaRPr lang="zh-CN" altLang="en-US" sz="2000">
                <a:solidFill>
                  <a:srgbClr val="006600"/>
                </a:solidFill>
              </a:endParaRPr>
            </a:p>
          </p:txBody>
        </p:sp>
        <p:sp>
          <p:nvSpPr>
            <p:cNvPr id="10256" name="AutoShape 15"/>
            <p:cNvSpPr>
              <a:spLocks noChangeArrowheads="1"/>
            </p:cNvSpPr>
            <p:nvPr/>
          </p:nvSpPr>
          <p:spPr bwMode="auto">
            <a:xfrm>
              <a:off x="3505200" y="2133600"/>
              <a:ext cx="2057400" cy="1828800"/>
            </a:xfrm>
            <a:prstGeom prst="cube">
              <a:avLst>
                <a:gd name="adj" fmla="val 74769"/>
              </a:avLst>
            </a:prstGeom>
            <a:solidFill>
              <a:schemeClr val="accent1"/>
            </a:solidFill>
            <a:ln w="9525">
              <a:solidFill>
                <a:schemeClr val="tx1"/>
              </a:solidFill>
              <a:miter lim="800000"/>
              <a:headEnd/>
              <a:tailEnd/>
            </a:ln>
          </p:spPr>
          <p:txBody>
            <a:bodyPr wrap="none" anchor="ctr"/>
            <a:lstStyle/>
            <a:p>
              <a:endParaRPr lang="zh-CN" altLang="en-US" sz="2000">
                <a:solidFill>
                  <a:srgbClr val="006600"/>
                </a:solidFill>
              </a:endParaRPr>
            </a:p>
          </p:txBody>
        </p:sp>
        <p:sp>
          <p:nvSpPr>
            <p:cNvPr id="10257" name="AutoShape 16"/>
            <p:cNvSpPr>
              <a:spLocks noChangeArrowheads="1"/>
            </p:cNvSpPr>
            <p:nvPr/>
          </p:nvSpPr>
          <p:spPr bwMode="auto">
            <a:xfrm>
              <a:off x="4206875" y="2971800"/>
              <a:ext cx="3565525" cy="1676400"/>
            </a:xfrm>
            <a:prstGeom prst="cube">
              <a:avLst>
                <a:gd name="adj" fmla="val 80491"/>
              </a:avLst>
            </a:prstGeom>
            <a:solidFill>
              <a:srgbClr val="FF0000"/>
            </a:solidFill>
            <a:ln w="9525">
              <a:solidFill>
                <a:schemeClr val="tx1"/>
              </a:solidFill>
              <a:miter lim="800000"/>
              <a:headEnd/>
              <a:tailEnd/>
            </a:ln>
          </p:spPr>
          <p:txBody>
            <a:bodyPr wrap="none" anchor="ctr"/>
            <a:lstStyle/>
            <a:p>
              <a:endParaRPr lang="zh-CN" altLang="en-US" sz="2000">
                <a:solidFill>
                  <a:srgbClr val="006600"/>
                </a:solidFill>
              </a:endParaRPr>
            </a:p>
          </p:txBody>
        </p:sp>
        <p:sp>
          <p:nvSpPr>
            <p:cNvPr id="10258" name="Text Box 18"/>
            <p:cNvSpPr txBox="1">
              <a:spLocks noChangeArrowheads="1"/>
            </p:cNvSpPr>
            <p:nvPr/>
          </p:nvSpPr>
          <p:spPr bwMode="auto">
            <a:xfrm>
              <a:off x="3505200" y="3459163"/>
              <a:ext cx="7620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PR</a:t>
              </a:r>
            </a:p>
          </p:txBody>
        </p:sp>
        <p:sp>
          <p:nvSpPr>
            <p:cNvPr id="10259" name="Text Box 24"/>
            <p:cNvSpPr txBox="1">
              <a:spLocks noChangeArrowheads="1"/>
            </p:cNvSpPr>
            <p:nvPr/>
          </p:nvSpPr>
          <p:spPr bwMode="auto">
            <a:xfrm>
              <a:off x="5791200" y="2057400"/>
              <a:ext cx="2057400" cy="400110"/>
            </a:xfrm>
            <a:prstGeom prst="rect">
              <a:avLst/>
            </a:prstGeom>
            <a:noFill/>
            <a:ln w="9525">
              <a:noFill/>
              <a:miter lim="800000"/>
              <a:headEnd/>
              <a:tailEnd/>
            </a:ln>
          </p:spPr>
          <p:txBody>
            <a:bodyPr>
              <a:spAutoFit/>
            </a:bodyPr>
            <a:lstStyle/>
            <a:p>
              <a:pPr>
                <a:spcBef>
                  <a:spcPct val="50000"/>
                </a:spcBef>
              </a:pPr>
              <a:r>
                <a:rPr lang="en-US" altLang="zh-TW" sz="2000">
                  <a:solidFill>
                    <a:srgbClr val="006600"/>
                  </a:solidFill>
                  <a:ea typeface="PMingLiU" pitchFamily="18" charset="-120"/>
                </a:rPr>
                <a:t>Polysilicon</a:t>
              </a:r>
            </a:p>
          </p:txBody>
        </p:sp>
        <p:sp>
          <p:nvSpPr>
            <p:cNvPr id="10260" name="Rectangle 25"/>
            <p:cNvSpPr>
              <a:spLocks noChangeArrowheads="1"/>
            </p:cNvSpPr>
            <p:nvPr/>
          </p:nvSpPr>
          <p:spPr bwMode="auto">
            <a:xfrm>
              <a:off x="3352800" y="4343400"/>
              <a:ext cx="1066800" cy="304800"/>
            </a:xfrm>
            <a:prstGeom prst="rect">
              <a:avLst/>
            </a:prstGeom>
            <a:solidFill>
              <a:srgbClr val="FF0000"/>
            </a:solidFill>
            <a:ln w="9525">
              <a:noFill/>
              <a:miter lim="800000"/>
              <a:headEnd/>
              <a:tailEnd/>
            </a:ln>
          </p:spPr>
          <p:txBody>
            <a:bodyPr wrap="none" anchor="ctr"/>
            <a:lstStyle/>
            <a:p>
              <a:endParaRPr lang="zh-CN" altLang="en-US" sz="2000"/>
            </a:p>
          </p:txBody>
        </p:sp>
        <p:sp>
          <p:nvSpPr>
            <p:cNvPr id="10261" name="Line 26"/>
            <p:cNvSpPr>
              <a:spLocks noChangeShapeType="1"/>
            </p:cNvSpPr>
            <p:nvPr/>
          </p:nvSpPr>
          <p:spPr bwMode="auto">
            <a:xfrm flipH="1">
              <a:off x="4191000" y="2667000"/>
              <a:ext cx="2133600" cy="1524000"/>
            </a:xfrm>
            <a:prstGeom prst="line">
              <a:avLst/>
            </a:prstGeom>
            <a:noFill/>
            <a:ln w="9525">
              <a:solidFill>
                <a:schemeClr val="tx1"/>
              </a:solidFill>
              <a:round/>
              <a:headEnd/>
              <a:tailEnd type="triangle" w="med" len="med"/>
            </a:ln>
          </p:spPr>
          <p:txBody>
            <a:bodyPr wrap="none" anchor="ctr"/>
            <a:lstStyle/>
            <a:p>
              <a:endParaRPr lang="zh-CN" altLang="en-US" sz="2000">
                <a:solidFill>
                  <a:srgbClr val="006600"/>
                </a:solidFill>
              </a:endParaRPr>
            </a:p>
          </p:txBody>
        </p:sp>
        <p:sp>
          <p:nvSpPr>
            <p:cNvPr id="10262" name="Line 27"/>
            <p:cNvSpPr>
              <a:spLocks noChangeShapeType="1"/>
            </p:cNvSpPr>
            <p:nvPr/>
          </p:nvSpPr>
          <p:spPr bwMode="auto">
            <a:xfrm>
              <a:off x="2514600" y="4724400"/>
              <a:ext cx="0" cy="609600"/>
            </a:xfrm>
            <a:prstGeom prst="line">
              <a:avLst/>
            </a:prstGeom>
            <a:noFill/>
            <a:ln w="9525">
              <a:solidFill>
                <a:schemeClr val="tx1"/>
              </a:solidFill>
              <a:round/>
              <a:headEnd/>
              <a:tailEnd/>
            </a:ln>
          </p:spPr>
          <p:txBody>
            <a:bodyPr wrap="none" anchor="ctr"/>
            <a:lstStyle/>
            <a:p>
              <a:endParaRPr lang="zh-CN" altLang="en-US" sz="2000"/>
            </a:p>
          </p:txBody>
        </p:sp>
        <p:sp>
          <p:nvSpPr>
            <p:cNvPr id="10263" name="Line 28"/>
            <p:cNvSpPr>
              <a:spLocks noChangeShapeType="1"/>
            </p:cNvSpPr>
            <p:nvPr/>
          </p:nvSpPr>
          <p:spPr bwMode="auto">
            <a:xfrm>
              <a:off x="5257800" y="4724400"/>
              <a:ext cx="0" cy="609600"/>
            </a:xfrm>
            <a:prstGeom prst="line">
              <a:avLst/>
            </a:prstGeom>
            <a:noFill/>
            <a:ln w="9525">
              <a:solidFill>
                <a:schemeClr val="tx1"/>
              </a:solidFill>
              <a:round/>
              <a:headEnd/>
              <a:tailEnd/>
            </a:ln>
          </p:spPr>
          <p:txBody>
            <a:bodyPr wrap="none" anchor="ctr"/>
            <a:lstStyle/>
            <a:p>
              <a:endParaRPr lang="zh-CN" altLang="en-US" sz="2000"/>
            </a:p>
          </p:txBody>
        </p:sp>
      </p:grpSp>
      <p:sp>
        <p:nvSpPr>
          <p:cNvPr id="25" name="内容占位符 3"/>
          <p:cNvSpPr>
            <a:spLocks noGrp="1"/>
          </p:cNvSpPr>
          <p:nvPr>
            <p:ph idx="1"/>
          </p:nvPr>
        </p:nvSpPr>
        <p:spPr>
          <a:xfrm>
            <a:off x="1115616" y="2276872"/>
            <a:ext cx="4464496" cy="648072"/>
          </a:xfrm>
        </p:spPr>
        <p:txBody>
          <a:bodyPr/>
          <a:lstStyle/>
          <a:p>
            <a:pPr>
              <a:buNone/>
            </a:pPr>
            <a:r>
              <a:rPr lang="zh-CN" altLang="en-US" sz="2400" b="1" dirty="0" smtClean="0">
                <a:solidFill>
                  <a:srgbClr val="000000"/>
                </a:solidFill>
                <a:latin typeface="微软雅黑" pitchFamily="34" charset="-122"/>
                <a:ea typeface="微软雅黑" pitchFamily="34" charset="-122"/>
              </a:rPr>
              <a:t>刻蚀多晶硅形成栅极</a:t>
            </a:r>
          </a:p>
        </p:txBody>
      </p:sp>
      <p:sp>
        <p:nvSpPr>
          <p:cNvPr id="26"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27" name="Rectangle 1026"/>
          <p:cNvSpPr txBox="1">
            <a:spLocks noChangeArrowheads="1"/>
          </p:cNvSpPr>
          <p:nvPr/>
        </p:nvSpPr>
        <p:spPr bwMode="auto">
          <a:xfrm>
            <a:off x="755576" y="1700809"/>
            <a:ext cx="5256584"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algn="l">
              <a:lnSpc>
                <a:spcPct val="90000"/>
              </a:lnSpc>
              <a:spcBef>
                <a:spcPct val="0"/>
              </a:spcBef>
            </a:pPr>
            <a:r>
              <a:rPr lang="zh-CN" altLang="en-US" sz="2800" b="1" dirty="0" smtClean="0">
                <a:solidFill>
                  <a:schemeClr val="tx1"/>
                </a:solidFill>
                <a:latin typeface="微软雅黑" pitchFamily="34" charset="-122"/>
                <a:ea typeface="微软雅黑" pitchFamily="34" charset="-122"/>
              </a:rPr>
              <a:t>刻蚀在</a:t>
            </a:r>
            <a:r>
              <a:rPr lang="en-US" altLang="zh-CN" sz="2800" b="1" dirty="0" smtClean="0">
                <a:solidFill>
                  <a:schemeClr val="tx1"/>
                </a:solidFill>
                <a:latin typeface="微软雅黑" pitchFamily="34" charset="-122"/>
                <a:ea typeface="微软雅黑" pitchFamily="34" charset="-122"/>
              </a:rPr>
              <a:t>CMOS</a:t>
            </a:r>
            <a:r>
              <a:rPr lang="zh-CN" altLang="en-US" sz="2800" b="1" dirty="0" smtClean="0">
                <a:solidFill>
                  <a:schemeClr val="tx1"/>
                </a:solidFill>
                <a:latin typeface="微软雅黑" pitchFamily="34" charset="-122"/>
                <a:ea typeface="微软雅黑" pitchFamily="34" charset="-122"/>
              </a:rPr>
              <a:t>技术中的应用</a:t>
            </a:r>
            <a:endPar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051720" y="2924944"/>
            <a:ext cx="5796880" cy="3310880"/>
            <a:chOff x="914400" y="1981200"/>
            <a:chExt cx="6934200" cy="4038600"/>
          </a:xfrm>
        </p:grpSpPr>
        <p:sp>
          <p:nvSpPr>
            <p:cNvPr id="11268" name="AutoShape 2051"/>
            <p:cNvSpPr>
              <a:spLocks noChangeArrowheads="1"/>
            </p:cNvSpPr>
            <p:nvPr/>
          </p:nvSpPr>
          <p:spPr bwMode="auto">
            <a:xfrm>
              <a:off x="1295400" y="3962400"/>
              <a:ext cx="6477000" cy="2057400"/>
            </a:xfrm>
            <a:prstGeom prst="cube">
              <a:avLst>
                <a:gd name="adj" fmla="val 65773"/>
              </a:avLst>
            </a:prstGeom>
            <a:solidFill>
              <a:srgbClr val="FF6600"/>
            </a:solidFill>
            <a:ln w="9525">
              <a:solidFill>
                <a:schemeClr val="tx1"/>
              </a:solidFill>
              <a:miter lim="800000"/>
              <a:headEnd/>
              <a:tailEnd/>
            </a:ln>
          </p:spPr>
          <p:txBody>
            <a:bodyPr wrap="none" anchor="ctr"/>
            <a:lstStyle/>
            <a:p>
              <a:endParaRPr lang="zh-CN" altLang="en-US" sz="2000"/>
            </a:p>
          </p:txBody>
        </p:sp>
        <p:sp>
          <p:nvSpPr>
            <p:cNvPr id="11269" name="AutoShape 2052"/>
            <p:cNvSpPr>
              <a:spLocks noChangeArrowheads="1"/>
            </p:cNvSpPr>
            <p:nvPr/>
          </p:nvSpPr>
          <p:spPr bwMode="auto">
            <a:xfrm>
              <a:off x="1295400" y="3276600"/>
              <a:ext cx="6477000" cy="2057400"/>
            </a:xfrm>
            <a:prstGeom prst="cube">
              <a:avLst>
                <a:gd name="adj" fmla="val 65773"/>
              </a:avLst>
            </a:prstGeom>
            <a:solidFill>
              <a:schemeClr val="bg2"/>
            </a:solidFill>
            <a:ln w="9525">
              <a:solidFill>
                <a:schemeClr val="tx1"/>
              </a:solidFill>
              <a:miter lim="800000"/>
              <a:headEnd/>
              <a:tailEnd/>
            </a:ln>
          </p:spPr>
          <p:txBody>
            <a:bodyPr wrap="none" anchor="ctr"/>
            <a:lstStyle/>
            <a:p>
              <a:endParaRPr lang="zh-CN" altLang="en-US" sz="2000"/>
            </a:p>
          </p:txBody>
        </p:sp>
        <p:sp>
          <p:nvSpPr>
            <p:cNvPr id="11270" name="AutoShape 2053"/>
            <p:cNvSpPr>
              <a:spLocks noChangeArrowheads="1"/>
            </p:cNvSpPr>
            <p:nvPr/>
          </p:nvSpPr>
          <p:spPr bwMode="auto">
            <a:xfrm>
              <a:off x="2514600" y="3962400"/>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solidFill>
                  <a:schemeClr val="tx1"/>
                </a:solidFill>
              </a:endParaRPr>
            </a:p>
          </p:txBody>
        </p:sp>
        <p:sp>
          <p:nvSpPr>
            <p:cNvPr id="11271" name="Rectangle 2054"/>
            <p:cNvSpPr>
              <a:spLocks noChangeArrowheads="1"/>
            </p:cNvSpPr>
            <p:nvPr/>
          </p:nvSpPr>
          <p:spPr bwMode="auto">
            <a:xfrm>
              <a:off x="2514600" y="4648200"/>
              <a:ext cx="2743200" cy="838200"/>
            </a:xfrm>
            <a:prstGeom prst="rect">
              <a:avLst/>
            </a:prstGeom>
            <a:solidFill>
              <a:srgbClr val="FF6600"/>
            </a:solidFill>
            <a:ln w="9525">
              <a:noFill/>
              <a:miter lim="800000"/>
              <a:headEnd/>
              <a:tailEnd/>
            </a:ln>
          </p:spPr>
          <p:txBody>
            <a:bodyPr wrap="none" anchor="ctr"/>
            <a:lstStyle/>
            <a:p>
              <a:endParaRPr lang="zh-CN" altLang="en-US" sz="2000"/>
            </a:p>
          </p:txBody>
        </p:sp>
        <p:sp>
          <p:nvSpPr>
            <p:cNvPr id="11272" name="AutoShape 2055"/>
            <p:cNvSpPr>
              <a:spLocks noChangeArrowheads="1"/>
            </p:cNvSpPr>
            <p:nvPr/>
          </p:nvSpPr>
          <p:spPr bwMode="auto">
            <a:xfrm>
              <a:off x="2514600" y="3962400"/>
              <a:ext cx="3429000" cy="685800"/>
            </a:xfrm>
            <a:prstGeom prst="parallelogram">
              <a:avLst>
                <a:gd name="adj" fmla="val 98009"/>
              </a:avLst>
            </a:prstGeom>
            <a:solidFill>
              <a:srgbClr val="5F5F5F"/>
            </a:solidFill>
            <a:ln w="9525">
              <a:noFill/>
              <a:miter lim="800000"/>
              <a:headEnd/>
              <a:tailEnd/>
            </a:ln>
          </p:spPr>
          <p:txBody>
            <a:bodyPr wrap="none" anchor="ctr"/>
            <a:lstStyle/>
            <a:p>
              <a:endParaRPr lang="zh-CN" altLang="en-US" sz="2000">
                <a:solidFill>
                  <a:schemeClr val="tx1"/>
                </a:solidFill>
              </a:endParaRPr>
            </a:p>
          </p:txBody>
        </p:sp>
        <p:sp>
          <p:nvSpPr>
            <p:cNvPr id="11273" name="Rectangle 2056"/>
            <p:cNvSpPr>
              <a:spLocks noChangeArrowheads="1"/>
            </p:cNvSpPr>
            <p:nvPr/>
          </p:nvSpPr>
          <p:spPr bwMode="auto">
            <a:xfrm>
              <a:off x="2514600" y="4648200"/>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p>
          </p:txBody>
        </p:sp>
        <p:sp>
          <p:nvSpPr>
            <p:cNvPr id="11274" name="AutoShape 2057"/>
            <p:cNvSpPr>
              <a:spLocks noChangeArrowheads="1"/>
            </p:cNvSpPr>
            <p:nvPr/>
          </p:nvSpPr>
          <p:spPr bwMode="auto">
            <a:xfrm>
              <a:off x="3505200" y="2590800"/>
              <a:ext cx="2057400" cy="2057400"/>
            </a:xfrm>
            <a:prstGeom prst="cube">
              <a:avLst>
                <a:gd name="adj" fmla="val 65773"/>
              </a:avLst>
            </a:prstGeom>
            <a:solidFill>
              <a:srgbClr val="FF0000"/>
            </a:solidFill>
            <a:ln w="9525">
              <a:solidFill>
                <a:schemeClr val="tx1"/>
              </a:solidFill>
              <a:miter lim="800000"/>
              <a:headEnd/>
              <a:tailEnd/>
            </a:ln>
          </p:spPr>
          <p:txBody>
            <a:bodyPr wrap="none" anchor="ctr"/>
            <a:lstStyle/>
            <a:p>
              <a:endParaRPr lang="zh-CN" altLang="en-US" sz="2000">
                <a:solidFill>
                  <a:schemeClr val="tx1"/>
                </a:solidFill>
              </a:endParaRPr>
            </a:p>
          </p:txBody>
        </p:sp>
        <p:sp>
          <p:nvSpPr>
            <p:cNvPr id="11275" name="Text Box 2058"/>
            <p:cNvSpPr txBox="1">
              <a:spLocks noChangeArrowheads="1"/>
            </p:cNvSpPr>
            <p:nvPr/>
          </p:nvSpPr>
          <p:spPr bwMode="auto">
            <a:xfrm>
              <a:off x="3200400" y="5516563"/>
              <a:ext cx="1828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P-Well</a:t>
              </a:r>
            </a:p>
          </p:txBody>
        </p:sp>
        <p:sp>
          <p:nvSpPr>
            <p:cNvPr id="11276" name="Text Box 2059"/>
            <p:cNvSpPr txBox="1">
              <a:spLocks noChangeArrowheads="1"/>
            </p:cNvSpPr>
            <p:nvPr/>
          </p:nvSpPr>
          <p:spPr bwMode="auto">
            <a:xfrm>
              <a:off x="5334000" y="4724400"/>
              <a:ext cx="1066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USG</a:t>
              </a:r>
            </a:p>
          </p:txBody>
        </p:sp>
        <p:sp>
          <p:nvSpPr>
            <p:cNvPr id="11277" name="Text Box 2060"/>
            <p:cNvSpPr txBox="1">
              <a:spLocks noChangeArrowheads="1"/>
            </p:cNvSpPr>
            <p:nvPr/>
          </p:nvSpPr>
          <p:spPr bwMode="auto">
            <a:xfrm>
              <a:off x="1371600" y="4648200"/>
              <a:ext cx="1066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STI</a:t>
              </a:r>
            </a:p>
          </p:txBody>
        </p:sp>
        <p:sp>
          <p:nvSpPr>
            <p:cNvPr id="11278" name="Line 2061"/>
            <p:cNvSpPr>
              <a:spLocks noChangeShapeType="1"/>
            </p:cNvSpPr>
            <p:nvPr/>
          </p:nvSpPr>
          <p:spPr bwMode="auto">
            <a:xfrm>
              <a:off x="2133600" y="2514600"/>
              <a:ext cx="1143000" cy="2133600"/>
            </a:xfrm>
            <a:prstGeom prst="line">
              <a:avLst/>
            </a:prstGeom>
            <a:noFill/>
            <a:ln w="9525">
              <a:solidFill>
                <a:schemeClr val="tx1"/>
              </a:solidFill>
              <a:round/>
              <a:headEnd/>
              <a:tailEnd type="triangle" w="med" len="med"/>
            </a:ln>
          </p:spPr>
          <p:txBody>
            <a:bodyPr wrap="none" anchor="ctr"/>
            <a:lstStyle/>
            <a:p>
              <a:endParaRPr lang="zh-CN" altLang="en-US" sz="2000">
                <a:solidFill>
                  <a:schemeClr val="tx1"/>
                </a:solidFill>
              </a:endParaRPr>
            </a:p>
          </p:txBody>
        </p:sp>
        <p:sp>
          <p:nvSpPr>
            <p:cNvPr id="11279" name="Text Box 2062"/>
            <p:cNvSpPr txBox="1">
              <a:spLocks noChangeArrowheads="1"/>
            </p:cNvSpPr>
            <p:nvPr/>
          </p:nvSpPr>
          <p:spPr bwMode="auto">
            <a:xfrm>
              <a:off x="914400" y="1981200"/>
              <a:ext cx="2819400" cy="400110"/>
            </a:xfrm>
            <a:prstGeom prst="rect">
              <a:avLst/>
            </a:prstGeom>
            <a:noFill/>
            <a:ln w="9525">
              <a:noFill/>
              <a:miter lim="800000"/>
              <a:headEnd/>
              <a:tailEnd/>
            </a:ln>
          </p:spPr>
          <p:txBody>
            <a:bodyPr>
              <a:spAutoFit/>
            </a:bodyPr>
            <a:lstStyle/>
            <a:p>
              <a:pPr>
                <a:spcBef>
                  <a:spcPct val="50000"/>
                </a:spcBef>
              </a:pPr>
              <a:r>
                <a:rPr lang="en-US" altLang="zh-TW" sz="2000">
                  <a:solidFill>
                    <a:schemeClr val="tx1"/>
                  </a:solidFill>
                  <a:ea typeface="PMingLiU" pitchFamily="18" charset="-120"/>
                </a:rPr>
                <a:t>Gate Oxide</a:t>
              </a:r>
            </a:p>
          </p:txBody>
        </p:sp>
        <p:sp>
          <p:nvSpPr>
            <p:cNvPr id="11280" name="Text Box 2063"/>
            <p:cNvSpPr txBox="1">
              <a:spLocks noChangeArrowheads="1"/>
            </p:cNvSpPr>
            <p:nvPr/>
          </p:nvSpPr>
          <p:spPr bwMode="auto">
            <a:xfrm>
              <a:off x="5791200" y="2057400"/>
              <a:ext cx="2057400" cy="400110"/>
            </a:xfrm>
            <a:prstGeom prst="rect">
              <a:avLst/>
            </a:prstGeom>
            <a:noFill/>
            <a:ln w="9525">
              <a:noFill/>
              <a:miter lim="800000"/>
              <a:headEnd/>
              <a:tailEnd/>
            </a:ln>
          </p:spPr>
          <p:txBody>
            <a:bodyPr>
              <a:spAutoFit/>
            </a:bodyPr>
            <a:lstStyle/>
            <a:p>
              <a:pPr>
                <a:spcBef>
                  <a:spcPct val="50000"/>
                </a:spcBef>
              </a:pPr>
              <a:r>
                <a:rPr lang="en-US" altLang="zh-TW" sz="2000">
                  <a:solidFill>
                    <a:schemeClr val="tx1"/>
                  </a:solidFill>
                  <a:ea typeface="PMingLiU" pitchFamily="18" charset="-120"/>
                </a:rPr>
                <a:t>Polysilicon</a:t>
              </a:r>
            </a:p>
          </p:txBody>
        </p:sp>
        <p:sp>
          <p:nvSpPr>
            <p:cNvPr id="11281" name="AutoShape 2064"/>
            <p:cNvSpPr>
              <a:spLocks noChangeArrowheads="1"/>
            </p:cNvSpPr>
            <p:nvPr/>
          </p:nvSpPr>
          <p:spPr bwMode="auto">
            <a:xfrm>
              <a:off x="3505200" y="2133600"/>
              <a:ext cx="2057400" cy="1828800"/>
            </a:xfrm>
            <a:prstGeom prst="cube">
              <a:avLst>
                <a:gd name="adj" fmla="val 74769"/>
              </a:avLst>
            </a:prstGeom>
            <a:solidFill>
              <a:schemeClr val="accent1"/>
            </a:solidFill>
            <a:ln w="9525">
              <a:solidFill>
                <a:schemeClr val="tx1"/>
              </a:solidFill>
              <a:miter lim="800000"/>
              <a:headEnd/>
              <a:tailEnd/>
            </a:ln>
          </p:spPr>
          <p:txBody>
            <a:bodyPr wrap="none" anchor="ctr"/>
            <a:lstStyle/>
            <a:p>
              <a:endParaRPr lang="zh-CN" altLang="en-US" sz="2000">
                <a:solidFill>
                  <a:schemeClr val="tx1"/>
                </a:solidFill>
              </a:endParaRPr>
            </a:p>
          </p:txBody>
        </p:sp>
        <p:sp>
          <p:nvSpPr>
            <p:cNvPr id="11282" name="Text Box 2065"/>
            <p:cNvSpPr txBox="1">
              <a:spLocks noChangeArrowheads="1"/>
            </p:cNvSpPr>
            <p:nvPr/>
          </p:nvSpPr>
          <p:spPr bwMode="auto">
            <a:xfrm>
              <a:off x="3505200" y="3459163"/>
              <a:ext cx="762000" cy="400110"/>
            </a:xfrm>
            <a:prstGeom prst="rect">
              <a:avLst/>
            </a:prstGeom>
            <a:noFill/>
            <a:ln w="9525">
              <a:noFill/>
              <a:miter lim="800000"/>
              <a:headEnd/>
              <a:tailEnd/>
            </a:ln>
          </p:spPr>
          <p:txBody>
            <a:bodyPr>
              <a:spAutoFit/>
            </a:bodyPr>
            <a:lstStyle/>
            <a:p>
              <a:pPr>
                <a:spcBef>
                  <a:spcPct val="50000"/>
                </a:spcBef>
              </a:pPr>
              <a:r>
                <a:rPr lang="en-US" altLang="zh-TW" sz="2000" dirty="0">
                  <a:ea typeface="PMingLiU" pitchFamily="18" charset="-120"/>
                </a:rPr>
                <a:t>PR</a:t>
              </a:r>
            </a:p>
          </p:txBody>
        </p:sp>
        <p:sp>
          <p:nvSpPr>
            <p:cNvPr id="11283" name="Line 2066"/>
            <p:cNvSpPr>
              <a:spLocks noChangeShapeType="1"/>
            </p:cNvSpPr>
            <p:nvPr/>
          </p:nvSpPr>
          <p:spPr bwMode="auto">
            <a:xfrm flipH="1">
              <a:off x="4191000" y="2667000"/>
              <a:ext cx="2133600" cy="1524000"/>
            </a:xfrm>
            <a:prstGeom prst="line">
              <a:avLst/>
            </a:prstGeom>
            <a:noFill/>
            <a:ln w="9525">
              <a:solidFill>
                <a:schemeClr val="tx1"/>
              </a:solidFill>
              <a:round/>
              <a:headEnd/>
              <a:tailEnd type="triangle" w="med" len="med"/>
            </a:ln>
          </p:spPr>
          <p:txBody>
            <a:bodyPr wrap="none" anchor="ctr"/>
            <a:lstStyle/>
            <a:p>
              <a:endParaRPr lang="zh-CN" altLang="en-US" sz="2000">
                <a:solidFill>
                  <a:schemeClr val="tx1"/>
                </a:solidFill>
              </a:endParaRPr>
            </a:p>
          </p:txBody>
        </p:sp>
        <p:sp>
          <p:nvSpPr>
            <p:cNvPr id="11284" name="Line 2067"/>
            <p:cNvSpPr>
              <a:spLocks noChangeShapeType="1"/>
            </p:cNvSpPr>
            <p:nvPr/>
          </p:nvSpPr>
          <p:spPr bwMode="auto">
            <a:xfrm>
              <a:off x="2514600" y="4724400"/>
              <a:ext cx="0" cy="609600"/>
            </a:xfrm>
            <a:prstGeom prst="line">
              <a:avLst/>
            </a:prstGeom>
            <a:noFill/>
            <a:ln w="9525">
              <a:solidFill>
                <a:schemeClr val="tx1"/>
              </a:solidFill>
              <a:round/>
              <a:headEnd/>
              <a:tailEnd/>
            </a:ln>
          </p:spPr>
          <p:txBody>
            <a:bodyPr wrap="none" anchor="ctr"/>
            <a:lstStyle/>
            <a:p>
              <a:endParaRPr lang="zh-CN" altLang="en-US" sz="2000"/>
            </a:p>
          </p:txBody>
        </p:sp>
        <p:sp>
          <p:nvSpPr>
            <p:cNvPr id="11285" name="Line 2068"/>
            <p:cNvSpPr>
              <a:spLocks noChangeShapeType="1"/>
            </p:cNvSpPr>
            <p:nvPr/>
          </p:nvSpPr>
          <p:spPr bwMode="auto">
            <a:xfrm>
              <a:off x="5257800" y="4724400"/>
              <a:ext cx="0" cy="609600"/>
            </a:xfrm>
            <a:prstGeom prst="line">
              <a:avLst/>
            </a:prstGeom>
            <a:noFill/>
            <a:ln w="9525">
              <a:solidFill>
                <a:schemeClr val="tx1"/>
              </a:solidFill>
              <a:round/>
              <a:headEnd/>
              <a:tailEnd/>
            </a:ln>
          </p:spPr>
          <p:txBody>
            <a:bodyPr wrap="none" anchor="ctr"/>
            <a:lstStyle/>
            <a:p>
              <a:endParaRPr lang="zh-CN" altLang="en-US" sz="2000"/>
            </a:p>
          </p:txBody>
        </p:sp>
      </p:grpSp>
      <p:sp>
        <p:nvSpPr>
          <p:cNvPr id="23" name="内容占位符 3"/>
          <p:cNvSpPr>
            <a:spLocks noGrp="1"/>
          </p:cNvSpPr>
          <p:nvPr>
            <p:ph idx="1"/>
          </p:nvPr>
        </p:nvSpPr>
        <p:spPr>
          <a:xfrm>
            <a:off x="1115616" y="2276872"/>
            <a:ext cx="4464496" cy="648072"/>
          </a:xfrm>
        </p:spPr>
        <p:txBody>
          <a:bodyPr/>
          <a:lstStyle/>
          <a:p>
            <a:pPr>
              <a:buNone/>
            </a:pPr>
            <a:r>
              <a:rPr lang="zh-CN" altLang="en-US" sz="2400" b="1" dirty="0" smtClean="0">
                <a:solidFill>
                  <a:srgbClr val="000000"/>
                </a:solidFill>
                <a:latin typeface="微软雅黑" pitchFamily="34" charset="-122"/>
                <a:ea typeface="微软雅黑" pitchFamily="34" charset="-122"/>
              </a:rPr>
              <a:t>刻蚀多晶硅形成栅极</a:t>
            </a:r>
          </a:p>
        </p:txBody>
      </p:sp>
      <p:sp>
        <p:nvSpPr>
          <p:cNvPr id="24"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25" name="Rectangle 1026"/>
          <p:cNvSpPr txBox="1">
            <a:spLocks noChangeArrowheads="1"/>
          </p:cNvSpPr>
          <p:nvPr/>
        </p:nvSpPr>
        <p:spPr bwMode="auto">
          <a:xfrm>
            <a:off x="755576" y="1700809"/>
            <a:ext cx="5256584"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algn="l">
              <a:lnSpc>
                <a:spcPct val="90000"/>
              </a:lnSpc>
              <a:spcBef>
                <a:spcPct val="0"/>
              </a:spcBef>
            </a:pPr>
            <a:r>
              <a:rPr lang="zh-CN" altLang="en-US" sz="2800" b="1" dirty="0" smtClean="0">
                <a:solidFill>
                  <a:schemeClr val="tx1"/>
                </a:solidFill>
                <a:latin typeface="微软雅黑" pitchFamily="34" charset="-122"/>
                <a:ea typeface="微软雅黑" pitchFamily="34" charset="-122"/>
              </a:rPr>
              <a:t>刻蚀在</a:t>
            </a:r>
            <a:r>
              <a:rPr lang="en-US" altLang="zh-CN" sz="2800" b="1" dirty="0" smtClean="0">
                <a:solidFill>
                  <a:schemeClr val="tx1"/>
                </a:solidFill>
                <a:latin typeface="微软雅黑" pitchFamily="34" charset="-122"/>
                <a:ea typeface="微软雅黑" pitchFamily="34" charset="-122"/>
              </a:rPr>
              <a:t>CMOS</a:t>
            </a:r>
            <a:r>
              <a:rPr lang="zh-CN" altLang="en-US" sz="2800" b="1" dirty="0" smtClean="0">
                <a:solidFill>
                  <a:schemeClr val="tx1"/>
                </a:solidFill>
                <a:latin typeface="微软雅黑" pitchFamily="34" charset="-122"/>
                <a:ea typeface="微软雅黑" pitchFamily="34" charset="-122"/>
              </a:rPr>
              <a:t>技术中的应用</a:t>
            </a:r>
            <a:endPar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23728" y="2854424"/>
            <a:ext cx="5877272" cy="3310880"/>
            <a:chOff x="914400" y="1981200"/>
            <a:chExt cx="7086600" cy="4038600"/>
          </a:xfrm>
        </p:grpSpPr>
        <p:sp>
          <p:nvSpPr>
            <p:cNvPr id="12292" name="AutoShape 1027"/>
            <p:cNvSpPr>
              <a:spLocks noChangeArrowheads="1"/>
            </p:cNvSpPr>
            <p:nvPr/>
          </p:nvSpPr>
          <p:spPr bwMode="auto">
            <a:xfrm>
              <a:off x="1295400" y="3962400"/>
              <a:ext cx="6477000" cy="2057400"/>
            </a:xfrm>
            <a:prstGeom prst="cube">
              <a:avLst>
                <a:gd name="adj" fmla="val 65773"/>
              </a:avLst>
            </a:prstGeom>
            <a:solidFill>
              <a:srgbClr val="FF6600"/>
            </a:solidFill>
            <a:ln w="9525">
              <a:solidFill>
                <a:schemeClr val="tx1"/>
              </a:solidFill>
              <a:miter lim="800000"/>
              <a:headEnd/>
              <a:tailEnd/>
            </a:ln>
          </p:spPr>
          <p:txBody>
            <a:bodyPr wrap="none" anchor="ctr"/>
            <a:lstStyle/>
            <a:p>
              <a:endParaRPr lang="zh-CN" altLang="en-US" sz="2000"/>
            </a:p>
          </p:txBody>
        </p:sp>
        <p:sp>
          <p:nvSpPr>
            <p:cNvPr id="12293" name="AutoShape 1028"/>
            <p:cNvSpPr>
              <a:spLocks noChangeArrowheads="1"/>
            </p:cNvSpPr>
            <p:nvPr/>
          </p:nvSpPr>
          <p:spPr bwMode="auto">
            <a:xfrm>
              <a:off x="1295400" y="3276600"/>
              <a:ext cx="6477000" cy="2057400"/>
            </a:xfrm>
            <a:prstGeom prst="cube">
              <a:avLst>
                <a:gd name="adj" fmla="val 65773"/>
              </a:avLst>
            </a:prstGeom>
            <a:solidFill>
              <a:schemeClr val="bg2"/>
            </a:solidFill>
            <a:ln w="9525">
              <a:solidFill>
                <a:schemeClr val="tx1"/>
              </a:solidFill>
              <a:miter lim="800000"/>
              <a:headEnd/>
              <a:tailEnd/>
            </a:ln>
          </p:spPr>
          <p:txBody>
            <a:bodyPr wrap="none" anchor="ctr"/>
            <a:lstStyle/>
            <a:p>
              <a:endParaRPr lang="zh-CN" altLang="en-US" sz="2000"/>
            </a:p>
          </p:txBody>
        </p:sp>
        <p:sp>
          <p:nvSpPr>
            <p:cNvPr id="12294" name="AutoShape 1029"/>
            <p:cNvSpPr>
              <a:spLocks noChangeArrowheads="1"/>
            </p:cNvSpPr>
            <p:nvPr/>
          </p:nvSpPr>
          <p:spPr bwMode="auto">
            <a:xfrm>
              <a:off x="2514600" y="3962400"/>
              <a:ext cx="3429000" cy="685800"/>
            </a:xfrm>
            <a:prstGeom prst="parallelogram">
              <a:avLst>
                <a:gd name="adj" fmla="val 97917"/>
              </a:avLst>
            </a:prstGeom>
            <a:solidFill>
              <a:srgbClr val="FF6600"/>
            </a:solidFill>
            <a:ln w="9525">
              <a:noFill/>
              <a:miter lim="800000"/>
              <a:headEnd/>
              <a:tailEnd/>
            </a:ln>
          </p:spPr>
          <p:txBody>
            <a:bodyPr wrap="none" anchor="ctr"/>
            <a:lstStyle/>
            <a:p>
              <a:endParaRPr lang="zh-CN" altLang="en-US" sz="2000"/>
            </a:p>
          </p:txBody>
        </p:sp>
        <p:sp>
          <p:nvSpPr>
            <p:cNvPr id="12295" name="Rectangle 1030"/>
            <p:cNvSpPr>
              <a:spLocks noChangeArrowheads="1"/>
            </p:cNvSpPr>
            <p:nvPr/>
          </p:nvSpPr>
          <p:spPr bwMode="auto">
            <a:xfrm>
              <a:off x="2514600" y="4648200"/>
              <a:ext cx="2743200" cy="838200"/>
            </a:xfrm>
            <a:prstGeom prst="rect">
              <a:avLst/>
            </a:prstGeom>
            <a:solidFill>
              <a:srgbClr val="FF6600"/>
            </a:solidFill>
            <a:ln w="9525">
              <a:noFill/>
              <a:miter lim="800000"/>
              <a:headEnd/>
              <a:tailEnd/>
            </a:ln>
          </p:spPr>
          <p:txBody>
            <a:bodyPr wrap="none" anchor="ctr"/>
            <a:lstStyle/>
            <a:p>
              <a:endParaRPr lang="zh-CN" altLang="en-US" sz="2000"/>
            </a:p>
          </p:txBody>
        </p:sp>
        <p:sp>
          <p:nvSpPr>
            <p:cNvPr id="12296" name="AutoShape 1031"/>
            <p:cNvSpPr>
              <a:spLocks noChangeArrowheads="1"/>
            </p:cNvSpPr>
            <p:nvPr/>
          </p:nvSpPr>
          <p:spPr bwMode="auto">
            <a:xfrm>
              <a:off x="2514600" y="3962400"/>
              <a:ext cx="3429000" cy="685800"/>
            </a:xfrm>
            <a:prstGeom prst="parallelogram">
              <a:avLst>
                <a:gd name="adj" fmla="val 98009"/>
              </a:avLst>
            </a:prstGeom>
            <a:solidFill>
              <a:srgbClr val="5F5F5F"/>
            </a:solidFill>
            <a:ln w="9525">
              <a:noFill/>
              <a:miter lim="800000"/>
              <a:headEnd/>
              <a:tailEnd/>
            </a:ln>
          </p:spPr>
          <p:txBody>
            <a:bodyPr wrap="none" anchor="ctr"/>
            <a:lstStyle/>
            <a:p>
              <a:endParaRPr lang="zh-CN" altLang="en-US" sz="2000"/>
            </a:p>
          </p:txBody>
        </p:sp>
        <p:sp>
          <p:nvSpPr>
            <p:cNvPr id="12297" name="Rectangle 1032"/>
            <p:cNvSpPr>
              <a:spLocks noChangeArrowheads="1"/>
            </p:cNvSpPr>
            <p:nvPr/>
          </p:nvSpPr>
          <p:spPr bwMode="auto">
            <a:xfrm>
              <a:off x="2514600" y="4648200"/>
              <a:ext cx="2743200" cy="76200"/>
            </a:xfrm>
            <a:prstGeom prst="rect">
              <a:avLst/>
            </a:prstGeom>
            <a:solidFill>
              <a:schemeClr val="tx1"/>
            </a:solidFill>
            <a:ln w="9525">
              <a:solidFill>
                <a:schemeClr val="tx1"/>
              </a:solidFill>
              <a:miter lim="800000"/>
              <a:headEnd/>
              <a:tailEnd/>
            </a:ln>
          </p:spPr>
          <p:txBody>
            <a:bodyPr wrap="none" anchor="ctr"/>
            <a:lstStyle/>
            <a:p>
              <a:endParaRPr lang="zh-CN" altLang="en-US" sz="2000"/>
            </a:p>
          </p:txBody>
        </p:sp>
        <p:sp>
          <p:nvSpPr>
            <p:cNvPr id="12298" name="AutoShape 1033"/>
            <p:cNvSpPr>
              <a:spLocks noChangeArrowheads="1"/>
            </p:cNvSpPr>
            <p:nvPr/>
          </p:nvSpPr>
          <p:spPr bwMode="auto">
            <a:xfrm>
              <a:off x="3505200" y="2590800"/>
              <a:ext cx="2057400" cy="2057400"/>
            </a:xfrm>
            <a:prstGeom prst="cube">
              <a:avLst>
                <a:gd name="adj" fmla="val 65773"/>
              </a:avLst>
            </a:prstGeom>
            <a:solidFill>
              <a:srgbClr val="FF0000"/>
            </a:solidFill>
            <a:ln w="9525">
              <a:solidFill>
                <a:schemeClr val="tx1"/>
              </a:solidFill>
              <a:miter lim="800000"/>
              <a:headEnd/>
              <a:tailEnd/>
            </a:ln>
          </p:spPr>
          <p:txBody>
            <a:bodyPr wrap="none" anchor="ctr"/>
            <a:lstStyle/>
            <a:p>
              <a:endParaRPr lang="zh-CN" altLang="en-US" sz="2000"/>
            </a:p>
          </p:txBody>
        </p:sp>
        <p:sp>
          <p:nvSpPr>
            <p:cNvPr id="12299" name="Text Box 1034"/>
            <p:cNvSpPr txBox="1">
              <a:spLocks noChangeArrowheads="1"/>
            </p:cNvSpPr>
            <p:nvPr/>
          </p:nvSpPr>
          <p:spPr bwMode="auto">
            <a:xfrm>
              <a:off x="3200400" y="5516563"/>
              <a:ext cx="1828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P-Well</a:t>
              </a:r>
            </a:p>
          </p:txBody>
        </p:sp>
        <p:sp>
          <p:nvSpPr>
            <p:cNvPr id="12300" name="Text Box 1035"/>
            <p:cNvSpPr txBox="1">
              <a:spLocks noChangeArrowheads="1"/>
            </p:cNvSpPr>
            <p:nvPr/>
          </p:nvSpPr>
          <p:spPr bwMode="auto">
            <a:xfrm>
              <a:off x="5334000" y="4724400"/>
              <a:ext cx="1066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USG</a:t>
              </a:r>
            </a:p>
          </p:txBody>
        </p:sp>
        <p:sp>
          <p:nvSpPr>
            <p:cNvPr id="12301" name="Text Box 1036"/>
            <p:cNvSpPr txBox="1">
              <a:spLocks noChangeArrowheads="1"/>
            </p:cNvSpPr>
            <p:nvPr/>
          </p:nvSpPr>
          <p:spPr bwMode="auto">
            <a:xfrm>
              <a:off x="1371600" y="4648200"/>
              <a:ext cx="1066800" cy="400110"/>
            </a:xfrm>
            <a:prstGeom prst="rect">
              <a:avLst/>
            </a:prstGeom>
            <a:noFill/>
            <a:ln w="9525">
              <a:noFill/>
              <a:miter lim="800000"/>
              <a:headEnd/>
              <a:tailEnd/>
            </a:ln>
          </p:spPr>
          <p:txBody>
            <a:bodyPr>
              <a:spAutoFit/>
            </a:bodyPr>
            <a:lstStyle/>
            <a:p>
              <a:pPr>
                <a:spcBef>
                  <a:spcPct val="50000"/>
                </a:spcBef>
              </a:pPr>
              <a:r>
                <a:rPr lang="en-US" altLang="zh-TW" sz="2000">
                  <a:ea typeface="PMingLiU" pitchFamily="18" charset="-120"/>
                </a:rPr>
                <a:t>STI</a:t>
              </a:r>
            </a:p>
          </p:txBody>
        </p:sp>
        <p:sp>
          <p:nvSpPr>
            <p:cNvPr id="12302" name="Line 1037"/>
            <p:cNvSpPr>
              <a:spLocks noChangeShapeType="1"/>
            </p:cNvSpPr>
            <p:nvPr/>
          </p:nvSpPr>
          <p:spPr bwMode="auto">
            <a:xfrm>
              <a:off x="2133600" y="2514600"/>
              <a:ext cx="1143000" cy="2133600"/>
            </a:xfrm>
            <a:prstGeom prst="line">
              <a:avLst/>
            </a:prstGeom>
            <a:noFill/>
            <a:ln w="9525">
              <a:solidFill>
                <a:schemeClr val="tx1"/>
              </a:solidFill>
              <a:round/>
              <a:headEnd/>
              <a:tailEnd type="triangle" w="med" len="med"/>
            </a:ln>
          </p:spPr>
          <p:txBody>
            <a:bodyPr wrap="none" anchor="ctr"/>
            <a:lstStyle/>
            <a:p>
              <a:endParaRPr lang="zh-CN" altLang="en-US" sz="2000"/>
            </a:p>
          </p:txBody>
        </p:sp>
        <p:sp>
          <p:nvSpPr>
            <p:cNvPr id="12303" name="Text Box 1038"/>
            <p:cNvSpPr txBox="1">
              <a:spLocks noChangeArrowheads="1"/>
            </p:cNvSpPr>
            <p:nvPr/>
          </p:nvSpPr>
          <p:spPr bwMode="auto">
            <a:xfrm>
              <a:off x="914400" y="1981200"/>
              <a:ext cx="2819400" cy="400110"/>
            </a:xfrm>
            <a:prstGeom prst="rect">
              <a:avLst/>
            </a:prstGeom>
            <a:noFill/>
            <a:ln w="9525">
              <a:noFill/>
              <a:miter lim="800000"/>
              <a:headEnd/>
              <a:tailEnd/>
            </a:ln>
          </p:spPr>
          <p:txBody>
            <a:bodyPr>
              <a:spAutoFit/>
            </a:bodyPr>
            <a:lstStyle/>
            <a:p>
              <a:pPr>
                <a:spcBef>
                  <a:spcPct val="50000"/>
                </a:spcBef>
              </a:pPr>
              <a:r>
                <a:rPr lang="en-US" altLang="zh-TW" sz="2000">
                  <a:solidFill>
                    <a:srgbClr val="006600"/>
                  </a:solidFill>
                  <a:ea typeface="PMingLiU" pitchFamily="18" charset="-120"/>
                </a:rPr>
                <a:t>Gate Oxide</a:t>
              </a:r>
            </a:p>
          </p:txBody>
        </p:sp>
        <p:sp>
          <p:nvSpPr>
            <p:cNvPr id="12304" name="Text Box 1039"/>
            <p:cNvSpPr txBox="1">
              <a:spLocks noChangeArrowheads="1"/>
            </p:cNvSpPr>
            <p:nvPr/>
          </p:nvSpPr>
          <p:spPr bwMode="auto">
            <a:xfrm>
              <a:off x="5791200" y="2057400"/>
              <a:ext cx="2209800" cy="400110"/>
            </a:xfrm>
            <a:prstGeom prst="rect">
              <a:avLst/>
            </a:prstGeom>
            <a:noFill/>
            <a:ln w="9525">
              <a:noFill/>
              <a:miter lim="800000"/>
              <a:headEnd/>
              <a:tailEnd/>
            </a:ln>
          </p:spPr>
          <p:txBody>
            <a:bodyPr>
              <a:spAutoFit/>
            </a:bodyPr>
            <a:lstStyle/>
            <a:p>
              <a:pPr>
                <a:spcBef>
                  <a:spcPct val="50000"/>
                </a:spcBef>
              </a:pPr>
              <a:r>
                <a:rPr lang="en-US" altLang="zh-TW" sz="2000">
                  <a:solidFill>
                    <a:srgbClr val="006600"/>
                  </a:solidFill>
                  <a:ea typeface="PMingLiU" pitchFamily="18" charset="-120"/>
                </a:rPr>
                <a:t>Polysilicon</a:t>
              </a:r>
            </a:p>
          </p:txBody>
        </p:sp>
        <p:sp>
          <p:nvSpPr>
            <p:cNvPr id="12305" name="Line 1040"/>
            <p:cNvSpPr>
              <a:spLocks noChangeShapeType="1"/>
            </p:cNvSpPr>
            <p:nvPr/>
          </p:nvSpPr>
          <p:spPr bwMode="auto">
            <a:xfrm flipH="1">
              <a:off x="4191000" y="2667000"/>
              <a:ext cx="2133600" cy="1524000"/>
            </a:xfrm>
            <a:prstGeom prst="line">
              <a:avLst/>
            </a:prstGeom>
            <a:noFill/>
            <a:ln w="9525">
              <a:solidFill>
                <a:schemeClr val="tx1"/>
              </a:solidFill>
              <a:round/>
              <a:headEnd/>
              <a:tailEnd type="triangle" w="med" len="med"/>
            </a:ln>
          </p:spPr>
          <p:txBody>
            <a:bodyPr wrap="none" anchor="ctr"/>
            <a:lstStyle/>
            <a:p>
              <a:endParaRPr lang="zh-CN" altLang="en-US" sz="2000"/>
            </a:p>
          </p:txBody>
        </p:sp>
        <p:sp>
          <p:nvSpPr>
            <p:cNvPr id="12306" name="Line 1041"/>
            <p:cNvSpPr>
              <a:spLocks noChangeShapeType="1"/>
            </p:cNvSpPr>
            <p:nvPr/>
          </p:nvSpPr>
          <p:spPr bwMode="auto">
            <a:xfrm>
              <a:off x="2514600" y="4724400"/>
              <a:ext cx="0" cy="609600"/>
            </a:xfrm>
            <a:prstGeom prst="line">
              <a:avLst/>
            </a:prstGeom>
            <a:noFill/>
            <a:ln w="9525">
              <a:solidFill>
                <a:schemeClr val="tx1"/>
              </a:solidFill>
              <a:round/>
              <a:headEnd/>
              <a:tailEnd/>
            </a:ln>
          </p:spPr>
          <p:txBody>
            <a:bodyPr wrap="none" anchor="ctr"/>
            <a:lstStyle/>
            <a:p>
              <a:endParaRPr lang="zh-CN" altLang="en-US" sz="2000"/>
            </a:p>
          </p:txBody>
        </p:sp>
        <p:sp>
          <p:nvSpPr>
            <p:cNvPr id="12307" name="Line 1042"/>
            <p:cNvSpPr>
              <a:spLocks noChangeShapeType="1"/>
            </p:cNvSpPr>
            <p:nvPr/>
          </p:nvSpPr>
          <p:spPr bwMode="auto">
            <a:xfrm>
              <a:off x="5257800" y="4724400"/>
              <a:ext cx="0" cy="609600"/>
            </a:xfrm>
            <a:prstGeom prst="line">
              <a:avLst/>
            </a:prstGeom>
            <a:noFill/>
            <a:ln w="9525">
              <a:solidFill>
                <a:schemeClr val="tx1"/>
              </a:solidFill>
              <a:round/>
              <a:headEnd/>
              <a:tailEnd/>
            </a:ln>
          </p:spPr>
          <p:txBody>
            <a:bodyPr wrap="none" anchor="ctr"/>
            <a:lstStyle/>
            <a:p>
              <a:endParaRPr lang="zh-CN" altLang="en-US" sz="2000"/>
            </a:p>
          </p:txBody>
        </p:sp>
      </p:grpSp>
      <p:sp>
        <p:nvSpPr>
          <p:cNvPr id="21" name="内容占位符 3"/>
          <p:cNvSpPr>
            <a:spLocks noGrp="1"/>
          </p:cNvSpPr>
          <p:nvPr>
            <p:ph idx="1"/>
          </p:nvPr>
        </p:nvSpPr>
        <p:spPr>
          <a:xfrm>
            <a:off x="1115616" y="2276872"/>
            <a:ext cx="4464496" cy="648072"/>
          </a:xfrm>
        </p:spPr>
        <p:txBody>
          <a:bodyPr/>
          <a:lstStyle/>
          <a:p>
            <a:pPr>
              <a:buNone/>
            </a:pPr>
            <a:r>
              <a:rPr lang="zh-CN" altLang="en-US" sz="2400" b="1" dirty="0" smtClean="0">
                <a:solidFill>
                  <a:srgbClr val="000000"/>
                </a:solidFill>
                <a:latin typeface="微软雅黑" pitchFamily="34" charset="-122"/>
                <a:ea typeface="微软雅黑" pitchFamily="34" charset="-122"/>
              </a:rPr>
              <a:t>刻蚀多晶硅形成栅极</a:t>
            </a:r>
          </a:p>
        </p:txBody>
      </p:sp>
      <p:sp>
        <p:nvSpPr>
          <p:cNvPr id="22"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sp>
        <p:nvSpPr>
          <p:cNvPr id="23" name="Rectangle 1026"/>
          <p:cNvSpPr txBox="1">
            <a:spLocks noChangeArrowheads="1"/>
          </p:cNvSpPr>
          <p:nvPr/>
        </p:nvSpPr>
        <p:spPr bwMode="auto">
          <a:xfrm>
            <a:off x="755576" y="1700809"/>
            <a:ext cx="5256584"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algn="l">
              <a:lnSpc>
                <a:spcPct val="90000"/>
              </a:lnSpc>
              <a:spcBef>
                <a:spcPct val="0"/>
              </a:spcBef>
            </a:pPr>
            <a:r>
              <a:rPr lang="zh-CN" altLang="en-US" sz="2800" b="1" dirty="0" smtClean="0">
                <a:solidFill>
                  <a:schemeClr val="tx1"/>
                </a:solidFill>
                <a:latin typeface="微软雅黑" pitchFamily="34" charset="-122"/>
                <a:ea typeface="微软雅黑" pitchFamily="34" charset="-122"/>
              </a:rPr>
              <a:t>刻蚀在</a:t>
            </a:r>
            <a:r>
              <a:rPr lang="en-US" altLang="zh-CN" sz="2800" b="1" dirty="0" smtClean="0">
                <a:solidFill>
                  <a:schemeClr val="tx1"/>
                </a:solidFill>
                <a:latin typeface="微软雅黑" pitchFamily="34" charset="-122"/>
                <a:ea typeface="微软雅黑" pitchFamily="34" charset="-122"/>
              </a:rPr>
              <a:t>CMOS</a:t>
            </a:r>
            <a:r>
              <a:rPr lang="zh-CN" altLang="en-US" sz="2800" b="1" dirty="0" smtClean="0">
                <a:solidFill>
                  <a:schemeClr val="tx1"/>
                </a:solidFill>
                <a:latin typeface="微软雅黑" pitchFamily="34" charset="-122"/>
                <a:ea typeface="微软雅黑" pitchFamily="34" charset="-122"/>
              </a:rPr>
              <a:t>技术中的应用</a:t>
            </a:r>
            <a:endPar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55576" y="1484784"/>
            <a:ext cx="7772400" cy="864096"/>
          </a:xfrm>
        </p:spPr>
        <p:txBody>
          <a:bodyPr/>
          <a:lstStyle/>
          <a:p>
            <a:r>
              <a:rPr kumimoji="1" lang="zh-CN" altLang="en-US" sz="2800" kern="1200" dirty="0" smtClean="0">
                <a:solidFill>
                  <a:schemeClr val="tx1"/>
                </a:solidFill>
                <a:latin typeface="微软雅黑" pitchFamily="34" charset="-122"/>
                <a:ea typeface="微软雅黑" pitchFamily="34" charset="-122"/>
                <a:cs typeface="+mn-cs"/>
              </a:rPr>
              <a:t>刻蚀技术的应用</a:t>
            </a:r>
            <a:r>
              <a:rPr kumimoji="1" lang="en-US" altLang="zh-CN" sz="2800" kern="1200" dirty="0" smtClean="0">
                <a:solidFill>
                  <a:schemeClr val="tx1"/>
                </a:solidFill>
                <a:latin typeface="微软雅黑" pitchFamily="34" charset="-122"/>
                <a:ea typeface="微软雅黑" pitchFamily="34" charset="-122"/>
                <a:cs typeface="+mn-cs"/>
              </a:rPr>
              <a:t>——</a:t>
            </a:r>
            <a:r>
              <a:rPr kumimoji="1" lang="zh-CN" altLang="en-US" sz="2800" kern="1200" dirty="0" smtClean="0">
                <a:solidFill>
                  <a:schemeClr val="tx1"/>
                </a:solidFill>
                <a:latin typeface="微软雅黑" pitchFamily="34" charset="-122"/>
                <a:ea typeface="微软雅黑" pitchFamily="34" charset="-122"/>
                <a:cs typeface="+mn-cs"/>
              </a:rPr>
              <a:t>化学机械抛光</a:t>
            </a:r>
            <a:r>
              <a:rPr kumimoji="1" lang="en-US" altLang="zh-CN" sz="2800" kern="1200" dirty="0" smtClean="0">
                <a:solidFill>
                  <a:schemeClr val="tx1"/>
                </a:solidFill>
                <a:latin typeface="微软雅黑" pitchFamily="34" charset="-122"/>
                <a:ea typeface="微软雅黑" pitchFamily="34" charset="-122"/>
                <a:cs typeface="+mn-cs"/>
              </a:rPr>
              <a:t>CMP</a:t>
            </a:r>
            <a:endParaRPr kumimoji="1" lang="zh-CN" altLang="en-US" sz="2800" kern="1200" dirty="0" smtClean="0">
              <a:solidFill>
                <a:schemeClr val="tx1"/>
              </a:solidFill>
              <a:latin typeface="微软雅黑" pitchFamily="34" charset="-122"/>
              <a:ea typeface="微软雅黑" pitchFamily="34" charset="-122"/>
              <a:cs typeface="+mn-cs"/>
            </a:endParaRPr>
          </a:p>
        </p:txBody>
      </p:sp>
      <p:sp>
        <p:nvSpPr>
          <p:cNvPr id="93187" name="Rectangle 3"/>
          <p:cNvSpPr>
            <a:spLocks noGrp="1" noChangeArrowheads="1"/>
          </p:cNvSpPr>
          <p:nvPr>
            <p:ph type="body" idx="1"/>
          </p:nvPr>
        </p:nvSpPr>
        <p:spPr>
          <a:xfrm>
            <a:off x="1187624" y="2420888"/>
            <a:ext cx="6912768" cy="3733800"/>
          </a:xfrm>
        </p:spPr>
        <p:txBody>
          <a:bodyPr/>
          <a:lstStyle/>
          <a:p>
            <a:pPr eaLnBrk="1" hangingPunct="1">
              <a:lnSpc>
                <a:spcPct val="120000"/>
              </a:lnSpc>
            </a:pPr>
            <a:r>
              <a:rPr lang="zh-CN" altLang="en-US" sz="2000" b="1" dirty="0" smtClean="0">
                <a:solidFill>
                  <a:srgbClr val="000000"/>
                </a:solidFill>
                <a:latin typeface="微软雅黑" pitchFamily="34" charset="-122"/>
                <a:ea typeface="微软雅黑" pitchFamily="34" charset="-122"/>
              </a:rPr>
              <a:t>全局平坦化，</a:t>
            </a:r>
            <a:r>
              <a:rPr lang="en-US" altLang="zh-CN" sz="2000" b="1" dirty="0" smtClean="0">
                <a:solidFill>
                  <a:srgbClr val="000000"/>
                </a:solidFill>
                <a:latin typeface="微软雅黑" pitchFamily="34" charset="-122"/>
                <a:ea typeface="微软雅黑" pitchFamily="34" charset="-122"/>
              </a:rPr>
              <a:t>CMP</a:t>
            </a:r>
          </a:p>
          <a:p>
            <a:pPr eaLnBrk="1" hangingPunct="1">
              <a:lnSpc>
                <a:spcPct val="120000"/>
              </a:lnSpc>
            </a:pPr>
            <a:r>
              <a:rPr lang="zh-CN" altLang="en-US" sz="2000" b="1" dirty="0" smtClean="0">
                <a:solidFill>
                  <a:srgbClr val="000000"/>
                </a:solidFill>
                <a:latin typeface="微软雅黑" pitchFamily="34" charset="-122"/>
                <a:ea typeface="微软雅黑" pitchFamily="34" charset="-122"/>
              </a:rPr>
              <a:t>最初用于互连平坦化，现在也用于器件隔离工艺，无划伤、无玷污</a:t>
            </a:r>
          </a:p>
          <a:p>
            <a:pPr eaLnBrk="1" hangingPunct="1">
              <a:lnSpc>
                <a:spcPct val="120000"/>
              </a:lnSpc>
            </a:pPr>
            <a:r>
              <a:rPr lang="en-US" altLang="zh-CN" sz="2000" b="1" dirty="0" smtClean="0">
                <a:solidFill>
                  <a:srgbClr val="000000"/>
                </a:solidFill>
                <a:latin typeface="微软雅黑" pitchFamily="34" charset="-122"/>
                <a:ea typeface="微软雅黑" pitchFamily="34" charset="-122"/>
              </a:rPr>
              <a:t>CMP</a:t>
            </a:r>
            <a:r>
              <a:rPr lang="zh-CN" altLang="en-US" sz="2000" b="1" dirty="0" smtClean="0">
                <a:solidFill>
                  <a:srgbClr val="000000"/>
                </a:solidFill>
                <a:latin typeface="微软雅黑" pitchFamily="34" charset="-122"/>
                <a:ea typeface="微软雅黑" pitchFamily="34" charset="-122"/>
              </a:rPr>
              <a:t>没有终点指示，必须开发有高选择比的工艺或达到高度重复的抛光速率 </a:t>
            </a:r>
          </a:p>
          <a:p>
            <a:pPr eaLnBrk="1" hangingPunct="1">
              <a:lnSpc>
                <a:spcPct val="120000"/>
              </a:lnSpc>
            </a:pPr>
            <a:r>
              <a:rPr lang="zh-CN" altLang="en-US" sz="2000" b="1" dirty="0" smtClean="0">
                <a:solidFill>
                  <a:srgbClr val="000000"/>
                </a:solidFill>
                <a:latin typeface="微软雅黑" pitchFamily="34" charset="-122"/>
                <a:ea typeface="微软雅黑" pitchFamily="34" charset="-122"/>
              </a:rPr>
              <a:t>机械研磨、腐蚀剂、磨料</a:t>
            </a:r>
          </a:p>
        </p:txBody>
      </p:sp>
      <p:sp>
        <p:nvSpPr>
          <p:cNvPr id="4" name="标题 1"/>
          <p:cNvSpPr txBox="1">
            <a:spLocks/>
          </p:cNvSpPr>
          <p:nvPr/>
        </p:nvSpPr>
        <p:spPr bwMode="auto">
          <a:xfrm>
            <a:off x="755576" y="764704"/>
            <a:ext cx="324036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光刻技术</a:t>
            </a:r>
          </a:p>
        </p:txBody>
      </p:sp>
      <p:pic>
        <p:nvPicPr>
          <p:cNvPr id="5" name="Picture 4"/>
          <p:cNvPicPr>
            <a:picLocks noChangeAspect="1" noChangeArrowheads="1"/>
          </p:cNvPicPr>
          <p:nvPr/>
        </p:nvPicPr>
        <p:blipFill>
          <a:blip r:embed="rId3" cstate="print"/>
          <a:srcRect/>
          <a:stretch>
            <a:fillRect/>
          </a:stretch>
        </p:blipFill>
        <p:spPr bwMode="auto">
          <a:xfrm>
            <a:off x="5076056" y="4293096"/>
            <a:ext cx="2736304" cy="2298898"/>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02" name="Group 46"/>
          <p:cNvGraphicFramePr>
            <a:graphicFrameLocks noGrp="1"/>
          </p:cNvGraphicFramePr>
          <p:nvPr/>
        </p:nvGraphicFramePr>
        <p:xfrm>
          <a:off x="1115616" y="2276872"/>
          <a:ext cx="6912768" cy="3324531"/>
        </p:xfrm>
        <a:graphic>
          <a:graphicData uri="http://schemas.openxmlformats.org/drawingml/2006/table">
            <a:tbl>
              <a:tblPr/>
              <a:tblGrid>
                <a:gridCol w="2873184"/>
                <a:gridCol w="4039584"/>
              </a:tblGrid>
              <a:tr h="357751">
                <a:tc>
                  <a:txBody>
                    <a:body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半导体应用</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典型的氧化物厚度（</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Å</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2283">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栅氧（</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0.18</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sym typeface="Symbol" pitchFamily="18" charset="2"/>
                        </a:rPr>
                        <a:t>m</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sym typeface="Symbol" pitchFamily="18" charset="2"/>
                        </a:rPr>
                        <a:t>工艺）</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20</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60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52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电容器的电介质</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5</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7539">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掺杂掩蔽的氧化物</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400</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1200</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依赖于掺杂剂、注入能量、时间、温度</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63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STI</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隔离氧化物</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150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52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LOCOS</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垫氧</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200</a:t>
                      </a: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500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2283">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场氧</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2500</a:t>
                      </a: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15000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45" name="Text Box 36"/>
          <p:cNvSpPr txBox="1">
            <a:spLocks noChangeArrowheads="1"/>
          </p:cNvSpPr>
          <p:nvPr/>
        </p:nvSpPr>
        <p:spPr bwMode="auto">
          <a:xfrm>
            <a:off x="1331640" y="5805264"/>
            <a:ext cx="6776946" cy="784830"/>
          </a:xfrm>
          <a:prstGeom prst="rect">
            <a:avLst/>
          </a:prstGeom>
          <a:noFill/>
          <a:ln w="9525">
            <a:noFill/>
            <a:miter lim="800000"/>
            <a:headEnd/>
            <a:tailEnd/>
          </a:ln>
        </p:spPr>
        <p:txBody>
          <a:bodyPr wrap="square">
            <a:spAutoFit/>
          </a:bodyPr>
          <a:lstStyle/>
          <a:p>
            <a:pPr algn="l"/>
            <a:r>
              <a:rPr lang="en-US" altLang="zh-CN" b="1" dirty="0" smtClean="0">
                <a:solidFill>
                  <a:schemeClr val="tx1"/>
                </a:solidFill>
              </a:rPr>
              <a:t>STI—</a:t>
            </a:r>
            <a:r>
              <a:rPr lang="zh-CN" altLang="en-US" b="1" dirty="0" smtClean="0">
                <a:solidFill>
                  <a:schemeClr val="tx1"/>
                </a:solidFill>
              </a:rPr>
              <a:t>潜槽隔离，</a:t>
            </a:r>
            <a:r>
              <a:rPr lang="en-US" altLang="zh-CN" b="1" dirty="0" smtClean="0">
                <a:solidFill>
                  <a:schemeClr val="tx1"/>
                </a:solidFill>
              </a:rPr>
              <a:t>LOCOS—</a:t>
            </a:r>
            <a:r>
              <a:rPr lang="zh-CN" altLang="en-US" b="1" dirty="0" smtClean="0">
                <a:solidFill>
                  <a:schemeClr val="tx1"/>
                </a:solidFill>
              </a:rPr>
              <a:t>晶体管之间的电隔离，局部氧化</a:t>
            </a:r>
          </a:p>
          <a:p>
            <a:pPr algn="l"/>
            <a:r>
              <a:rPr lang="zh-CN" altLang="en-US" b="1" dirty="0" smtClean="0">
                <a:solidFill>
                  <a:schemeClr val="tx1"/>
                </a:solidFill>
              </a:rPr>
              <a:t>垫氧</a:t>
            </a:r>
            <a:r>
              <a:rPr lang="en-US" altLang="zh-CN" b="1" dirty="0" smtClean="0">
                <a:solidFill>
                  <a:schemeClr val="tx1"/>
                </a:solidFill>
              </a:rPr>
              <a:t>—</a:t>
            </a:r>
            <a:r>
              <a:rPr lang="zh-CN" altLang="en-US" b="1" dirty="0" smtClean="0">
                <a:solidFill>
                  <a:schemeClr val="tx1"/>
                </a:solidFill>
              </a:rPr>
              <a:t>为氮化硅提供应力减小</a:t>
            </a:r>
            <a:endParaRPr lang="zh-CN" altLang="en-US" b="1" dirty="0">
              <a:solidFill>
                <a:schemeClr val="tx1"/>
              </a:solidFill>
            </a:endParaRPr>
          </a:p>
        </p:txBody>
      </p:sp>
      <p:sp>
        <p:nvSpPr>
          <p:cNvPr id="5" name="Rectangle 2"/>
          <p:cNvSpPr txBox="1">
            <a:spLocks noChangeArrowheads="1"/>
          </p:cNvSpPr>
          <p:nvPr/>
        </p:nvSpPr>
        <p:spPr bwMode="auto">
          <a:xfrm>
            <a:off x="899592" y="1700808"/>
            <a:ext cx="2736304"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400" b="1" i="0" u="sng" strike="noStrike" kern="1200" cap="none" spc="0" normalizeH="0" baseline="0" noProof="0" dirty="0" smtClean="0">
                <a:ln>
                  <a:noFill/>
                </a:ln>
                <a:solidFill>
                  <a:srgbClr val="006600"/>
                </a:solidFill>
                <a:effectLst/>
                <a:uLnTx/>
                <a:uFillTx/>
                <a:latin typeface="微软雅黑" pitchFamily="34" charset="-122"/>
                <a:ea typeface="微软雅黑" pitchFamily="34" charset="-122"/>
                <a:cs typeface="+mn-cs"/>
              </a:rPr>
              <a:t>氧化膜的应用</a:t>
            </a:r>
            <a:r>
              <a:rPr lang="zh-CN" altLang="en-US" sz="2400" b="1" u="sng" dirty="0" smtClean="0">
                <a:solidFill>
                  <a:srgbClr val="006600"/>
                </a:solidFill>
                <a:latin typeface="微软雅黑" pitchFamily="34" charset="-122"/>
                <a:ea typeface="微软雅黑" pitchFamily="34" charset="-122"/>
              </a:rPr>
              <a:t>例</a:t>
            </a:r>
          </a:p>
        </p:txBody>
      </p:sp>
      <p:sp>
        <p:nvSpPr>
          <p:cNvPr id="8" name="标题 1"/>
          <p:cNvSpPr txBox="1">
            <a:spLocks/>
          </p:cNvSpPr>
          <p:nvPr/>
        </p:nvSpPr>
        <p:spPr bwMode="auto">
          <a:xfrm>
            <a:off x="762000" y="762000"/>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838200" y="1628800"/>
            <a:ext cx="6686128" cy="2857520"/>
          </a:xfrm>
        </p:spPr>
        <p:txBody>
          <a:bodyPr/>
          <a:lstStyle/>
          <a:p>
            <a:pPr eaLnBrk="1" hangingPunct="1">
              <a:buNone/>
            </a:pPr>
            <a:r>
              <a:rPr lang="zh-CN" altLang="en-US" sz="2400" b="1" u="sng" dirty="0" smtClean="0">
                <a:latin typeface="微软雅黑" pitchFamily="34" charset="-122"/>
                <a:ea typeface="微软雅黑" pitchFamily="34" charset="-122"/>
              </a:rPr>
              <a:t>金属化？</a:t>
            </a:r>
          </a:p>
          <a:p>
            <a:pPr lvl="1" eaLnBrk="1" hangingPunct="1"/>
            <a:r>
              <a:rPr lang="zh-CN" altLang="en-US" sz="2000" dirty="0" smtClean="0">
                <a:solidFill>
                  <a:srgbClr val="000000"/>
                </a:solidFill>
                <a:latin typeface="微软雅黑" pitchFamily="34" charset="-122"/>
                <a:ea typeface="微软雅黑" pitchFamily="34" charset="-122"/>
              </a:rPr>
              <a:t>器件之间以及器件与外部之间的连接</a:t>
            </a:r>
          </a:p>
          <a:p>
            <a:pPr eaLnBrk="1" hangingPunct="1">
              <a:buNone/>
            </a:pPr>
            <a:r>
              <a:rPr lang="zh-CN" altLang="en-US" sz="2400" b="1" u="sng" dirty="0" smtClean="0">
                <a:latin typeface="微软雅黑" pitchFamily="34" charset="-122"/>
                <a:ea typeface="微软雅黑" pitchFamily="34" charset="-122"/>
              </a:rPr>
              <a:t>互连</a:t>
            </a:r>
          </a:p>
          <a:p>
            <a:pPr lvl="1" eaLnBrk="1" hangingPunct="1"/>
            <a:r>
              <a:rPr lang="zh-CN" altLang="en-US" sz="2000" dirty="0" smtClean="0">
                <a:solidFill>
                  <a:srgbClr val="000000"/>
                </a:solidFill>
                <a:latin typeface="微软雅黑" pitchFamily="34" charset="-122"/>
                <a:ea typeface="微软雅黑" pitchFamily="34" charset="-122"/>
              </a:rPr>
              <a:t>局域互连：栅极互连，多晶硅，硅化物</a:t>
            </a:r>
          </a:p>
          <a:p>
            <a:pPr lvl="1" eaLnBrk="1" hangingPunct="1"/>
            <a:r>
              <a:rPr lang="zh-CN" altLang="en-US" sz="2000" dirty="0" smtClean="0">
                <a:solidFill>
                  <a:srgbClr val="000000"/>
                </a:solidFill>
                <a:latin typeface="微软雅黑" pitchFamily="34" charset="-122"/>
                <a:ea typeface="微软雅黑" pitchFamily="34" charset="-122"/>
              </a:rPr>
              <a:t>层间互连：</a:t>
            </a:r>
            <a:r>
              <a:rPr lang="en-US" altLang="zh-CN" sz="2000" dirty="0" smtClean="0">
                <a:solidFill>
                  <a:srgbClr val="000000"/>
                </a:solidFill>
                <a:latin typeface="微软雅黑" pitchFamily="34" charset="-122"/>
                <a:ea typeface="微软雅黑" pitchFamily="34" charset="-122"/>
              </a:rPr>
              <a:t>W</a:t>
            </a:r>
            <a:r>
              <a:rPr lang="zh-CN" altLang="en-US" sz="2000" dirty="0" smtClean="0">
                <a:solidFill>
                  <a:srgbClr val="000000"/>
                </a:solidFill>
                <a:latin typeface="微软雅黑" pitchFamily="34" charset="-122"/>
                <a:ea typeface="微软雅黑" pitchFamily="34" charset="-122"/>
              </a:rPr>
              <a:t>塞</a:t>
            </a:r>
            <a:r>
              <a:rPr lang="en-US" altLang="zh-CN" sz="2000" dirty="0" smtClean="0">
                <a:solidFill>
                  <a:srgbClr val="000000"/>
                </a:solidFill>
                <a:latin typeface="微软雅黑" pitchFamily="34" charset="-122"/>
                <a:ea typeface="微软雅黑" pitchFamily="34" charset="-122"/>
              </a:rPr>
              <a:t>plugs</a:t>
            </a:r>
            <a:r>
              <a:rPr lang="zh-CN" altLang="en-US" sz="2000" dirty="0" smtClean="0">
                <a:solidFill>
                  <a:srgbClr val="000000"/>
                </a:solidFill>
                <a:latin typeface="微软雅黑" pitchFamily="34" charset="-122"/>
                <a:ea typeface="微软雅黑" pitchFamily="34" charset="-122"/>
              </a:rPr>
              <a:t>，通孔</a:t>
            </a:r>
            <a:r>
              <a:rPr lang="en-US" altLang="zh-CN" sz="2000" dirty="0" err="1" smtClean="0">
                <a:solidFill>
                  <a:srgbClr val="000000"/>
                </a:solidFill>
                <a:latin typeface="微软雅黑" pitchFamily="34" charset="-122"/>
                <a:ea typeface="微软雅黑" pitchFamily="34" charset="-122"/>
              </a:rPr>
              <a:t>Vias</a:t>
            </a:r>
            <a:r>
              <a:rPr lang="zh-CN" altLang="en-US" sz="2000" dirty="0" smtClean="0">
                <a:solidFill>
                  <a:srgbClr val="000000"/>
                </a:solidFill>
                <a:latin typeface="微软雅黑" pitchFamily="34" charset="-122"/>
                <a:ea typeface="微软雅黑" pitchFamily="34" charset="-122"/>
              </a:rPr>
              <a:t>等</a:t>
            </a:r>
          </a:p>
          <a:p>
            <a:pPr lvl="1" eaLnBrk="1" hangingPunct="1"/>
            <a:r>
              <a:rPr lang="zh-CN" altLang="en-US" sz="2000" dirty="0" smtClean="0">
                <a:solidFill>
                  <a:srgbClr val="000000"/>
                </a:solidFill>
                <a:latin typeface="微软雅黑" pitchFamily="34" charset="-122"/>
                <a:ea typeface="微软雅黑" pitchFamily="34" charset="-122"/>
              </a:rPr>
              <a:t>封装级别互连：长程互连</a:t>
            </a:r>
            <a:r>
              <a:rPr lang="en-US" altLang="zh-CN" sz="2000" dirty="0" smtClean="0">
                <a:solidFill>
                  <a:srgbClr val="000000"/>
                </a:solidFill>
                <a:latin typeface="微软雅黑" pitchFamily="34" charset="-122"/>
                <a:ea typeface="微软雅黑" pitchFamily="34" charset="-122"/>
              </a:rPr>
              <a:t>Cu</a:t>
            </a:r>
            <a:r>
              <a:rPr lang="zh-CN" altLang="en-US" sz="2000" dirty="0" smtClean="0">
                <a:solidFill>
                  <a:srgbClr val="000000"/>
                </a:solidFill>
                <a:latin typeface="微软雅黑" pitchFamily="34" charset="-122"/>
                <a:ea typeface="微软雅黑" pitchFamily="34" charset="-122"/>
              </a:rPr>
              <a:t>、</a:t>
            </a:r>
            <a:r>
              <a:rPr lang="en-US" altLang="zh-CN" sz="2000" dirty="0" smtClean="0">
                <a:solidFill>
                  <a:srgbClr val="000000"/>
                </a:solidFill>
                <a:latin typeface="微软雅黑" pitchFamily="34" charset="-122"/>
                <a:ea typeface="微软雅黑" pitchFamily="34" charset="-122"/>
              </a:rPr>
              <a:t>Al</a:t>
            </a:r>
            <a:r>
              <a:rPr lang="zh-CN" altLang="en-US" sz="2000" dirty="0" smtClean="0">
                <a:solidFill>
                  <a:srgbClr val="000000"/>
                </a:solidFill>
                <a:latin typeface="微软雅黑" pitchFamily="34" charset="-122"/>
                <a:ea typeface="微软雅黑" pitchFamily="34" charset="-122"/>
              </a:rPr>
              <a:t>、</a:t>
            </a:r>
            <a:r>
              <a:rPr lang="en-US" altLang="zh-CN" sz="2000" dirty="0" smtClean="0">
                <a:solidFill>
                  <a:srgbClr val="000000"/>
                </a:solidFill>
                <a:latin typeface="微软雅黑" pitchFamily="34" charset="-122"/>
                <a:ea typeface="微软雅黑" pitchFamily="34" charset="-122"/>
              </a:rPr>
              <a:t>mm</a:t>
            </a:r>
            <a:r>
              <a:rPr lang="zh-CN" altLang="en-US" sz="2000" dirty="0" smtClean="0">
                <a:solidFill>
                  <a:srgbClr val="000000"/>
                </a:solidFill>
                <a:latin typeface="微软雅黑" pitchFamily="34" charset="-122"/>
                <a:ea typeface="微软雅黑" pitchFamily="34" charset="-122"/>
              </a:rPr>
              <a:t>量级</a:t>
            </a:r>
          </a:p>
          <a:p>
            <a:pPr eaLnBrk="1" hangingPunct="1"/>
            <a:endParaRPr lang="en-US" altLang="zh-CN" sz="2000" dirty="0" smtClean="0">
              <a:solidFill>
                <a:srgbClr val="000000"/>
              </a:solidFill>
              <a:latin typeface="微软雅黑" pitchFamily="34" charset="-122"/>
              <a:ea typeface="微软雅黑" pitchFamily="34" charset="-122"/>
            </a:endParaRPr>
          </a:p>
        </p:txBody>
      </p:sp>
      <p:pic>
        <p:nvPicPr>
          <p:cNvPr id="43012" name="Picture 4"/>
          <p:cNvPicPr>
            <a:picLocks noChangeAspect="1" noChangeArrowheads="1"/>
          </p:cNvPicPr>
          <p:nvPr/>
        </p:nvPicPr>
        <p:blipFill>
          <a:blip r:embed="rId3" cstate="print"/>
          <a:srcRect/>
          <a:stretch>
            <a:fillRect/>
          </a:stretch>
        </p:blipFill>
        <p:spPr bwMode="auto">
          <a:xfrm>
            <a:off x="1115616" y="4005064"/>
            <a:ext cx="6467136" cy="2535610"/>
          </a:xfrm>
          <a:prstGeom prst="rect">
            <a:avLst/>
          </a:prstGeom>
          <a:noFill/>
          <a:ln w="9525">
            <a:noFill/>
            <a:miter lim="800000"/>
            <a:headEnd/>
            <a:tailEnd/>
          </a:ln>
        </p:spPr>
      </p:pic>
      <p:sp>
        <p:nvSpPr>
          <p:cNvPr id="5"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27584" y="1628800"/>
            <a:ext cx="3960440" cy="720080"/>
          </a:xfrm>
        </p:spPr>
        <p:txBody>
          <a:bodyPr/>
          <a:lstStyle/>
          <a:p>
            <a:r>
              <a:rPr kumimoji="1" lang="en-US" altLang="zh-TW" sz="2800" kern="1200" dirty="0" smtClean="0">
                <a:solidFill>
                  <a:schemeClr val="tx1"/>
                </a:solidFill>
                <a:latin typeface="微软雅黑" pitchFamily="34" charset="-122"/>
                <a:ea typeface="微软雅黑" pitchFamily="34" charset="-122"/>
                <a:cs typeface="+mn-cs"/>
              </a:rPr>
              <a:t>CMOS</a:t>
            </a:r>
            <a:r>
              <a:rPr kumimoji="1" lang="zh-CN" altLang="en-US" sz="2800" kern="1200" dirty="0" smtClean="0">
                <a:solidFill>
                  <a:schemeClr val="tx1"/>
                </a:solidFill>
                <a:latin typeface="微软雅黑" pitchFamily="34" charset="-122"/>
                <a:ea typeface="微软雅黑" pitchFamily="34" charset="-122"/>
                <a:cs typeface="+mn-cs"/>
              </a:rPr>
              <a:t>中的金属化</a:t>
            </a:r>
            <a:endParaRPr kumimoji="1" lang="en-US" altLang="zh-TW" sz="2800" kern="1200" dirty="0" smtClean="0">
              <a:solidFill>
                <a:schemeClr val="tx1"/>
              </a:solidFill>
              <a:latin typeface="微软雅黑" pitchFamily="34" charset="-122"/>
              <a:ea typeface="微软雅黑" pitchFamily="34" charset="-122"/>
              <a:cs typeface="+mn-cs"/>
            </a:endParaRPr>
          </a:p>
        </p:txBody>
      </p:sp>
      <p:grpSp>
        <p:nvGrpSpPr>
          <p:cNvPr id="2" name="组合 98"/>
          <p:cNvGrpSpPr/>
          <p:nvPr/>
        </p:nvGrpSpPr>
        <p:grpSpPr>
          <a:xfrm>
            <a:off x="827584" y="2780928"/>
            <a:ext cx="8001000" cy="3886200"/>
            <a:chOff x="609600" y="2133600"/>
            <a:chExt cx="8001000" cy="3886200"/>
          </a:xfrm>
        </p:grpSpPr>
        <p:sp>
          <p:nvSpPr>
            <p:cNvPr id="44035" name="Rectangle 3"/>
            <p:cNvSpPr>
              <a:spLocks noChangeArrowheads="1"/>
            </p:cNvSpPr>
            <p:nvPr/>
          </p:nvSpPr>
          <p:spPr bwMode="auto">
            <a:xfrm>
              <a:off x="609600" y="3352800"/>
              <a:ext cx="8001000" cy="990600"/>
            </a:xfrm>
            <a:prstGeom prst="rect">
              <a:avLst/>
            </a:prstGeom>
            <a:solidFill>
              <a:schemeClr val="folHlink"/>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4036" name="Rectangle 4" descr="50%"/>
            <p:cNvSpPr>
              <a:spLocks noChangeArrowheads="1"/>
            </p:cNvSpPr>
            <p:nvPr/>
          </p:nvSpPr>
          <p:spPr bwMode="auto">
            <a:xfrm>
              <a:off x="6477000" y="3886200"/>
              <a:ext cx="685800" cy="422275"/>
            </a:xfrm>
            <a:prstGeom prst="rect">
              <a:avLst/>
            </a:prstGeom>
            <a:pattFill prst="pct50">
              <a:fgClr>
                <a:srgbClr val="6600FF"/>
              </a:fgClr>
              <a:bgClr>
                <a:srgbClr val="FFFFFF"/>
              </a:bgClr>
            </a:pattFill>
            <a:ln w="9525">
              <a:noFill/>
              <a:miter lim="800000"/>
              <a:headEnd/>
              <a:tailEnd/>
            </a:ln>
          </p:spPr>
          <p:txBody>
            <a:bodyPr wrap="none" anchor="ctr"/>
            <a:lstStyle/>
            <a:p>
              <a:endParaRPr lang="zh-CN" altLang="en-US" b="1">
                <a:solidFill>
                  <a:srgbClr val="000000"/>
                </a:solidFill>
              </a:endParaRPr>
            </a:p>
          </p:txBody>
        </p:sp>
        <p:sp>
          <p:nvSpPr>
            <p:cNvPr id="44037" name="Rectangle 5" descr="50%"/>
            <p:cNvSpPr>
              <a:spLocks noChangeArrowheads="1"/>
            </p:cNvSpPr>
            <p:nvPr/>
          </p:nvSpPr>
          <p:spPr bwMode="auto">
            <a:xfrm>
              <a:off x="2971800" y="3886200"/>
              <a:ext cx="685800" cy="422275"/>
            </a:xfrm>
            <a:prstGeom prst="rect">
              <a:avLst/>
            </a:prstGeom>
            <a:pattFill prst="pct50">
              <a:fgClr>
                <a:srgbClr val="6600FF"/>
              </a:fgClr>
              <a:bgClr>
                <a:srgbClr val="FFFFFF"/>
              </a:bgClr>
            </a:pattFill>
            <a:ln w="9525">
              <a:noFill/>
              <a:miter lim="800000"/>
              <a:headEnd/>
              <a:tailEnd/>
            </a:ln>
          </p:spPr>
          <p:txBody>
            <a:bodyPr wrap="none" anchor="ctr"/>
            <a:lstStyle/>
            <a:p>
              <a:endParaRPr lang="zh-CN" altLang="en-US" b="1">
                <a:solidFill>
                  <a:srgbClr val="000000"/>
                </a:solidFill>
              </a:endParaRPr>
            </a:p>
          </p:txBody>
        </p:sp>
        <p:sp>
          <p:nvSpPr>
            <p:cNvPr id="44038" name="Rectangle 6" descr="50%"/>
            <p:cNvSpPr>
              <a:spLocks noChangeArrowheads="1"/>
            </p:cNvSpPr>
            <p:nvPr/>
          </p:nvSpPr>
          <p:spPr bwMode="auto">
            <a:xfrm>
              <a:off x="914400" y="3886200"/>
              <a:ext cx="685800" cy="422275"/>
            </a:xfrm>
            <a:prstGeom prst="rect">
              <a:avLst/>
            </a:prstGeom>
            <a:pattFill prst="pct50">
              <a:fgClr>
                <a:srgbClr val="6600FF"/>
              </a:fgClr>
              <a:bgClr>
                <a:srgbClr val="FFFFFF"/>
              </a:bgClr>
            </a:pattFill>
            <a:ln w="9525">
              <a:noFill/>
              <a:miter lim="800000"/>
              <a:headEnd/>
              <a:tailEnd/>
            </a:ln>
          </p:spPr>
          <p:txBody>
            <a:bodyPr wrap="none" anchor="ctr"/>
            <a:lstStyle/>
            <a:p>
              <a:endParaRPr lang="zh-CN" altLang="en-US" b="1">
                <a:solidFill>
                  <a:srgbClr val="000000"/>
                </a:solidFill>
              </a:endParaRPr>
            </a:p>
          </p:txBody>
        </p:sp>
        <p:sp>
          <p:nvSpPr>
            <p:cNvPr id="44039" name="Rectangle 7" descr="50%"/>
            <p:cNvSpPr>
              <a:spLocks noChangeArrowheads="1"/>
            </p:cNvSpPr>
            <p:nvPr/>
          </p:nvSpPr>
          <p:spPr bwMode="auto">
            <a:xfrm>
              <a:off x="609600" y="4267200"/>
              <a:ext cx="8001000" cy="76200"/>
            </a:xfrm>
            <a:prstGeom prst="rect">
              <a:avLst/>
            </a:prstGeom>
            <a:pattFill prst="pct50">
              <a:fgClr>
                <a:srgbClr val="6600FF"/>
              </a:fgClr>
              <a:bgClr>
                <a:srgbClr val="FFFFFF"/>
              </a:bgClr>
            </a:pattFill>
            <a:ln w="9525">
              <a:noFill/>
              <a:miter lim="800000"/>
              <a:headEnd/>
              <a:tailEnd/>
            </a:ln>
          </p:spPr>
          <p:txBody>
            <a:bodyPr wrap="none" anchor="ctr"/>
            <a:lstStyle/>
            <a:p>
              <a:endParaRPr lang="zh-CN" altLang="en-US" b="1">
                <a:solidFill>
                  <a:srgbClr val="000000"/>
                </a:solidFill>
              </a:endParaRPr>
            </a:p>
          </p:txBody>
        </p:sp>
        <p:sp>
          <p:nvSpPr>
            <p:cNvPr id="44040" name="Rectangle 8"/>
            <p:cNvSpPr>
              <a:spLocks noChangeArrowheads="1"/>
            </p:cNvSpPr>
            <p:nvPr/>
          </p:nvSpPr>
          <p:spPr bwMode="auto">
            <a:xfrm>
              <a:off x="3048000" y="3962400"/>
              <a:ext cx="533400" cy="381000"/>
            </a:xfrm>
            <a:prstGeom prst="rect">
              <a:avLst/>
            </a:prstGeom>
            <a:solidFill>
              <a:srgbClr val="808080"/>
            </a:solidFill>
            <a:ln w="9525">
              <a:noFill/>
              <a:miter lim="800000"/>
              <a:headEnd/>
              <a:tailEnd/>
            </a:ln>
          </p:spPr>
          <p:txBody>
            <a:bodyPr wrap="none" anchor="ctr"/>
            <a:lstStyle/>
            <a:p>
              <a:endParaRPr lang="zh-CN" altLang="en-US" b="1">
                <a:solidFill>
                  <a:srgbClr val="000000"/>
                </a:solidFill>
              </a:endParaRPr>
            </a:p>
          </p:txBody>
        </p:sp>
        <p:sp>
          <p:nvSpPr>
            <p:cNvPr id="44041" name="Rectangle 9"/>
            <p:cNvSpPr>
              <a:spLocks noChangeArrowheads="1"/>
            </p:cNvSpPr>
            <p:nvPr/>
          </p:nvSpPr>
          <p:spPr bwMode="auto">
            <a:xfrm>
              <a:off x="6553200" y="3962400"/>
              <a:ext cx="533400" cy="381000"/>
            </a:xfrm>
            <a:prstGeom prst="rect">
              <a:avLst/>
            </a:prstGeom>
            <a:solidFill>
              <a:srgbClr val="808080"/>
            </a:solidFill>
            <a:ln w="9525">
              <a:noFill/>
              <a:miter lim="800000"/>
              <a:headEnd/>
              <a:tailEnd/>
            </a:ln>
          </p:spPr>
          <p:txBody>
            <a:bodyPr wrap="none" anchor="ctr"/>
            <a:lstStyle/>
            <a:p>
              <a:endParaRPr lang="zh-CN" altLang="en-US" b="1">
                <a:solidFill>
                  <a:srgbClr val="000000"/>
                </a:solidFill>
              </a:endParaRPr>
            </a:p>
          </p:txBody>
        </p:sp>
        <p:sp>
          <p:nvSpPr>
            <p:cNvPr id="44042" name="Rectangle 10"/>
            <p:cNvSpPr>
              <a:spLocks noChangeArrowheads="1"/>
            </p:cNvSpPr>
            <p:nvPr/>
          </p:nvSpPr>
          <p:spPr bwMode="auto">
            <a:xfrm>
              <a:off x="990600" y="3962400"/>
              <a:ext cx="533400" cy="381000"/>
            </a:xfrm>
            <a:prstGeom prst="rect">
              <a:avLst/>
            </a:prstGeom>
            <a:solidFill>
              <a:srgbClr val="808080"/>
            </a:solidFill>
            <a:ln w="9525">
              <a:noFill/>
              <a:miter lim="800000"/>
              <a:headEnd/>
              <a:tailEnd/>
            </a:ln>
          </p:spPr>
          <p:txBody>
            <a:bodyPr wrap="none" anchor="ctr"/>
            <a:lstStyle/>
            <a:p>
              <a:endParaRPr lang="zh-CN" altLang="en-US" b="1">
                <a:solidFill>
                  <a:srgbClr val="000000"/>
                </a:solidFill>
              </a:endParaRPr>
            </a:p>
          </p:txBody>
        </p:sp>
        <p:sp>
          <p:nvSpPr>
            <p:cNvPr id="44043" name="Rectangle 11" descr="Small checker board"/>
            <p:cNvSpPr>
              <a:spLocks noChangeArrowheads="1"/>
            </p:cNvSpPr>
            <p:nvPr/>
          </p:nvSpPr>
          <p:spPr bwMode="auto">
            <a:xfrm>
              <a:off x="609600" y="4343400"/>
              <a:ext cx="8001000" cy="1295400"/>
            </a:xfrm>
            <a:prstGeom prst="rect">
              <a:avLst/>
            </a:prstGeom>
            <a:pattFill prst="smCheck">
              <a:fgClr>
                <a:srgbClr val="FFCC99"/>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4044" name="Rectangle 12" descr="30%"/>
            <p:cNvSpPr>
              <a:spLocks noChangeArrowheads="1"/>
            </p:cNvSpPr>
            <p:nvPr/>
          </p:nvSpPr>
          <p:spPr bwMode="auto">
            <a:xfrm>
              <a:off x="609600" y="5562600"/>
              <a:ext cx="8001000" cy="457200"/>
            </a:xfrm>
            <a:prstGeom prst="rect">
              <a:avLst/>
            </a:prstGeom>
            <a:pattFill prst="pct30">
              <a:fgClr>
                <a:srgbClr val="FF9966"/>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4045" name="Text Box 13"/>
            <p:cNvSpPr txBox="1">
              <a:spLocks noChangeArrowheads="1"/>
            </p:cNvSpPr>
            <p:nvPr/>
          </p:nvSpPr>
          <p:spPr bwMode="auto">
            <a:xfrm>
              <a:off x="4648200" y="5562600"/>
              <a:ext cx="1371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P-wafer</a:t>
              </a:r>
            </a:p>
          </p:txBody>
        </p:sp>
        <p:sp>
          <p:nvSpPr>
            <p:cNvPr id="44046" name="AutoShape 14" descr="25%"/>
            <p:cNvSpPr>
              <a:spLocks noChangeArrowheads="1"/>
            </p:cNvSpPr>
            <p:nvPr/>
          </p:nvSpPr>
          <p:spPr bwMode="auto">
            <a:xfrm>
              <a:off x="5105400" y="4343400"/>
              <a:ext cx="3505200" cy="914400"/>
            </a:xfrm>
            <a:prstGeom prst="roundRect">
              <a:avLst>
                <a:gd name="adj" fmla="val 15278"/>
              </a:avLst>
            </a:prstGeom>
            <a:pattFill prst="pct25">
              <a:fgClr>
                <a:schemeClr val="accent1"/>
              </a:fgClr>
              <a:bgClr>
                <a:schemeClr val="bg1"/>
              </a:bgClr>
            </a:pattFill>
            <a:ln w="9525">
              <a:solidFill>
                <a:schemeClr val="tx1"/>
              </a:solidFill>
              <a:round/>
              <a:headEnd/>
              <a:tailEnd/>
            </a:ln>
          </p:spPr>
          <p:txBody>
            <a:bodyPr wrap="none" anchor="ctr"/>
            <a:lstStyle/>
            <a:p>
              <a:endParaRPr lang="zh-CN" altLang="en-US" b="1">
                <a:solidFill>
                  <a:srgbClr val="000000"/>
                </a:solidFill>
              </a:endParaRPr>
            </a:p>
          </p:txBody>
        </p:sp>
        <p:sp>
          <p:nvSpPr>
            <p:cNvPr id="44047" name="AutoShape 15" descr="25%"/>
            <p:cNvSpPr>
              <a:spLocks noChangeArrowheads="1"/>
            </p:cNvSpPr>
            <p:nvPr/>
          </p:nvSpPr>
          <p:spPr bwMode="auto">
            <a:xfrm>
              <a:off x="609600" y="4343400"/>
              <a:ext cx="990600" cy="914400"/>
            </a:xfrm>
            <a:prstGeom prst="roundRect">
              <a:avLst>
                <a:gd name="adj" fmla="val 5037"/>
              </a:avLst>
            </a:prstGeom>
            <a:pattFill prst="pct25">
              <a:fgClr>
                <a:schemeClr val="accent1"/>
              </a:fgClr>
              <a:bgClr>
                <a:schemeClr val="bg1"/>
              </a:bgClr>
            </a:pattFill>
            <a:ln w="9525">
              <a:solidFill>
                <a:schemeClr val="tx1"/>
              </a:solidFill>
              <a:round/>
              <a:headEnd/>
              <a:tailEnd/>
            </a:ln>
          </p:spPr>
          <p:txBody>
            <a:bodyPr wrap="none" anchor="ctr"/>
            <a:lstStyle/>
            <a:p>
              <a:endParaRPr lang="zh-CN" altLang="en-US" b="1">
                <a:solidFill>
                  <a:srgbClr val="000000"/>
                </a:solidFill>
              </a:endParaRPr>
            </a:p>
          </p:txBody>
        </p:sp>
        <p:sp>
          <p:nvSpPr>
            <p:cNvPr id="44048" name="Text Box 16"/>
            <p:cNvSpPr txBox="1">
              <a:spLocks noChangeArrowheads="1"/>
            </p:cNvSpPr>
            <p:nvPr/>
          </p:nvSpPr>
          <p:spPr bwMode="auto">
            <a:xfrm>
              <a:off x="6248400" y="4648200"/>
              <a:ext cx="11430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N-Well</a:t>
              </a:r>
            </a:p>
          </p:txBody>
        </p:sp>
        <p:sp>
          <p:nvSpPr>
            <p:cNvPr id="44049" name="AutoShape 17" descr="50%"/>
            <p:cNvSpPr>
              <a:spLocks noChangeArrowheads="1"/>
            </p:cNvSpPr>
            <p:nvPr/>
          </p:nvSpPr>
          <p:spPr bwMode="auto">
            <a:xfrm>
              <a:off x="1600200" y="4343400"/>
              <a:ext cx="3505200" cy="914400"/>
            </a:xfrm>
            <a:prstGeom prst="roundRect">
              <a:avLst>
                <a:gd name="adj" fmla="val 16667"/>
              </a:avLst>
            </a:prstGeom>
            <a:pattFill prst="pct50">
              <a:fgClr>
                <a:srgbClr val="FF6600"/>
              </a:fgClr>
              <a:bgClr>
                <a:srgbClr val="FFFFFF"/>
              </a:bgClr>
            </a:pattFill>
            <a:ln w="9525">
              <a:solidFill>
                <a:schemeClr val="tx1"/>
              </a:solidFill>
              <a:round/>
              <a:headEnd/>
              <a:tailEnd/>
            </a:ln>
          </p:spPr>
          <p:txBody>
            <a:bodyPr wrap="none" anchor="ctr"/>
            <a:lstStyle/>
            <a:p>
              <a:endParaRPr lang="zh-CN" altLang="en-US" b="1">
                <a:solidFill>
                  <a:srgbClr val="000000"/>
                </a:solidFill>
              </a:endParaRPr>
            </a:p>
          </p:txBody>
        </p:sp>
        <p:sp>
          <p:nvSpPr>
            <p:cNvPr id="44050" name="Text Box 18"/>
            <p:cNvSpPr txBox="1">
              <a:spLocks noChangeArrowheads="1"/>
            </p:cNvSpPr>
            <p:nvPr/>
          </p:nvSpPr>
          <p:spPr bwMode="auto">
            <a:xfrm>
              <a:off x="2819400" y="4572000"/>
              <a:ext cx="11430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P-Well</a:t>
              </a:r>
            </a:p>
          </p:txBody>
        </p:sp>
        <p:sp>
          <p:nvSpPr>
            <p:cNvPr id="44051" name="Rectangle 19"/>
            <p:cNvSpPr>
              <a:spLocks noChangeArrowheads="1"/>
            </p:cNvSpPr>
            <p:nvPr/>
          </p:nvSpPr>
          <p:spPr bwMode="auto">
            <a:xfrm>
              <a:off x="1981200" y="4343400"/>
              <a:ext cx="2667000" cy="228600"/>
            </a:xfrm>
            <a:prstGeom prst="rect">
              <a:avLst/>
            </a:prstGeom>
            <a:solidFill>
              <a:srgbClr val="00800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4052" name="Rectangle 20"/>
            <p:cNvSpPr>
              <a:spLocks noChangeArrowheads="1"/>
            </p:cNvSpPr>
            <p:nvPr/>
          </p:nvSpPr>
          <p:spPr bwMode="auto">
            <a:xfrm flipV="1">
              <a:off x="5638800" y="4343400"/>
              <a:ext cx="2514600" cy="228600"/>
            </a:xfrm>
            <a:prstGeom prst="rect">
              <a:avLst/>
            </a:prstGeom>
            <a:solidFill>
              <a:srgbClr val="FF9966"/>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4053" name="AutoShape 21"/>
            <p:cNvSpPr>
              <a:spLocks noChangeArrowheads="1"/>
            </p:cNvSpPr>
            <p:nvPr/>
          </p:nvSpPr>
          <p:spPr bwMode="auto">
            <a:xfrm>
              <a:off x="2133600" y="4343400"/>
              <a:ext cx="990600" cy="76200"/>
            </a:xfrm>
            <a:prstGeom prst="roundRect">
              <a:avLst>
                <a:gd name="adj" fmla="val 16667"/>
              </a:avLst>
            </a:prstGeom>
            <a:solidFill>
              <a:srgbClr val="00FF00"/>
            </a:solidFill>
            <a:ln w="9525">
              <a:noFill/>
              <a:round/>
              <a:headEnd/>
              <a:tailEnd/>
            </a:ln>
          </p:spPr>
          <p:txBody>
            <a:bodyPr wrap="none" anchor="ctr"/>
            <a:lstStyle/>
            <a:p>
              <a:endParaRPr lang="zh-CN" altLang="en-US" b="1">
                <a:solidFill>
                  <a:srgbClr val="000000"/>
                </a:solidFill>
              </a:endParaRPr>
            </a:p>
          </p:txBody>
        </p:sp>
        <p:sp>
          <p:nvSpPr>
            <p:cNvPr id="44054" name="Line 22"/>
            <p:cNvSpPr>
              <a:spLocks noChangeShapeType="1"/>
            </p:cNvSpPr>
            <p:nvPr/>
          </p:nvSpPr>
          <p:spPr bwMode="auto">
            <a:xfrm>
              <a:off x="5715000" y="4343400"/>
              <a:ext cx="2362200" cy="0"/>
            </a:xfrm>
            <a:prstGeom prst="line">
              <a:avLst/>
            </a:prstGeom>
            <a:noFill/>
            <a:ln w="38100">
              <a:solidFill>
                <a:schemeClr val="tx1"/>
              </a:solidFill>
              <a:round/>
              <a:headEnd/>
              <a:tailEnd/>
            </a:ln>
          </p:spPr>
          <p:txBody>
            <a:bodyPr wrap="none" anchor="ctr"/>
            <a:lstStyle/>
            <a:p>
              <a:endParaRPr lang="zh-CN" altLang="en-US" b="1">
                <a:solidFill>
                  <a:srgbClr val="000000"/>
                </a:solidFill>
              </a:endParaRPr>
            </a:p>
          </p:txBody>
        </p:sp>
        <p:sp>
          <p:nvSpPr>
            <p:cNvPr id="44055" name="Rectangle 23"/>
            <p:cNvSpPr>
              <a:spLocks noChangeArrowheads="1"/>
            </p:cNvSpPr>
            <p:nvPr/>
          </p:nvSpPr>
          <p:spPr bwMode="auto">
            <a:xfrm>
              <a:off x="3124200" y="4114800"/>
              <a:ext cx="381000" cy="228600"/>
            </a:xfrm>
            <a:prstGeom prst="rect">
              <a:avLst/>
            </a:prstGeom>
            <a:solidFill>
              <a:srgbClr val="FF000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4056" name="AutoShape 24"/>
            <p:cNvSpPr>
              <a:spLocks noChangeArrowheads="1"/>
            </p:cNvSpPr>
            <p:nvPr/>
          </p:nvSpPr>
          <p:spPr bwMode="auto">
            <a:xfrm>
              <a:off x="3505200" y="4343400"/>
              <a:ext cx="1066800" cy="76200"/>
            </a:xfrm>
            <a:prstGeom prst="roundRect">
              <a:avLst>
                <a:gd name="adj" fmla="val 16667"/>
              </a:avLst>
            </a:prstGeom>
            <a:solidFill>
              <a:srgbClr val="00FF00"/>
            </a:solidFill>
            <a:ln w="9525">
              <a:noFill/>
              <a:round/>
              <a:headEnd/>
              <a:tailEnd/>
            </a:ln>
          </p:spPr>
          <p:txBody>
            <a:bodyPr wrap="none" anchor="ctr"/>
            <a:lstStyle/>
            <a:p>
              <a:endParaRPr lang="zh-CN" altLang="en-US" b="1">
                <a:solidFill>
                  <a:srgbClr val="000000"/>
                </a:solidFill>
              </a:endParaRPr>
            </a:p>
          </p:txBody>
        </p:sp>
        <p:sp>
          <p:nvSpPr>
            <p:cNvPr id="44057" name="Rectangle 25"/>
            <p:cNvSpPr>
              <a:spLocks noChangeArrowheads="1"/>
            </p:cNvSpPr>
            <p:nvPr/>
          </p:nvSpPr>
          <p:spPr bwMode="auto">
            <a:xfrm>
              <a:off x="6629400" y="3962400"/>
              <a:ext cx="381000" cy="381000"/>
            </a:xfrm>
            <a:prstGeom prst="rect">
              <a:avLst/>
            </a:prstGeom>
            <a:solidFill>
              <a:srgbClr val="FF000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4058" name="Rectangle 26"/>
            <p:cNvSpPr>
              <a:spLocks noChangeArrowheads="1"/>
            </p:cNvSpPr>
            <p:nvPr/>
          </p:nvSpPr>
          <p:spPr bwMode="auto">
            <a:xfrm>
              <a:off x="1066800" y="4114800"/>
              <a:ext cx="381000" cy="228600"/>
            </a:xfrm>
            <a:prstGeom prst="rect">
              <a:avLst/>
            </a:prstGeom>
            <a:solidFill>
              <a:srgbClr val="FF000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4059" name="AutoShape 27"/>
            <p:cNvSpPr>
              <a:spLocks noChangeArrowheads="1"/>
            </p:cNvSpPr>
            <p:nvPr/>
          </p:nvSpPr>
          <p:spPr bwMode="auto">
            <a:xfrm>
              <a:off x="3581400" y="4343400"/>
              <a:ext cx="1066800" cy="304800"/>
            </a:xfrm>
            <a:prstGeom prst="roundRect">
              <a:avLst>
                <a:gd name="adj" fmla="val 31250"/>
              </a:avLst>
            </a:prstGeom>
            <a:solidFill>
              <a:srgbClr val="33CC33"/>
            </a:solidFill>
            <a:ln w="9525">
              <a:solidFill>
                <a:schemeClr val="tx1"/>
              </a:solidFill>
              <a:round/>
              <a:headEnd/>
              <a:tailEnd/>
            </a:ln>
          </p:spPr>
          <p:txBody>
            <a:bodyPr wrap="none" anchor="ctr"/>
            <a:lstStyle/>
            <a:p>
              <a:endParaRPr lang="zh-CN" altLang="en-US" b="1">
                <a:solidFill>
                  <a:srgbClr val="000000"/>
                </a:solidFill>
              </a:endParaRPr>
            </a:p>
          </p:txBody>
        </p:sp>
        <p:sp>
          <p:nvSpPr>
            <p:cNvPr id="44060" name="AutoShape 28"/>
            <p:cNvSpPr>
              <a:spLocks noChangeArrowheads="1"/>
            </p:cNvSpPr>
            <p:nvPr/>
          </p:nvSpPr>
          <p:spPr bwMode="auto">
            <a:xfrm>
              <a:off x="1981200" y="4343400"/>
              <a:ext cx="1066800" cy="304800"/>
            </a:xfrm>
            <a:prstGeom prst="roundRect">
              <a:avLst>
                <a:gd name="adj" fmla="val 31250"/>
              </a:avLst>
            </a:prstGeom>
            <a:solidFill>
              <a:srgbClr val="33CC33"/>
            </a:solidFill>
            <a:ln w="9525">
              <a:solidFill>
                <a:schemeClr val="tx1"/>
              </a:solidFill>
              <a:round/>
              <a:headEnd/>
              <a:tailEnd/>
            </a:ln>
          </p:spPr>
          <p:txBody>
            <a:bodyPr wrap="none" anchor="ctr"/>
            <a:lstStyle/>
            <a:p>
              <a:endParaRPr lang="zh-CN" altLang="en-US" b="1">
                <a:solidFill>
                  <a:srgbClr val="000000"/>
                </a:solidFill>
              </a:endParaRPr>
            </a:p>
          </p:txBody>
        </p:sp>
        <p:sp>
          <p:nvSpPr>
            <p:cNvPr id="44061" name="Text Box 29"/>
            <p:cNvSpPr txBox="1">
              <a:spLocks noChangeArrowheads="1"/>
            </p:cNvSpPr>
            <p:nvPr/>
          </p:nvSpPr>
          <p:spPr bwMode="auto">
            <a:xfrm>
              <a:off x="762000" y="4343400"/>
              <a:ext cx="990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STI</a:t>
              </a:r>
            </a:p>
          </p:txBody>
        </p:sp>
        <p:sp>
          <p:nvSpPr>
            <p:cNvPr id="44062" name="Text Box 30"/>
            <p:cNvSpPr txBox="1">
              <a:spLocks noChangeArrowheads="1"/>
            </p:cNvSpPr>
            <p:nvPr/>
          </p:nvSpPr>
          <p:spPr bwMode="auto">
            <a:xfrm>
              <a:off x="3810000" y="4267200"/>
              <a:ext cx="838200" cy="369332"/>
            </a:xfrm>
            <a:prstGeom prst="rect">
              <a:avLst/>
            </a:prstGeom>
            <a:noFill/>
            <a:ln w="9525">
              <a:noFill/>
              <a:miter lim="800000"/>
              <a:headEnd/>
              <a:tailEnd/>
            </a:ln>
          </p:spPr>
          <p:txBody>
            <a:bodyPr>
              <a:spAutoFit/>
            </a:bodyPr>
            <a:lstStyle/>
            <a:p>
              <a:pPr>
                <a:spcBef>
                  <a:spcPct val="50000"/>
                </a:spcBef>
              </a:pPr>
              <a:r>
                <a:rPr lang="en-US" altLang="zh-TW" b="1" dirty="0">
                  <a:solidFill>
                    <a:srgbClr val="000000"/>
                  </a:solidFill>
                  <a:ea typeface="PMingLiU" pitchFamily="18" charset="-120"/>
                </a:rPr>
                <a:t>n</a:t>
              </a:r>
              <a:r>
                <a:rPr lang="en-US" altLang="zh-TW" b="1" baseline="30000" dirty="0">
                  <a:solidFill>
                    <a:srgbClr val="000000"/>
                  </a:solidFill>
                  <a:ea typeface="PMingLiU" pitchFamily="18" charset="-120"/>
                </a:rPr>
                <a:t>+</a:t>
              </a:r>
              <a:endParaRPr lang="en-US" altLang="zh-TW" b="1" dirty="0">
                <a:solidFill>
                  <a:srgbClr val="000000"/>
                </a:solidFill>
                <a:ea typeface="PMingLiU" pitchFamily="18" charset="-120"/>
              </a:endParaRPr>
            </a:p>
          </p:txBody>
        </p:sp>
        <p:sp>
          <p:nvSpPr>
            <p:cNvPr id="44063" name="Text Box 31"/>
            <p:cNvSpPr txBox="1">
              <a:spLocks noChangeArrowheads="1"/>
            </p:cNvSpPr>
            <p:nvPr/>
          </p:nvSpPr>
          <p:spPr bwMode="auto">
            <a:xfrm>
              <a:off x="2438400" y="4267200"/>
              <a:ext cx="8382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n</a:t>
              </a:r>
              <a:r>
                <a:rPr lang="en-US" altLang="zh-TW" b="1" baseline="30000">
                  <a:solidFill>
                    <a:srgbClr val="000000"/>
                  </a:solidFill>
                  <a:ea typeface="PMingLiU" pitchFamily="18" charset="-120"/>
                </a:rPr>
                <a:t>+</a:t>
              </a:r>
              <a:endParaRPr lang="en-US" altLang="zh-TW" b="1">
                <a:solidFill>
                  <a:srgbClr val="000000"/>
                </a:solidFill>
                <a:ea typeface="PMingLiU" pitchFamily="18" charset="-120"/>
              </a:endParaRPr>
            </a:p>
          </p:txBody>
        </p:sp>
        <p:sp>
          <p:nvSpPr>
            <p:cNvPr id="44064" name="AutoShape 32"/>
            <p:cNvSpPr>
              <a:spLocks noChangeArrowheads="1"/>
            </p:cNvSpPr>
            <p:nvPr/>
          </p:nvSpPr>
          <p:spPr bwMode="auto">
            <a:xfrm>
              <a:off x="5638800" y="4343400"/>
              <a:ext cx="990600" cy="304800"/>
            </a:xfrm>
            <a:prstGeom prst="roundRect">
              <a:avLst>
                <a:gd name="adj" fmla="val 18750"/>
              </a:avLst>
            </a:prstGeom>
            <a:solidFill>
              <a:srgbClr val="FF6600"/>
            </a:solidFill>
            <a:ln w="9525">
              <a:solidFill>
                <a:schemeClr val="tx1"/>
              </a:solidFill>
              <a:round/>
              <a:headEnd/>
              <a:tailEnd/>
            </a:ln>
          </p:spPr>
          <p:txBody>
            <a:bodyPr wrap="none" anchor="ctr"/>
            <a:lstStyle/>
            <a:p>
              <a:endParaRPr lang="zh-CN" altLang="en-US" b="1">
                <a:solidFill>
                  <a:srgbClr val="000000"/>
                </a:solidFill>
              </a:endParaRPr>
            </a:p>
          </p:txBody>
        </p:sp>
        <p:sp>
          <p:nvSpPr>
            <p:cNvPr id="44065" name="AutoShape 33"/>
            <p:cNvSpPr>
              <a:spLocks noChangeArrowheads="1"/>
            </p:cNvSpPr>
            <p:nvPr/>
          </p:nvSpPr>
          <p:spPr bwMode="auto">
            <a:xfrm>
              <a:off x="7010400" y="4343400"/>
              <a:ext cx="1219200" cy="304800"/>
            </a:xfrm>
            <a:prstGeom prst="roundRect">
              <a:avLst>
                <a:gd name="adj" fmla="val 16667"/>
              </a:avLst>
            </a:prstGeom>
            <a:solidFill>
              <a:srgbClr val="FF6600"/>
            </a:solidFill>
            <a:ln w="9525">
              <a:solidFill>
                <a:schemeClr val="tx1"/>
              </a:solidFill>
              <a:round/>
              <a:headEnd/>
              <a:tailEnd/>
            </a:ln>
          </p:spPr>
          <p:txBody>
            <a:bodyPr wrap="none" anchor="ctr"/>
            <a:lstStyle/>
            <a:p>
              <a:endParaRPr lang="zh-CN" altLang="en-US" b="1">
                <a:solidFill>
                  <a:srgbClr val="000000"/>
                </a:solidFill>
              </a:endParaRPr>
            </a:p>
          </p:txBody>
        </p:sp>
        <p:sp>
          <p:nvSpPr>
            <p:cNvPr id="44066" name="Text Box 34"/>
            <p:cNvSpPr txBox="1">
              <a:spLocks noChangeArrowheads="1"/>
            </p:cNvSpPr>
            <p:nvPr/>
          </p:nvSpPr>
          <p:spPr bwMode="auto">
            <a:xfrm>
              <a:off x="4648200" y="4343400"/>
              <a:ext cx="1371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USG</a:t>
              </a:r>
            </a:p>
          </p:txBody>
        </p:sp>
        <p:sp>
          <p:nvSpPr>
            <p:cNvPr id="44067" name="Text Box 35"/>
            <p:cNvSpPr txBox="1">
              <a:spLocks noChangeArrowheads="1"/>
            </p:cNvSpPr>
            <p:nvPr/>
          </p:nvSpPr>
          <p:spPr bwMode="auto">
            <a:xfrm>
              <a:off x="5943600" y="4267200"/>
              <a:ext cx="5334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a:t>
              </a:r>
              <a:r>
                <a:rPr lang="en-US" altLang="zh-TW" b="1" baseline="30000">
                  <a:solidFill>
                    <a:srgbClr val="000000"/>
                  </a:solidFill>
                  <a:ea typeface="PMingLiU" pitchFamily="18" charset="-120"/>
                </a:rPr>
                <a:t>+</a:t>
              </a:r>
              <a:endParaRPr lang="en-US" altLang="zh-TW" b="1">
                <a:solidFill>
                  <a:srgbClr val="000000"/>
                </a:solidFill>
                <a:ea typeface="PMingLiU" pitchFamily="18" charset="-120"/>
              </a:endParaRPr>
            </a:p>
          </p:txBody>
        </p:sp>
        <p:sp>
          <p:nvSpPr>
            <p:cNvPr id="44068" name="Text Box 36"/>
            <p:cNvSpPr txBox="1">
              <a:spLocks noChangeArrowheads="1"/>
            </p:cNvSpPr>
            <p:nvPr/>
          </p:nvSpPr>
          <p:spPr bwMode="auto">
            <a:xfrm>
              <a:off x="7315200" y="4267200"/>
              <a:ext cx="5334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a:t>
              </a:r>
              <a:r>
                <a:rPr lang="en-US" altLang="zh-TW" b="1" baseline="30000">
                  <a:solidFill>
                    <a:srgbClr val="000000"/>
                  </a:solidFill>
                  <a:ea typeface="PMingLiU" pitchFamily="18" charset="-120"/>
                </a:rPr>
                <a:t>+</a:t>
              </a:r>
              <a:endParaRPr lang="en-US" altLang="zh-TW" b="1">
                <a:solidFill>
                  <a:srgbClr val="000000"/>
                </a:solidFill>
                <a:ea typeface="PMingLiU" pitchFamily="18" charset="-120"/>
              </a:endParaRPr>
            </a:p>
          </p:txBody>
        </p:sp>
        <p:sp>
          <p:nvSpPr>
            <p:cNvPr id="44069" name="Line 37"/>
            <p:cNvSpPr>
              <a:spLocks noChangeShapeType="1"/>
            </p:cNvSpPr>
            <p:nvPr/>
          </p:nvSpPr>
          <p:spPr bwMode="auto">
            <a:xfrm>
              <a:off x="3048000" y="4343400"/>
              <a:ext cx="533400" cy="0"/>
            </a:xfrm>
            <a:prstGeom prst="line">
              <a:avLst/>
            </a:prstGeom>
            <a:noFill/>
            <a:ln w="38100">
              <a:solidFill>
                <a:schemeClr val="tx1"/>
              </a:solidFill>
              <a:round/>
              <a:headEnd/>
              <a:tailEnd/>
            </a:ln>
          </p:spPr>
          <p:txBody>
            <a:bodyPr wrap="none" anchor="ctr"/>
            <a:lstStyle/>
            <a:p>
              <a:endParaRPr lang="zh-CN" altLang="en-US" b="1">
                <a:solidFill>
                  <a:srgbClr val="000000"/>
                </a:solidFill>
              </a:endParaRPr>
            </a:p>
          </p:txBody>
        </p:sp>
        <p:sp>
          <p:nvSpPr>
            <p:cNvPr id="44070" name="Line 38"/>
            <p:cNvSpPr>
              <a:spLocks noChangeShapeType="1"/>
            </p:cNvSpPr>
            <p:nvPr/>
          </p:nvSpPr>
          <p:spPr bwMode="auto">
            <a:xfrm>
              <a:off x="6553200" y="4343400"/>
              <a:ext cx="533400" cy="0"/>
            </a:xfrm>
            <a:prstGeom prst="line">
              <a:avLst/>
            </a:prstGeom>
            <a:noFill/>
            <a:ln w="38100">
              <a:solidFill>
                <a:schemeClr val="tx1"/>
              </a:solidFill>
              <a:round/>
              <a:headEnd/>
              <a:tailEnd/>
            </a:ln>
          </p:spPr>
          <p:txBody>
            <a:bodyPr wrap="none" anchor="ctr"/>
            <a:lstStyle/>
            <a:p>
              <a:endParaRPr lang="zh-CN" altLang="en-US" b="1">
                <a:solidFill>
                  <a:srgbClr val="000000"/>
                </a:solidFill>
              </a:endParaRPr>
            </a:p>
          </p:txBody>
        </p:sp>
        <p:sp>
          <p:nvSpPr>
            <p:cNvPr id="44071" name="Rectangle 39"/>
            <p:cNvSpPr>
              <a:spLocks noChangeArrowheads="1"/>
            </p:cNvSpPr>
            <p:nvPr/>
          </p:nvSpPr>
          <p:spPr bwMode="auto">
            <a:xfrm>
              <a:off x="3124200" y="3962400"/>
              <a:ext cx="381000" cy="152400"/>
            </a:xfrm>
            <a:prstGeom prst="rect">
              <a:avLst/>
            </a:prstGeom>
            <a:solidFill>
              <a:srgbClr val="CC00FF"/>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4072" name="Rectangle 40"/>
            <p:cNvSpPr>
              <a:spLocks noChangeArrowheads="1"/>
            </p:cNvSpPr>
            <p:nvPr/>
          </p:nvSpPr>
          <p:spPr bwMode="auto">
            <a:xfrm>
              <a:off x="6629400" y="3962400"/>
              <a:ext cx="381000" cy="152400"/>
            </a:xfrm>
            <a:prstGeom prst="rect">
              <a:avLst/>
            </a:prstGeom>
            <a:solidFill>
              <a:srgbClr val="CC00FF"/>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4073" name="Rectangle 41"/>
            <p:cNvSpPr>
              <a:spLocks noChangeArrowheads="1"/>
            </p:cNvSpPr>
            <p:nvPr/>
          </p:nvSpPr>
          <p:spPr bwMode="auto">
            <a:xfrm>
              <a:off x="1066800" y="3962400"/>
              <a:ext cx="381000" cy="152400"/>
            </a:xfrm>
            <a:prstGeom prst="rect">
              <a:avLst/>
            </a:prstGeom>
            <a:solidFill>
              <a:srgbClr val="CC00FF"/>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4074" name="Rectangle 42"/>
            <p:cNvSpPr>
              <a:spLocks noChangeArrowheads="1"/>
            </p:cNvSpPr>
            <p:nvPr/>
          </p:nvSpPr>
          <p:spPr bwMode="auto">
            <a:xfrm flipV="1">
              <a:off x="1905000" y="4343400"/>
              <a:ext cx="1143000" cy="55563"/>
            </a:xfrm>
            <a:prstGeom prst="rect">
              <a:avLst/>
            </a:prstGeom>
            <a:solidFill>
              <a:srgbClr val="CC00FF"/>
            </a:solidFill>
            <a:ln w="9525">
              <a:noFill/>
              <a:miter lim="800000"/>
              <a:headEnd/>
              <a:tailEnd/>
            </a:ln>
          </p:spPr>
          <p:txBody>
            <a:bodyPr wrap="none" anchor="ctr"/>
            <a:lstStyle/>
            <a:p>
              <a:endParaRPr lang="zh-CN" altLang="en-US" b="1">
                <a:solidFill>
                  <a:srgbClr val="000000"/>
                </a:solidFill>
              </a:endParaRPr>
            </a:p>
          </p:txBody>
        </p:sp>
        <p:sp>
          <p:nvSpPr>
            <p:cNvPr id="44075" name="AutoShape 43" descr="80%"/>
            <p:cNvSpPr>
              <a:spLocks noChangeArrowheads="1"/>
            </p:cNvSpPr>
            <p:nvPr/>
          </p:nvSpPr>
          <p:spPr bwMode="auto">
            <a:xfrm>
              <a:off x="609600" y="4343400"/>
              <a:ext cx="1524000" cy="381000"/>
            </a:xfrm>
            <a:custGeom>
              <a:avLst/>
              <a:gdLst>
                <a:gd name="T0" fmla="*/ 1499164 w 21600"/>
                <a:gd name="T1" fmla="*/ 190500 h 21600"/>
                <a:gd name="T2" fmla="*/ 762000 w 21600"/>
                <a:gd name="T3" fmla="*/ 381000 h 21600"/>
                <a:gd name="T4" fmla="*/ 24836 w 21600"/>
                <a:gd name="T5" fmla="*/ 190500 h 21600"/>
                <a:gd name="T6" fmla="*/ 762000 w 21600"/>
                <a:gd name="T7" fmla="*/ 0 h 21600"/>
                <a:gd name="T8" fmla="*/ 0 60000 65536"/>
                <a:gd name="T9" fmla="*/ 0 60000 65536"/>
                <a:gd name="T10" fmla="*/ 0 60000 65536"/>
                <a:gd name="T11" fmla="*/ 0 60000 65536"/>
                <a:gd name="T12" fmla="*/ 2152 w 21600"/>
                <a:gd name="T13" fmla="*/ 2152 h 21600"/>
                <a:gd name="T14" fmla="*/ 19448 w 21600"/>
                <a:gd name="T15" fmla="*/ 19448 h 21600"/>
              </a:gdLst>
              <a:ahLst/>
              <a:cxnLst>
                <a:cxn ang="T8">
                  <a:pos x="T0" y="T1"/>
                </a:cxn>
                <a:cxn ang="T9">
                  <a:pos x="T2" y="T3"/>
                </a:cxn>
                <a:cxn ang="T10">
                  <a:pos x="T4" y="T5"/>
                </a:cxn>
                <a:cxn ang="T11">
                  <a:pos x="T6" y="T7"/>
                </a:cxn>
              </a:cxnLst>
              <a:rect l="T12" t="T13" r="T14" b="T15"/>
              <a:pathLst>
                <a:path w="21600" h="21600">
                  <a:moveTo>
                    <a:pt x="0" y="0"/>
                  </a:moveTo>
                  <a:lnTo>
                    <a:pt x="704" y="21600"/>
                  </a:lnTo>
                  <a:lnTo>
                    <a:pt x="20896" y="21600"/>
                  </a:lnTo>
                  <a:lnTo>
                    <a:pt x="21600" y="0"/>
                  </a:lnTo>
                  <a:close/>
                </a:path>
              </a:pathLst>
            </a:custGeom>
            <a:pattFill prst="pct80">
              <a:fgClr>
                <a:srgbClr val="B2B2B2"/>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4076" name="Rectangle 44"/>
            <p:cNvSpPr>
              <a:spLocks noChangeArrowheads="1"/>
            </p:cNvSpPr>
            <p:nvPr/>
          </p:nvSpPr>
          <p:spPr bwMode="auto">
            <a:xfrm flipV="1">
              <a:off x="3581400" y="4343400"/>
              <a:ext cx="1143000" cy="55563"/>
            </a:xfrm>
            <a:prstGeom prst="rect">
              <a:avLst/>
            </a:prstGeom>
            <a:solidFill>
              <a:srgbClr val="CC00FF"/>
            </a:solidFill>
            <a:ln w="9525">
              <a:noFill/>
              <a:miter lim="800000"/>
              <a:headEnd/>
              <a:tailEnd/>
            </a:ln>
          </p:spPr>
          <p:txBody>
            <a:bodyPr wrap="none" anchor="ctr"/>
            <a:lstStyle/>
            <a:p>
              <a:endParaRPr lang="zh-CN" altLang="en-US" b="1">
                <a:solidFill>
                  <a:srgbClr val="000000"/>
                </a:solidFill>
              </a:endParaRPr>
            </a:p>
          </p:txBody>
        </p:sp>
        <p:sp>
          <p:nvSpPr>
            <p:cNvPr id="44077" name="Rectangle 45"/>
            <p:cNvSpPr>
              <a:spLocks noChangeArrowheads="1"/>
            </p:cNvSpPr>
            <p:nvPr/>
          </p:nvSpPr>
          <p:spPr bwMode="auto">
            <a:xfrm flipV="1">
              <a:off x="5410200" y="4343400"/>
              <a:ext cx="1143000" cy="55563"/>
            </a:xfrm>
            <a:prstGeom prst="rect">
              <a:avLst/>
            </a:prstGeom>
            <a:solidFill>
              <a:srgbClr val="CC00FF"/>
            </a:solidFill>
            <a:ln w="9525">
              <a:noFill/>
              <a:miter lim="800000"/>
              <a:headEnd/>
              <a:tailEnd/>
            </a:ln>
          </p:spPr>
          <p:txBody>
            <a:bodyPr wrap="none" anchor="ctr"/>
            <a:lstStyle/>
            <a:p>
              <a:endParaRPr lang="zh-CN" altLang="en-US" b="1">
                <a:solidFill>
                  <a:srgbClr val="000000"/>
                </a:solidFill>
              </a:endParaRPr>
            </a:p>
          </p:txBody>
        </p:sp>
        <p:sp>
          <p:nvSpPr>
            <p:cNvPr id="44078" name="AutoShape 46" descr="80%"/>
            <p:cNvSpPr>
              <a:spLocks noChangeArrowheads="1"/>
            </p:cNvSpPr>
            <p:nvPr/>
          </p:nvSpPr>
          <p:spPr bwMode="auto">
            <a:xfrm>
              <a:off x="4572000" y="4343400"/>
              <a:ext cx="1143000" cy="381000"/>
            </a:xfrm>
            <a:custGeom>
              <a:avLst/>
              <a:gdLst>
                <a:gd name="T0" fmla="*/ 1101725 w 21600"/>
                <a:gd name="T1" fmla="*/ 190500 h 21600"/>
                <a:gd name="T2" fmla="*/ 571500 w 21600"/>
                <a:gd name="T3" fmla="*/ 381000 h 21600"/>
                <a:gd name="T4" fmla="*/ 41275 w 21600"/>
                <a:gd name="T5" fmla="*/ 190500 h 21600"/>
                <a:gd name="T6" fmla="*/ 571500 w 21600"/>
                <a:gd name="T7" fmla="*/ 0 h 21600"/>
                <a:gd name="T8" fmla="*/ 0 60000 65536"/>
                <a:gd name="T9" fmla="*/ 0 60000 65536"/>
                <a:gd name="T10" fmla="*/ 0 60000 65536"/>
                <a:gd name="T11" fmla="*/ 0 60000 65536"/>
                <a:gd name="T12" fmla="*/ 2580 w 21600"/>
                <a:gd name="T13" fmla="*/ 2580 h 21600"/>
                <a:gd name="T14" fmla="*/ 19020 w 21600"/>
                <a:gd name="T15" fmla="*/ 19020 h 21600"/>
              </a:gdLst>
              <a:ahLst/>
              <a:cxnLst>
                <a:cxn ang="T8">
                  <a:pos x="T0" y="T1"/>
                </a:cxn>
                <a:cxn ang="T9">
                  <a:pos x="T2" y="T3"/>
                </a:cxn>
                <a:cxn ang="T10">
                  <a:pos x="T4" y="T5"/>
                </a:cxn>
                <a:cxn ang="T11">
                  <a:pos x="T6" y="T7"/>
                </a:cxn>
              </a:cxnLst>
              <a:rect l="T12" t="T13" r="T14" b="T15"/>
              <a:pathLst>
                <a:path w="21600" h="21600">
                  <a:moveTo>
                    <a:pt x="0" y="0"/>
                  </a:moveTo>
                  <a:lnTo>
                    <a:pt x="1560" y="21600"/>
                  </a:lnTo>
                  <a:lnTo>
                    <a:pt x="20040" y="21600"/>
                  </a:lnTo>
                  <a:lnTo>
                    <a:pt x="21600" y="0"/>
                  </a:lnTo>
                  <a:close/>
                </a:path>
              </a:pathLst>
            </a:custGeom>
            <a:pattFill prst="pct80">
              <a:fgClr>
                <a:srgbClr val="B2B2B2"/>
              </a:fgClr>
              <a:bgClr>
                <a:srgbClr val="FFFFFF"/>
              </a:bgClr>
            </a:pattFill>
            <a:ln w="19050">
              <a:solidFill>
                <a:schemeClr val="tx1"/>
              </a:solidFill>
              <a:miter lim="800000"/>
              <a:headEnd/>
              <a:tailEnd/>
            </a:ln>
          </p:spPr>
          <p:txBody>
            <a:bodyPr wrap="none" anchor="ctr"/>
            <a:lstStyle/>
            <a:p>
              <a:endParaRPr lang="zh-CN" altLang="en-US" b="1">
                <a:solidFill>
                  <a:srgbClr val="000000"/>
                </a:solidFill>
              </a:endParaRPr>
            </a:p>
          </p:txBody>
        </p:sp>
        <p:sp>
          <p:nvSpPr>
            <p:cNvPr id="44079" name="Rectangle 47"/>
            <p:cNvSpPr>
              <a:spLocks noChangeArrowheads="1"/>
            </p:cNvSpPr>
            <p:nvPr/>
          </p:nvSpPr>
          <p:spPr bwMode="auto">
            <a:xfrm flipV="1">
              <a:off x="7086600" y="4343400"/>
              <a:ext cx="1143000" cy="55563"/>
            </a:xfrm>
            <a:prstGeom prst="rect">
              <a:avLst/>
            </a:prstGeom>
            <a:solidFill>
              <a:srgbClr val="CC00FF"/>
            </a:solidFill>
            <a:ln w="9525">
              <a:noFill/>
              <a:miter lim="800000"/>
              <a:headEnd/>
              <a:tailEnd/>
            </a:ln>
          </p:spPr>
          <p:txBody>
            <a:bodyPr wrap="none" anchor="ctr"/>
            <a:lstStyle/>
            <a:p>
              <a:endParaRPr lang="zh-CN" altLang="en-US" b="1">
                <a:solidFill>
                  <a:srgbClr val="000000"/>
                </a:solidFill>
              </a:endParaRPr>
            </a:p>
          </p:txBody>
        </p:sp>
        <p:sp>
          <p:nvSpPr>
            <p:cNvPr id="44080" name="AutoShape 48" descr="80%"/>
            <p:cNvSpPr>
              <a:spLocks noChangeArrowheads="1"/>
            </p:cNvSpPr>
            <p:nvPr/>
          </p:nvSpPr>
          <p:spPr bwMode="auto">
            <a:xfrm>
              <a:off x="8077200" y="4343400"/>
              <a:ext cx="457200" cy="381000"/>
            </a:xfrm>
            <a:custGeom>
              <a:avLst/>
              <a:gdLst>
                <a:gd name="T0" fmla="*/ 442383 w 21600"/>
                <a:gd name="T1" fmla="*/ 190500 h 21600"/>
                <a:gd name="T2" fmla="*/ 228600 w 21600"/>
                <a:gd name="T3" fmla="*/ 381000 h 21600"/>
                <a:gd name="T4" fmla="*/ 14817 w 21600"/>
                <a:gd name="T5" fmla="*/ 190500 h 21600"/>
                <a:gd name="T6" fmla="*/ 228600 w 21600"/>
                <a:gd name="T7" fmla="*/ 0 h 21600"/>
                <a:gd name="T8" fmla="*/ 0 60000 65536"/>
                <a:gd name="T9" fmla="*/ 0 60000 65536"/>
                <a:gd name="T10" fmla="*/ 0 60000 65536"/>
                <a:gd name="T11" fmla="*/ 0 60000 65536"/>
                <a:gd name="T12" fmla="*/ 2500 w 21600"/>
                <a:gd name="T13" fmla="*/ 2500 h 21600"/>
                <a:gd name="T14" fmla="*/ 19100 w 21600"/>
                <a:gd name="T15" fmla="*/ 19100 h 21600"/>
              </a:gdLst>
              <a:ahLst/>
              <a:cxnLst>
                <a:cxn ang="T8">
                  <a:pos x="T0" y="T1"/>
                </a:cxn>
                <a:cxn ang="T9">
                  <a:pos x="T2" y="T3"/>
                </a:cxn>
                <a:cxn ang="T10">
                  <a:pos x="T4" y="T5"/>
                </a:cxn>
                <a:cxn ang="T11">
                  <a:pos x="T6" y="T7"/>
                </a:cxn>
              </a:cxnLst>
              <a:rect l="T12" t="T13" r="T14" b="T15"/>
              <a:pathLst>
                <a:path w="21600" h="21600">
                  <a:moveTo>
                    <a:pt x="0" y="0"/>
                  </a:moveTo>
                  <a:lnTo>
                    <a:pt x="1400" y="21600"/>
                  </a:lnTo>
                  <a:lnTo>
                    <a:pt x="20200" y="21600"/>
                  </a:lnTo>
                  <a:lnTo>
                    <a:pt x="21600" y="0"/>
                  </a:lnTo>
                  <a:close/>
                </a:path>
              </a:pathLst>
            </a:custGeom>
            <a:pattFill prst="pct80">
              <a:fgClr>
                <a:srgbClr val="B2B2B2"/>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4081" name="AutoShape 49" descr="Large confetti"/>
            <p:cNvSpPr>
              <a:spLocks noChangeArrowheads="1"/>
            </p:cNvSpPr>
            <p:nvPr/>
          </p:nvSpPr>
          <p:spPr bwMode="auto">
            <a:xfrm>
              <a:off x="990600" y="3352800"/>
              <a:ext cx="457200" cy="649288"/>
            </a:xfrm>
            <a:prstGeom prst="flowChartManualOperation">
              <a:avLst/>
            </a:prstGeom>
            <a:pattFill prst="lgConfetti">
              <a:fgClr>
                <a:schemeClr val="bg2"/>
              </a:fgClr>
              <a:bgClr>
                <a:srgbClr val="FFFFFF"/>
              </a:bgClr>
            </a:pattFill>
            <a:ln w="28575">
              <a:noFill/>
              <a:miter lim="800000"/>
              <a:headEnd/>
              <a:tailEnd/>
            </a:ln>
          </p:spPr>
          <p:txBody>
            <a:bodyPr wrap="none" anchor="ctr"/>
            <a:lstStyle/>
            <a:p>
              <a:endParaRPr lang="zh-CN" altLang="en-US" b="1">
                <a:solidFill>
                  <a:srgbClr val="000000"/>
                </a:solidFill>
              </a:endParaRPr>
            </a:p>
          </p:txBody>
        </p:sp>
        <p:sp>
          <p:nvSpPr>
            <p:cNvPr id="44082" name="AutoShape 50" descr="Large confetti"/>
            <p:cNvSpPr>
              <a:spLocks noChangeArrowheads="1"/>
            </p:cNvSpPr>
            <p:nvPr/>
          </p:nvSpPr>
          <p:spPr bwMode="auto">
            <a:xfrm>
              <a:off x="2438400" y="3352800"/>
              <a:ext cx="457200" cy="990600"/>
            </a:xfrm>
            <a:prstGeom prst="flowChartManualOperation">
              <a:avLst/>
            </a:prstGeom>
            <a:pattFill prst="lgConfetti">
              <a:fgClr>
                <a:schemeClr val="bg2"/>
              </a:fgClr>
              <a:bgClr>
                <a:srgbClr val="FFFFFF"/>
              </a:bgClr>
            </a:pattFill>
            <a:ln w="28575">
              <a:noFill/>
              <a:miter lim="800000"/>
              <a:headEnd/>
              <a:tailEnd/>
            </a:ln>
          </p:spPr>
          <p:txBody>
            <a:bodyPr wrap="none" anchor="ctr"/>
            <a:lstStyle/>
            <a:p>
              <a:endParaRPr lang="zh-CN" altLang="en-US" b="1">
                <a:solidFill>
                  <a:srgbClr val="000000"/>
                </a:solidFill>
              </a:endParaRPr>
            </a:p>
          </p:txBody>
        </p:sp>
        <p:sp>
          <p:nvSpPr>
            <p:cNvPr id="44083" name="Line 51"/>
            <p:cNvSpPr>
              <a:spLocks noChangeShapeType="1"/>
            </p:cNvSpPr>
            <p:nvPr/>
          </p:nvSpPr>
          <p:spPr bwMode="auto">
            <a:xfrm>
              <a:off x="1066800" y="3997325"/>
              <a:ext cx="3048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84" name="Line 52"/>
            <p:cNvSpPr>
              <a:spLocks noChangeShapeType="1"/>
            </p:cNvSpPr>
            <p:nvPr/>
          </p:nvSpPr>
          <p:spPr bwMode="auto">
            <a:xfrm>
              <a:off x="2514600" y="4343400"/>
              <a:ext cx="3048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85" name="Line 53"/>
            <p:cNvSpPr>
              <a:spLocks noChangeShapeType="1"/>
            </p:cNvSpPr>
            <p:nvPr/>
          </p:nvSpPr>
          <p:spPr bwMode="auto">
            <a:xfrm>
              <a:off x="990600" y="3352800"/>
              <a:ext cx="76200" cy="609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86" name="Line 54"/>
            <p:cNvSpPr>
              <a:spLocks noChangeShapeType="1"/>
            </p:cNvSpPr>
            <p:nvPr/>
          </p:nvSpPr>
          <p:spPr bwMode="auto">
            <a:xfrm>
              <a:off x="2438400" y="3352800"/>
              <a:ext cx="76200" cy="990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87" name="Line 55"/>
            <p:cNvSpPr>
              <a:spLocks noChangeShapeType="1"/>
            </p:cNvSpPr>
            <p:nvPr/>
          </p:nvSpPr>
          <p:spPr bwMode="auto">
            <a:xfrm flipH="1">
              <a:off x="2819400" y="3352800"/>
              <a:ext cx="76200" cy="990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88" name="Line 56"/>
            <p:cNvSpPr>
              <a:spLocks noChangeShapeType="1"/>
            </p:cNvSpPr>
            <p:nvPr/>
          </p:nvSpPr>
          <p:spPr bwMode="auto">
            <a:xfrm flipH="1">
              <a:off x="1371600" y="3352800"/>
              <a:ext cx="76200" cy="609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89" name="AutoShape 57" descr="Large confetti"/>
            <p:cNvSpPr>
              <a:spLocks noChangeArrowheads="1"/>
            </p:cNvSpPr>
            <p:nvPr/>
          </p:nvSpPr>
          <p:spPr bwMode="auto">
            <a:xfrm>
              <a:off x="3810000" y="3352800"/>
              <a:ext cx="457200" cy="990600"/>
            </a:xfrm>
            <a:prstGeom prst="flowChartManualOperation">
              <a:avLst/>
            </a:prstGeom>
            <a:pattFill prst="lgConfetti">
              <a:fgClr>
                <a:schemeClr val="bg2"/>
              </a:fgClr>
              <a:bgClr>
                <a:srgbClr val="FFFFFF"/>
              </a:bgClr>
            </a:pattFill>
            <a:ln w="28575">
              <a:noFill/>
              <a:miter lim="800000"/>
              <a:headEnd/>
              <a:tailEnd/>
            </a:ln>
          </p:spPr>
          <p:txBody>
            <a:bodyPr wrap="none" anchor="ctr"/>
            <a:lstStyle/>
            <a:p>
              <a:endParaRPr lang="zh-CN" altLang="en-US" b="1">
                <a:solidFill>
                  <a:srgbClr val="000000"/>
                </a:solidFill>
              </a:endParaRPr>
            </a:p>
          </p:txBody>
        </p:sp>
        <p:sp>
          <p:nvSpPr>
            <p:cNvPr id="44090" name="AutoShape 58" descr="Large confetti"/>
            <p:cNvSpPr>
              <a:spLocks noChangeArrowheads="1"/>
            </p:cNvSpPr>
            <p:nvPr/>
          </p:nvSpPr>
          <p:spPr bwMode="auto">
            <a:xfrm>
              <a:off x="7315200" y="3352800"/>
              <a:ext cx="457200" cy="990600"/>
            </a:xfrm>
            <a:prstGeom prst="flowChartManualOperation">
              <a:avLst/>
            </a:prstGeom>
            <a:pattFill prst="lgConfetti">
              <a:fgClr>
                <a:schemeClr val="bg2"/>
              </a:fgClr>
              <a:bgClr>
                <a:srgbClr val="FFFFFF"/>
              </a:bgClr>
            </a:pattFill>
            <a:ln w="28575">
              <a:noFill/>
              <a:miter lim="800000"/>
              <a:headEnd/>
              <a:tailEnd/>
            </a:ln>
          </p:spPr>
          <p:txBody>
            <a:bodyPr wrap="none" anchor="ctr"/>
            <a:lstStyle/>
            <a:p>
              <a:endParaRPr lang="zh-CN" altLang="en-US" b="1">
                <a:solidFill>
                  <a:srgbClr val="000000"/>
                </a:solidFill>
              </a:endParaRPr>
            </a:p>
          </p:txBody>
        </p:sp>
        <p:sp>
          <p:nvSpPr>
            <p:cNvPr id="44091" name="AutoShape 59" descr="Large confetti"/>
            <p:cNvSpPr>
              <a:spLocks noChangeArrowheads="1"/>
            </p:cNvSpPr>
            <p:nvPr/>
          </p:nvSpPr>
          <p:spPr bwMode="auto">
            <a:xfrm>
              <a:off x="5867400" y="3352800"/>
              <a:ext cx="457200" cy="990600"/>
            </a:xfrm>
            <a:prstGeom prst="flowChartManualOperation">
              <a:avLst/>
            </a:prstGeom>
            <a:pattFill prst="lgConfetti">
              <a:fgClr>
                <a:schemeClr val="bg2"/>
              </a:fgClr>
              <a:bgClr>
                <a:srgbClr val="FFFFFF"/>
              </a:bgClr>
            </a:pattFill>
            <a:ln w="28575">
              <a:noFill/>
              <a:miter lim="800000"/>
              <a:headEnd/>
              <a:tailEnd/>
            </a:ln>
          </p:spPr>
          <p:txBody>
            <a:bodyPr wrap="none" anchor="ctr"/>
            <a:lstStyle/>
            <a:p>
              <a:endParaRPr lang="zh-CN" altLang="en-US" b="1">
                <a:solidFill>
                  <a:srgbClr val="000000"/>
                </a:solidFill>
              </a:endParaRPr>
            </a:p>
          </p:txBody>
        </p:sp>
        <p:sp>
          <p:nvSpPr>
            <p:cNvPr id="44092" name="Line 60"/>
            <p:cNvSpPr>
              <a:spLocks noChangeShapeType="1"/>
            </p:cNvSpPr>
            <p:nvPr/>
          </p:nvSpPr>
          <p:spPr bwMode="auto">
            <a:xfrm>
              <a:off x="3810000" y="3352800"/>
              <a:ext cx="76200" cy="990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93" name="Line 61"/>
            <p:cNvSpPr>
              <a:spLocks noChangeShapeType="1"/>
            </p:cNvSpPr>
            <p:nvPr/>
          </p:nvSpPr>
          <p:spPr bwMode="auto">
            <a:xfrm>
              <a:off x="5867400" y="3352800"/>
              <a:ext cx="76200" cy="990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94" name="Line 62"/>
            <p:cNvSpPr>
              <a:spLocks noChangeShapeType="1"/>
            </p:cNvSpPr>
            <p:nvPr/>
          </p:nvSpPr>
          <p:spPr bwMode="auto">
            <a:xfrm>
              <a:off x="7315200" y="3352800"/>
              <a:ext cx="76200" cy="990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95" name="Line 63"/>
            <p:cNvSpPr>
              <a:spLocks noChangeShapeType="1"/>
            </p:cNvSpPr>
            <p:nvPr/>
          </p:nvSpPr>
          <p:spPr bwMode="auto">
            <a:xfrm flipH="1">
              <a:off x="4191000" y="3352800"/>
              <a:ext cx="76200" cy="990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96" name="Line 64"/>
            <p:cNvSpPr>
              <a:spLocks noChangeShapeType="1"/>
            </p:cNvSpPr>
            <p:nvPr/>
          </p:nvSpPr>
          <p:spPr bwMode="auto">
            <a:xfrm flipH="1">
              <a:off x="6248400" y="3352800"/>
              <a:ext cx="76200" cy="990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97" name="Line 65"/>
            <p:cNvSpPr>
              <a:spLocks noChangeShapeType="1"/>
            </p:cNvSpPr>
            <p:nvPr/>
          </p:nvSpPr>
          <p:spPr bwMode="auto">
            <a:xfrm flipH="1">
              <a:off x="7696200" y="3352800"/>
              <a:ext cx="76200" cy="9906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98" name="Line 66"/>
            <p:cNvSpPr>
              <a:spLocks noChangeShapeType="1"/>
            </p:cNvSpPr>
            <p:nvPr/>
          </p:nvSpPr>
          <p:spPr bwMode="auto">
            <a:xfrm>
              <a:off x="5943600" y="4343400"/>
              <a:ext cx="3048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099" name="Line 67"/>
            <p:cNvSpPr>
              <a:spLocks noChangeShapeType="1"/>
            </p:cNvSpPr>
            <p:nvPr/>
          </p:nvSpPr>
          <p:spPr bwMode="auto">
            <a:xfrm>
              <a:off x="7391400" y="4343400"/>
              <a:ext cx="3048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100" name="Line 68"/>
            <p:cNvSpPr>
              <a:spLocks noChangeShapeType="1"/>
            </p:cNvSpPr>
            <p:nvPr/>
          </p:nvSpPr>
          <p:spPr bwMode="auto">
            <a:xfrm>
              <a:off x="3886200" y="4343400"/>
              <a:ext cx="3048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4101" name="Rectangle 69"/>
            <p:cNvSpPr>
              <a:spLocks noChangeArrowheads="1"/>
            </p:cNvSpPr>
            <p:nvPr/>
          </p:nvSpPr>
          <p:spPr bwMode="auto">
            <a:xfrm>
              <a:off x="3657600" y="3276600"/>
              <a:ext cx="2819400" cy="76200"/>
            </a:xfrm>
            <a:prstGeom prst="rect">
              <a:avLst/>
            </a:prstGeom>
            <a:solidFill>
              <a:srgbClr val="0000FF"/>
            </a:solidFill>
            <a:ln w="9525">
              <a:noFill/>
              <a:miter lim="800000"/>
              <a:headEnd/>
              <a:tailEnd/>
            </a:ln>
          </p:spPr>
          <p:txBody>
            <a:bodyPr wrap="none" anchor="ctr"/>
            <a:lstStyle/>
            <a:p>
              <a:endParaRPr lang="zh-CN" altLang="en-US" b="1">
                <a:solidFill>
                  <a:srgbClr val="000000"/>
                </a:solidFill>
              </a:endParaRPr>
            </a:p>
          </p:txBody>
        </p:sp>
        <p:sp>
          <p:nvSpPr>
            <p:cNvPr id="44102" name="Rectangle 70"/>
            <p:cNvSpPr>
              <a:spLocks noChangeArrowheads="1"/>
            </p:cNvSpPr>
            <p:nvPr/>
          </p:nvSpPr>
          <p:spPr bwMode="auto">
            <a:xfrm>
              <a:off x="3733800" y="2819400"/>
              <a:ext cx="2667000" cy="76200"/>
            </a:xfrm>
            <a:prstGeom prst="rect">
              <a:avLst/>
            </a:prstGeom>
            <a:solidFill>
              <a:schemeClr val="accent2"/>
            </a:solidFill>
            <a:ln w="9525">
              <a:noFill/>
              <a:miter lim="800000"/>
              <a:headEnd/>
              <a:tailEnd/>
            </a:ln>
          </p:spPr>
          <p:txBody>
            <a:bodyPr wrap="none" anchor="ctr"/>
            <a:lstStyle/>
            <a:p>
              <a:endParaRPr lang="zh-CN" altLang="en-US" b="1">
                <a:solidFill>
                  <a:srgbClr val="000000"/>
                </a:solidFill>
              </a:endParaRPr>
            </a:p>
          </p:txBody>
        </p:sp>
        <p:sp>
          <p:nvSpPr>
            <p:cNvPr id="44103" name="Rectangle 71"/>
            <p:cNvSpPr>
              <a:spLocks noChangeArrowheads="1"/>
            </p:cNvSpPr>
            <p:nvPr/>
          </p:nvSpPr>
          <p:spPr bwMode="auto">
            <a:xfrm>
              <a:off x="7239000" y="3276600"/>
              <a:ext cx="609600" cy="76200"/>
            </a:xfrm>
            <a:prstGeom prst="rect">
              <a:avLst/>
            </a:prstGeom>
            <a:solidFill>
              <a:srgbClr val="0000FF"/>
            </a:solidFill>
            <a:ln w="9525">
              <a:noFill/>
              <a:miter lim="800000"/>
              <a:headEnd/>
              <a:tailEnd/>
            </a:ln>
          </p:spPr>
          <p:txBody>
            <a:bodyPr wrap="none" anchor="ctr"/>
            <a:lstStyle/>
            <a:p>
              <a:endParaRPr lang="zh-CN" altLang="en-US" b="1">
                <a:solidFill>
                  <a:srgbClr val="000000"/>
                </a:solidFill>
              </a:endParaRPr>
            </a:p>
          </p:txBody>
        </p:sp>
        <p:sp>
          <p:nvSpPr>
            <p:cNvPr id="44104" name="Rectangle 72"/>
            <p:cNvSpPr>
              <a:spLocks noChangeArrowheads="1"/>
            </p:cNvSpPr>
            <p:nvPr/>
          </p:nvSpPr>
          <p:spPr bwMode="auto">
            <a:xfrm>
              <a:off x="7315200" y="2820988"/>
              <a:ext cx="457200" cy="74612"/>
            </a:xfrm>
            <a:prstGeom prst="rect">
              <a:avLst/>
            </a:prstGeom>
            <a:solidFill>
              <a:schemeClr val="accent2"/>
            </a:solidFill>
            <a:ln w="9525">
              <a:noFill/>
              <a:miter lim="800000"/>
              <a:headEnd/>
              <a:tailEnd/>
            </a:ln>
          </p:spPr>
          <p:txBody>
            <a:bodyPr wrap="none" anchor="ctr"/>
            <a:lstStyle/>
            <a:p>
              <a:endParaRPr lang="zh-CN" altLang="en-US" b="1">
                <a:solidFill>
                  <a:srgbClr val="000000"/>
                </a:solidFill>
              </a:endParaRPr>
            </a:p>
          </p:txBody>
        </p:sp>
        <p:sp>
          <p:nvSpPr>
            <p:cNvPr id="44105" name="AutoShape 73" descr="Dark upward diagonal"/>
            <p:cNvSpPr>
              <a:spLocks noChangeArrowheads="1"/>
            </p:cNvSpPr>
            <p:nvPr/>
          </p:nvSpPr>
          <p:spPr bwMode="auto">
            <a:xfrm rot="-10787576">
              <a:off x="3654425" y="2895600"/>
              <a:ext cx="2820988" cy="381000"/>
            </a:xfrm>
            <a:custGeom>
              <a:avLst/>
              <a:gdLst>
                <a:gd name="T0" fmla="*/ 2786770 w 21600"/>
                <a:gd name="T1" fmla="*/ 190500 h 21600"/>
                <a:gd name="T2" fmla="*/ 1410494 w 21600"/>
                <a:gd name="T3" fmla="*/ 381000 h 21600"/>
                <a:gd name="T4" fmla="*/ 34218 w 21600"/>
                <a:gd name="T5" fmla="*/ 190500 h 21600"/>
                <a:gd name="T6" fmla="*/ 1410494 w 21600"/>
                <a:gd name="T7" fmla="*/ 0 h 21600"/>
                <a:gd name="T8" fmla="*/ 0 60000 65536"/>
                <a:gd name="T9" fmla="*/ 0 60000 65536"/>
                <a:gd name="T10" fmla="*/ 0 60000 65536"/>
                <a:gd name="T11" fmla="*/ 0 60000 65536"/>
                <a:gd name="T12" fmla="*/ 2062 w 21600"/>
                <a:gd name="T13" fmla="*/ 2062 h 21600"/>
                <a:gd name="T14" fmla="*/ 19538 w 21600"/>
                <a:gd name="T15" fmla="*/ 19538 h 21600"/>
              </a:gdLst>
              <a:ahLst/>
              <a:cxnLst>
                <a:cxn ang="T8">
                  <a:pos x="T0" y="T1"/>
                </a:cxn>
                <a:cxn ang="T9">
                  <a:pos x="T2" y="T3"/>
                </a:cxn>
                <a:cxn ang="T10">
                  <a:pos x="T4" y="T5"/>
                </a:cxn>
                <a:cxn ang="T11">
                  <a:pos x="T6" y="T7"/>
                </a:cxn>
              </a:cxnLst>
              <a:rect l="T12" t="T13" r="T14" b="T15"/>
              <a:pathLst>
                <a:path w="21600" h="21600">
                  <a:moveTo>
                    <a:pt x="0" y="0"/>
                  </a:moveTo>
                  <a:lnTo>
                    <a:pt x="524" y="21600"/>
                  </a:lnTo>
                  <a:lnTo>
                    <a:pt x="21076" y="21600"/>
                  </a:lnTo>
                  <a:lnTo>
                    <a:pt x="21600" y="0"/>
                  </a:lnTo>
                  <a:close/>
                </a:path>
              </a:pathLst>
            </a:custGeom>
            <a:pattFill prst="dkUpDiag">
              <a:fgClr>
                <a:schemeClr val="bg2"/>
              </a:fgClr>
              <a:bgClr>
                <a:schemeClr val="bg1"/>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4106" name="AutoShape 74" descr="Dark upward diagonal"/>
            <p:cNvSpPr>
              <a:spLocks noChangeArrowheads="1"/>
            </p:cNvSpPr>
            <p:nvPr/>
          </p:nvSpPr>
          <p:spPr bwMode="auto">
            <a:xfrm rot="-10787576">
              <a:off x="7239000" y="2895600"/>
              <a:ext cx="612775" cy="379413"/>
            </a:xfrm>
            <a:custGeom>
              <a:avLst/>
              <a:gdLst>
                <a:gd name="T0" fmla="*/ 576462 w 21600"/>
                <a:gd name="T1" fmla="*/ 189707 h 21600"/>
                <a:gd name="T2" fmla="*/ 306388 w 21600"/>
                <a:gd name="T3" fmla="*/ 379413 h 21600"/>
                <a:gd name="T4" fmla="*/ 36313 w 21600"/>
                <a:gd name="T5" fmla="*/ 189707 h 21600"/>
                <a:gd name="T6" fmla="*/ 306388 w 21600"/>
                <a:gd name="T7" fmla="*/ 0 h 21600"/>
                <a:gd name="T8" fmla="*/ 0 60000 65536"/>
                <a:gd name="T9" fmla="*/ 0 60000 65536"/>
                <a:gd name="T10" fmla="*/ 0 60000 65536"/>
                <a:gd name="T11" fmla="*/ 0 60000 65536"/>
                <a:gd name="T12" fmla="*/ 3080 w 21600"/>
                <a:gd name="T13" fmla="*/ 3080 h 21600"/>
                <a:gd name="T14" fmla="*/ 18520 w 21600"/>
                <a:gd name="T15" fmla="*/ 18520 h 21600"/>
              </a:gdLst>
              <a:ahLst/>
              <a:cxnLst>
                <a:cxn ang="T8">
                  <a:pos x="T0" y="T1"/>
                </a:cxn>
                <a:cxn ang="T9">
                  <a:pos x="T2" y="T3"/>
                </a:cxn>
                <a:cxn ang="T10">
                  <a:pos x="T4" y="T5"/>
                </a:cxn>
                <a:cxn ang="T11">
                  <a:pos x="T6" y="T7"/>
                </a:cxn>
              </a:cxnLst>
              <a:rect l="T12" t="T13" r="T14" b="T15"/>
              <a:pathLst>
                <a:path w="21600" h="21600">
                  <a:moveTo>
                    <a:pt x="0" y="0"/>
                  </a:moveTo>
                  <a:lnTo>
                    <a:pt x="2559" y="21600"/>
                  </a:lnTo>
                  <a:lnTo>
                    <a:pt x="19041" y="21600"/>
                  </a:lnTo>
                  <a:lnTo>
                    <a:pt x="21600" y="0"/>
                  </a:lnTo>
                  <a:close/>
                </a:path>
              </a:pathLst>
            </a:custGeom>
            <a:pattFill prst="dkUpDiag">
              <a:fgClr>
                <a:schemeClr val="folHlink"/>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4107" name="Rectangle 75"/>
            <p:cNvSpPr>
              <a:spLocks noChangeArrowheads="1"/>
            </p:cNvSpPr>
            <p:nvPr/>
          </p:nvSpPr>
          <p:spPr bwMode="auto">
            <a:xfrm>
              <a:off x="2362200" y="3276600"/>
              <a:ext cx="609600" cy="76200"/>
            </a:xfrm>
            <a:prstGeom prst="rect">
              <a:avLst/>
            </a:prstGeom>
            <a:solidFill>
              <a:srgbClr val="0000FF"/>
            </a:solidFill>
            <a:ln w="9525">
              <a:noFill/>
              <a:miter lim="800000"/>
              <a:headEnd/>
              <a:tailEnd/>
            </a:ln>
          </p:spPr>
          <p:txBody>
            <a:bodyPr wrap="none" anchor="ctr"/>
            <a:lstStyle/>
            <a:p>
              <a:endParaRPr lang="zh-CN" altLang="en-US" b="1">
                <a:solidFill>
                  <a:srgbClr val="000000"/>
                </a:solidFill>
              </a:endParaRPr>
            </a:p>
          </p:txBody>
        </p:sp>
        <p:sp>
          <p:nvSpPr>
            <p:cNvPr id="44108" name="Rectangle 76"/>
            <p:cNvSpPr>
              <a:spLocks noChangeArrowheads="1"/>
            </p:cNvSpPr>
            <p:nvPr/>
          </p:nvSpPr>
          <p:spPr bwMode="auto">
            <a:xfrm>
              <a:off x="2438400" y="2820988"/>
              <a:ext cx="457200" cy="74612"/>
            </a:xfrm>
            <a:prstGeom prst="rect">
              <a:avLst/>
            </a:prstGeom>
            <a:solidFill>
              <a:schemeClr val="accent2"/>
            </a:solidFill>
            <a:ln w="9525">
              <a:noFill/>
              <a:miter lim="800000"/>
              <a:headEnd/>
              <a:tailEnd/>
            </a:ln>
          </p:spPr>
          <p:txBody>
            <a:bodyPr wrap="none" anchor="ctr"/>
            <a:lstStyle/>
            <a:p>
              <a:endParaRPr lang="zh-CN" altLang="en-US" b="1">
                <a:solidFill>
                  <a:srgbClr val="000000"/>
                </a:solidFill>
              </a:endParaRPr>
            </a:p>
          </p:txBody>
        </p:sp>
        <p:sp>
          <p:nvSpPr>
            <p:cNvPr id="44109" name="AutoShape 77" descr="Dark upward diagonal"/>
            <p:cNvSpPr>
              <a:spLocks noChangeArrowheads="1"/>
            </p:cNvSpPr>
            <p:nvPr/>
          </p:nvSpPr>
          <p:spPr bwMode="auto">
            <a:xfrm rot="-10787576">
              <a:off x="2362200" y="2895600"/>
              <a:ext cx="612775" cy="379413"/>
            </a:xfrm>
            <a:custGeom>
              <a:avLst/>
              <a:gdLst>
                <a:gd name="T0" fmla="*/ 576462 w 21600"/>
                <a:gd name="T1" fmla="*/ 189707 h 21600"/>
                <a:gd name="T2" fmla="*/ 306388 w 21600"/>
                <a:gd name="T3" fmla="*/ 379413 h 21600"/>
                <a:gd name="T4" fmla="*/ 36313 w 21600"/>
                <a:gd name="T5" fmla="*/ 189707 h 21600"/>
                <a:gd name="T6" fmla="*/ 306388 w 21600"/>
                <a:gd name="T7" fmla="*/ 0 h 21600"/>
                <a:gd name="T8" fmla="*/ 0 60000 65536"/>
                <a:gd name="T9" fmla="*/ 0 60000 65536"/>
                <a:gd name="T10" fmla="*/ 0 60000 65536"/>
                <a:gd name="T11" fmla="*/ 0 60000 65536"/>
                <a:gd name="T12" fmla="*/ 3080 w 21600"/>
                <a:gd name="T13" fmla="*/ 3080 h 21600"/>
                <a:gd name="T14" fmla="*/ 18520 w 21600"/>
                <a:gd name="T15" fmla="*/ 18520 h 21600"/>
              </a:gdLst>
              <a:ahLst/>
              <a:cxnLst>
                <a:cxn ang="T8">
                  <a:pos x="T0" y="T1"/>
                </a:cxn>
                <a:cxn ang="T9">
                  <a:pos x="T2" y="T3"/>
                </a:cxn>
                <a:cxn ang="T10">
                  <a:pos x="T4" y="T5"/>
                </a:cxn>
                <a:cxn ang="T11">
                  <a:pos x="T6" y="T7"/>
                </a:cxn>
              </a:cxnLst>
              <a:rect l="T12" t="T13" r="T14" b="T15"/>
              <a:pathLst>
                <a:path w="21600" h="21600">
                  <a:moveTo>
                    <a:pt x="0" y="0"/>
                  </a:moveTo>
                  <a:lnTo>
                    <a:pt x="2559" y="21600"/>
                  </a:lnTo>
                  <a:lnTo>
                    <a:pt x="19041" y="21600"/>
                  </a:lnTo>
                  <a:lnTo>
                    <a:pt x="21600" y="0"/>
                  </a:lnTo>
                  <a:close/>
                </a:path>
              </a:pathLst>
            </a:custGeom>
            <a:pattFill prst="dkUpDiag">
              <a:fgClr>
                <a:schemeClr val="folHlink"/>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4110" name="Rectangle 78"/>
            <p:cNvSpPr>
              <a:spLocks noChangeArrowheads="1"/>
            </p:cNvSpPr>
            <p:nvPr/>
          </p:nvSpPr>
          <p:spPr bwMode="auto">
            <a:xfrm>
              <a:off x="914400" y="3276600"/>
              <a:ext cx="609600" cy="76200"/>
            </a:xfrm>
            <a:prstGeom prst="rect">
              <a:avLst/>
            </a:prstGeom>
            <a:solidFill>
              <a:srgbClr val="0000FF"/>
            </a:solidFill>
            <a:ln w="9525">
              <a:noFill/>
              <a:miter lim="800000"/>
              <a:headEnd/>
              <a:tailEnd/>
            </a:ln>
          </p:spPr>
          <p:txBody>
            <a:bodyPr wrap="none" anchor="ctr"/>
            <a:lstStyle/>
            <a:p>
              <a:endParaRPr lang="zh-CN" altLang="en-US" b="1">
                <a:solidFill>
                  <a:srgbClr val="000000"/>
                </a:solidFill>
              </a:endParaRPr>
            </a:p>
          </p:txBody>
        </p:sp>
        <p:sp>
          <p:nvSpPr>
            <p:cNvPr id="44111" name="Rectangle 79"/>
            <p:cNvSpPr>
              <a:spLocks noChangeArrowheads="1"/>
            </p:cNvSpPr>
            <p:nvPr/>
          </p:nvSpPr>
          <p:spPr bwMode="auto">
            <a:xfrm>
              <a:off x="990600" y="2820988"/>
              <a:ext cx="457200" cy="74612"/>
            </a:xfrm>
            <a:prstGeom prst="rect">
              <a:avLst/>
            </a:prstGeom>
            <a:solidFill>
              <a:schemeClr val="accent2"/>
            </a:solidFill>
            <a:ln w="9525">
              <a:noFill/>
              <a:miter lim="800000"/>
              <a:headEnd/>
              <a:tailEnd/>
            </a:ln>
          </p:spPr>
          <p:txBody>
            <a:bodyPr wrap="none" anchor="ctr"/>
            <a:lstStyle/>
            <a:p>
              <a:endParaRPr lang="zh-CN" altLang="en-US" b="1">
                <a:solidFill>
                  <a:srgbClr val="000000"/>
                </a:solidFill>
              </a:endParaRPr>
            </a:p>
          </p:txBody>
        </p:sp>
        <p:sp>
          <p:nvSpPr>
            <p:cNvPr id="44112" name="AutoShape 80" descr="Dark upward diagonal"/>
            <p:cNvSpPr>
              <a:spLocks noChangeArrowheads="1"/>
            </p:cNvSpPr>
            <p:nvPr/>
          </p:nvSpPr>
          <p:spPr bwMode="auto">
            <a:xfrm rot="-10787576">
              <a:off x="914400" y="2895600"/>
              <a:ext cx="612775" cy="379413"/>
            </a:xfrm>
            <a:custGeom>
              <a:avLst/>
              <a:gdLst>
                <a:gd name="T0" fmla="*/ 576462 w 21600"/>
                <a:gd name="T1" fmla="*/ 189707 h 21600"/>
                <a:gd name="T2" fmla="*/ 306388 w 21600"/>
                <a:gd name="T3" fmla="*/ 379413 h 21600"/>
                <a:gd name="T4" fmla="*/ 36313 w 21600"/>
                <a:gd name="T5" fmla="*/ 189707 h 21600"/>
                <a:gd name="T6" fmla="*/ 306388 w 21600"/>
                <a:gd name="T7" fmla="*/ 0 h 21600"/>
                <a:gd name="T8" fmla="*/ 0 60000 65536"/>
                <a:gd name="T9" fmla="*/ 0 60000 65536"/>
                <a:gd name="T10" fmla="*/ 0 60000 65536"/>
                <a:gd name="T11" fmla="*/ 0 60000 65536"/>
                <a:gd name="T12" fmla="*/ 3080 w 21600"/>
                <a:gd name="T13" fmla="*/ 3080 h 21600"/>
                <a:gd name="T14" fmla="*/ 18520 w 21600"/>
                <a:gd name="T15" fmla="*/ 18520 h 21600"/>
              </a:gdLst>
              <a:ahLst/>
              <a:cxnLst>
                <a:cxn ang="T8">
                  <a:pos x="T0" y="T1"/>
                </a:cxn>
                <a:cxn ang="T9">
                  <a:pos x="T2" y="T3"/>
                </a:cxn>
                <a:cxn ang="T10">
                  <a:pos x="T4" y="T5"/>
                </a:cxn>
                <a:cxn ang="T11">
                  <a:pos x="T6" y="T7"/>
                </a:cxn>
              </a:cxnLst>
              <a:rect l="T12" t="T13" r="T14" b="T15"/>
              <a:pathLst>
                <a:path w="21600" h="21600">
                  <a:moveTo>
                    <a:pt x="0" y="0"/>
                  </a:moveTo>
                  <a:lnTo>
                    <a:pt x="2559" y="21600"/>
                  </a:lnTo>
                  <a:lnTo>
                    <a:pt x="19041" y="21600"/>
                  </a:lnTo>
                  <a:lnTo>
                    <a:pt x="21600" y="0"/>
                  </a:lnTo>
                  <a:close/>
                </a:path>
              </a:pathLst>
            </a:custGeom>
            <a:pattFill prst="dkUpDiag">
              <a:fgClr>
                <a:schemeClr val="folHlink"/>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4113" name="Text Box 81"/>
            <p:cNvSpPr txBox="1">
              <a:spLocks noChangeArrowheads="1"/>
            </p:cNvSpPr>
            <p:nvPr/>
          </p:nvSpPr>
          <p:spPr bwMode="auto">
            <a:xfrm>
              <a:off x="3886200" y="2819400"/>
              <a:ext cx="20574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Metal 1, Al•Cu</a:t>
              </a:r>
            </a:p>
          </p:txBody>
        </p:sp>
        <p:sp>
          <p:nvSpPr>
            <p:cNvPr id="44114" name="Text Box 82"/>
            <p:cNvSpPr txBox="1">
              <a:spLocks noChangeArrowheads="1"/>
            </p:cNvSpPr>
            <p:nvPr/>
          </p:nvSpPr>
          <p:spPr bwMode="auto">
            <a:xfrm>
              <a:off x="4343400" y="3657600"/>
              <a:ext cx="16002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BPSG</a:t>
              </a:r>
            </a:p>
          </p:txBody>
        </p:sp>
        <p:sp>
          <p:nvSpPr>
            <p:cNvPr id="44115" name="Text Box 83"/>
            <p:cNvSpPr txBox="1">
              <a:spLocks noChangeArrowheads="1"/>
            </p:cNvSpPr>
            <p:nvPr/>
          </p:nvSpPr>
          <p:spPr bwMode="auto">
            <a:xfrm>
              <a:off x="2339752" y="3429000"/>
              <a:ext cx="609600" cy="369332"/>
            </a:xfrm>
            <a:prstGeom prst="rect">
              <a:avLst/>
            </a:prstGeom>
            <a:noFill/>
            <a:ln w="9525">
              <a:noFill/>
              <a:miter lim="800000"/>
              <a:headEnd/>
              <a:tailEnd/>
            </a:ln>
          </p:spPr>
          <p:txBody>
            <a:bodyPr>
              <a:spAutoFit/>
            </a:bodyPr>
            <a:lstStyle/>
            <a:p>
              <a:pPr>
                <a:spcBef>
                  <a:spcPct val="50000"/>
                </a:spcBef>
              </a:pPr>
              <a:r>
                <a:rPr lang="en-US" altLang="zh-TW" b="1" dirty="0">
                  <a:solidFill>
                    <a:srgbClr val="000000"/>
                  </a:solidFill>
                  <a:ea typeface="PMingLiU" pitchFamily="18" charset="-120"/>
                </a:rPr>
                <a:t>W</a:t>
              </a:r>
            </a:p>
          </p:txBody>
        </p:sp>
        <p:sp>
          <p:nvSpPr>
            <p:cNvPr id="44116" name="AutoShape 84" descr="80%"/>
            <p:cNvSpPr>
              <a:spLocks noChangeArrowheads="1"/>
            </p:cNvSpPr>
            <p:nvPr/>
          </p:nvSpPr>
          <p:spPr bwMode="auto">
            <a:xfrm>
              <a:off x="609600" y="4343400"/>
              <a:ext cx="304800" cy="381000"/>
            </a:xfrm>
            <a:custGeom>
              <a:avLst/>
              <a:gdLst>
                <a:gd name="T0" fmla="*/ 304800 w 21600"/>
                <a:gd name="T1" fmla="*/ 190500 h 21600"/>
                <a:gd name="T2" fmla="*/ 152400 w 21600"/>
                <a:gd name="T3" fmla="*/ 381000 h 21600"/>
                <a:gd name="T4" fmla="*/ 0 w 21600"/>
                <a:gd name="T5" fmla="*/ 190500 h 21600"/>
                <a:gd name="T6" fmla="*/ 152400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close/>
                </a:path>
              </a:pathLst>
            </a:custGeom>
            <a:pattFill prst="pct80">
              <a:fgClr>
                <a:srgbClr val="B2B2B2"/>
              </a:fgClr>
              <a:bgClr>
                <a:srgbClr val="FFFFFF"/>
              </a:bgClr>
            </a:pattFill>
            <a:ln w="9525">
              <a:noFill/>
              <a:miter lim="800000"/>
              <a:headEnd/>
              <a:tailEnd/>
            </a:ln>
          </p:spPr>
          <p:txBody>
            <a:bodyPr wrap="none" anchor="ctr"/>
            <a:lstStyle/>
            <a:p>
              <a:endParaRPr lang="zh-CN" altLang="en-US" b="1">
                <a:solidFill>
                  <a:srgbClr val="000000"/>
                </a:solidFill>
              </a:endParaRPr>
            </a:p>
          </p:txBody>
        </p:sp>
        <p:sp>
          <p:nvSpPr>
            <p:cNvPr id="44117" name="AutoShape 85" descr="80%"/>
            <p:cNvSpPr>
              <a:spLocks noChangeArrowheads="1"/>
            </p:cNvSpPr>
            <p:nvPr/>
          </p:nvSpPr>
          <p:spPr bwMode="auto">
            <a:xfrm>
              <a:off x="8458200" y="4343400"/>
              <a:ext cx="152400" cy="381000"/>
            </a:xfrm>
            <a:custGeom>
              <a:avLst/>
              <a:gdLst>
                <a:gd name="T0" fmla="*/ 152400 w 21600"/>
                <a:gd name="T1" fmla="*/ 190500 h 21600"/>
                <a:gd name="T2" fmla="*/ 76200 w 21600"/>
                <a:gd name="T3" fmla="*/ 381000 h 21600"/>
                <a:gd name="T4" fmla="*/ 0 w 21600"/>
                <a:gd name="T5" fmla="*/ 190500 h 21600"/>
                <a:gd name="T6" fmla="*/ 76200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close/>
                </a:path>
              </a:pathLst>
            </a:custGeom>
            <a:pattFill prst="pct80">
              <a:fgClr>
                <a:srgbClr val="B2B2B2"/>
              </a:fgClr>
              <a:bgClr>
                <a:srgbClr val="FFFFFF"/>
              </a:bgClr>
            </a:pattFill>
            <a:ln w="9525">
              <a:noFill/>
              <a:miter lim="800000"/>
              <a:headEnd/>
              <a:tailEnd/>
            </a:ln>
          </p:spPr>
          <p:txBody>
            <a:bodyPr wrap="none" anchor="ctr"/>
            <a:lstStyle/>
            <a:p>
              <a:endParaRPr lang="zh-CN" altLang="en-US" b="1">
                <a:solidFill>
                  <a:srgbClr val="000000"/>
                </a:solidFill>
              </a:endParaRPr>
            </a:p>
          </p:txBody>
        </p:sp>
        <p:sp>
          <p:nvSpPr>
            <p:cNvPr id="44118" name="Text Box 86"/>
            <p:cNvSpPr txBox="1">
              <a:spLocks noChangeArrowheads="1"/>
            </p:cNvSpPr>
            <p:nvPr/>
          </p:nvSpPr>
          <p:spPr bwMode="auto">
            <a:xfrm>
              <a:off x="4038600" y="5181600"/>
              <a:ext cx="1066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P-epi</a:t>
              </a:r>
            </a:p>
          </p:txBody>
        </p:sp>
        <p:sp>
          <p:nvSpPr>
            <p:cNvPr id="44119" name="Line 87"/>
            <p:cNvSpPr>
              <a:spLocks noChangeShapeType="1"/>
            </p:cNvSpPr>
            <p:nvPr/>
          </p:nvSpPr>
          <p:spPr bwMode="auto">
            <a:xfrm flipH="1">
              <a:off x="609600" y="4343400"/>
              <a:ext cx="457200" cy="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4120" name="Line 88"/>
            <p:cNvSpPr>
              <a:spLocks noChangeShapeType="1"/>
            </p:cNvSpPr>
            <p:nvPr/>
          </p:nvSpPr>
          <p:spPr bwMode="auto">
            <a:xfrm flipH="1">
              <a:off x="609600" y="4724400"/>
              <a:ext cx="457200" cy="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4121" name="Line 89"/>
            <p:cNvSpPr>
              <a:spLocks noChangeShapeType="1"/>
            </p:cNvSpPr>
            <p:nvPr/>
          </p:nvSpPr>
          <p:spPr bwMode="auto">
            <a:xfrm flipH="1">
              <a:off x="8153400" y="4343400"/>
              <a:ext cx="457200" cy="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4122" name="Line 90"/>
            <p:cNvSpPr>
              <a:spLocks noChangeShapeType="1"/>
            </p:cNvSpPr>
            <p:nvPr/>
          </p:nvSpPr>
          <p:spPr bwMode="auto">
            <a:xfrm flipH="1">
              <a:off x="8153400" y="4724400"/>
              <a:ext cx="457200" cy="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4123" name="Line 91"/>
            <p:cNvSpPr>
              <a:spLocks noChangeShapeType="1"/>
            </p:cNvSpPr>
            <p:nvPr/>
          </p:nvSpPr>
          <p:spPr bwMode="auto">
            <a:xfrm>
              <a:off x="6858000" y="2667000"/>
              <a:ext cx="0" cy="13716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4124" name="Line 92"/>
            <p:cNvSpPr>
              <a:spLocks noChangeShapeType="1"/>
            </p:cNvSpPr>
            <p:nvPr/>
          </p:nvSpPr>
          <p:spPr bwMode="auto">
            <a:xfrm>
              <a:off x="7010400" y="2667000"/>
              <a:ext cx="228600" cy="16764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4125" name="Text Box 93"/>
            <p:cNvSpPr txBox="1">
              <a:spLocks noChangeArrowheads="1"/>
            </p:cNvSpPr>
            <p:nvPr/>
          </p:nvSpPr>
          <p:spPr bwMode="auto">
            <a:xfrm>
              <a:off x="6553200" y="2209800"/>
              <a:ext cx="838200" cy="369332"/>
            </a:xfrm>
            <a:prstGeom prst="rect">
              <a:avLst/>
            </a:prstGeom>
            <a:noFill/>
            <a:ln w="9525">
              <a:noFill/>
              <a:miter lim="800000"/>
              <a:headEnd/>
              <a:tailEnd/>
            </a:ln>
          </p:spPr>
          <p:txBody>
            <a:bodyPr>
              <a:spAutoFit/>
            </a:bodyPr>
            <a:lstStyle/>
            <a:p>
              <a:pPr>
                <a:spcBef>
                  <a:spcPct val="50000"/>
                </a:spcBef>
              </a:pPr>
              <a:r>
                <a:rPr lang="en-US" altLang="zh-TW" b="1" dirty="0">
                  <a:solidFill>
                    <a:srgbClr val="000000"/>
                  </a:solidFill>
                  <a:ea typeface="PMingLiU" pitchFamily="18" charset="-120"/>
                </a:rPr>
                <a:t>TiSi</a:t>
              </a:r>
              <a:r>
                <a:rPr lang="en-US" altLang="zh-TW" b="1" baseline="-25000" dirty="0">
                  <a:solidFill>
                    <a:srgbClr val="000000"/>
                  </a:solidFill>
                  <a:ea typeface="PMingLiU" pitchFamily="18" charset="-120"/>
                </a:rPr>
                <a:t>2</a:t>
              </a:r>
              <a:endParaRPr lang="en-US" altLang="zh-TW" b="1" dirty="0">
                <a:solidFill>
                  <a:srgbClr val="000000"/>
                </a:solidFill>
                <a:ea typeface="PMingLiU" pitchFamily="18" charset="-120"/>
              </a:endParaRPr>
            </a:p>
          </p:txBody>
        </p:sp>
        <p:sp>
          <p:nvSpPr>
            <p:cNvPr id="44126" name="Line 94"/>
            <p:cNvSpPr>
              <a:spLocks noChangeShapeType="1"/>
            </p:cNvSpPr>
            <p:nvPr/>
          </p:nvSpPr>
          <p:spPr bwMode="auto">
            <a:xfrm>
              <a:off x="5181600" y="2590800"/>
              <a:ext cx="0" cy="2286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4127" name="Text Box 95"/>
            <p:cNvSpPr txBox="1">
              <a:spLocks noChangeArrowheads="1"/>
            </p:cNvSpPr>
            <p:nvPr/>
          </p:nvSpPr>
          <p:spPr bwMode="auto">
            <a:xfrm>
              <a:off x="4648200" y="2133600"/>
              <a:ext cx="16002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TiN, ARC</a:t>
              </a:r>
            </a:p>
          </p:txBody>
        </p:sp>
        <p:sp>
          <p:nvSpPr>
            <p:cNvPr id="44128" name="Line 96"/>
            <p:cNvSpPr>
              <a:spLocks noChangeShapeType="1"/>
            </p:cNvSpPr>
            <p:nvPr/>
          </p:nvSpPr>
          <p:spPr bwMode="auto">
            <a:xfrm>
              <a:off x="3200400" y="2590800"/>
              <a:ext cx="457200" cy="6858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4129" name="Text Box 97"/>
            <p:cNvSpPr txBox="1">
              <a:spLocks noChangeArrowheads="1"/>
            </p:cNvSpPr>
            <p:nvPr/>
          </p:nvSpPr>
          <p:spPr bwMode="auto">
            <a:xfrm>
              <a:off x="2667000" y="2133600"/>
              <a:ext cx="1066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Ti/TiN</a:t>
              </a:r>
            </a:p>
          </p:txBody>
        </p:sp>
        <p:sp>
          <p:nvSpPr>
            <p:cNvPr id="44130" name="Line 98"/>
            <p:cNvSpPr>
              <a:spLocks noChangeShapeType="1"/>
            </p:cNvSpPr>
            <p:nvPr/>
          </p:nvSpPr>
          <p:spPr bwMode="auto">
            <a:xfrm>
              <a:off x="2971800" y="2667000"/>
              <a:ext cx="914400" cy="14478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grpSp>
      <p:sp>
        <p:nvSpPr>
          <p:cNvPr id="100"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71" name="Rectangle 15"/>
          <p:cNvSpPr>
            <a:spLocks noGrp="1" noChangeArrowheads="1"/>
          </p:cNvSpPr>
          <p:nvPr>
            <p:ph type="title"/>
          </p:nvPr>
        </p:nvSpPr>
        <p:spPr>
          <a:xfrm>
            <a:off x="827584" y="1628800"/>
            <a:ext cx="2664296" cy="494928"/>
          </a:xfrm>
        </p:spPr>
        <p:txBody>
          <a:bodyPr/>
          <a:lstStyle/>
          <a:p>
            <a:r>
              <a:rPr kumimoji="1" lang="zh-CN" altLang="en-US" sz="2800" kern="1200" dirty="0" smtClean="0">
                <a:solidFill>
                  <a:schemeClr val="tx1"/>
                </a:solidFill>
                <a:latin typeface="微软雅黑" pitchFamily="34" charset="-122"/>
                <a:ea typeface="微软雅黑" pitchFamily="34" charset="-122"/>
                <a:cs typeface="+mn-cs"/>
              </a:rPr>
              <a:t>铜互连</a:t>
            </a:r>
            <a:endParaRPr kumimoji="1" lang="en-US" altLang="zh-TW" sz="2800" kern="1200" dirty="0" smtClean="0">
              <a:solidFill>
                <a:schemeClr val="tx1"/>
              </a:solidFill>
              <a:latin typeface="微软雅黑" pitchFamily="34" charset="-122"/>
              <a:ea typeface="微软雅黑" pitchFamily="34" charset="-122"/>
              <a:cs typeface="+mn-cs"/>
            </a:endParaRPr>
          </a:p>
        </p:txBody>
      </p:sp>
      <p:grpSp>
        <p:nvGrpSpPr>
          <p:cNvPr id="145" name="组合 144"/>
          <p:cNvGrpSpPr/>
          <p:nvPr/>
        </p:nvGrpSpPr>
        <p:grpSpPr>
          <a:xfrm>
            <a:off x="819472" y="1988840"/>
            <a:ext cx="8001000" cy="4752528"/>
            <a:chOff x="609600" y="1891182"/>
            <a:chExt cx="8001000" cy="4752528"/>
          </a:xfrm>
        </p:grpSpPr>
        <p:sp>
          <p:nvSpPr>
            <p:cNvPr id="45058" name="Rectangle 2"/>
            <p:cNvSpPr>
              <a:spLocks noChangeArrowheads="1"/>
            </p:cNvSpPr>
            <p:nvPr/>
          </p:nvSpPr>
          <p:spPr bwMode="auto">
            <a:xfrm>
              <a:off x="609600" y="4967310"/>
              <a:ext cx="8001000" cy="1295400"/>
            </a:xfrm>
            <a:prstGeom prst="rect">
              <a:avLst/>
            </a:prstGeom>
            <a:solidFill>
              <a:srgbClr val="FFFF66"/>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59" name="AutoShape 3"/>
            <p:cNvSpPr>
              <a:spLocks noChangeArrowheads="1"/>
            </p:cNvSpPr>
            <p:nvPr/>
          </p:nvSpPr>
          <p:spPr bwMode="auto">
            <a:xfrm>
              <a:off x="5105400" y="4967310"/>
              <a:ext cx="3505200" cy="914400"/>
            </a:xfrm>
            <a:prstGeom prst="roundRect">
              <a:avLst>
                <a:gd name="adj" fmla="val 15278"/>
              </a:avLst>
            </a:prstGeom>
            <a:solidFill>
              <a:srgbClr val="66FFCC"/>
            </a:solidFill>
            <a:ln w="9525">
              <a:solidFill>
                <a:schemeClr val="tx1"/>
              </a:solidFill>
              <a:round/>
              <a:headEnd/>
              <a:tailEnd/>
            </a:ln>
          </p:spPr>
          <p:txBody>
            <a:bodyPr wrap="none" anchor="ctr"/>
            <a:lstStyle/>
            <a:p>
              <a:endParaRPr lang="zh-CN" altLang="en-US" b="1">
                <a:solidFill>
                  <a:srgbClr val="000000"/>
                </a:solidFill>
              </a:endParaRPr>
            </a:p>
          </p:txBody>
        </p:sp>
        <p:sp>
          <p:nvSpPr>
            <p:cNvPr id="45060" name="Rectangle 4"/>
            <p:cNvSpPr>
              <a:spLocks noChangeArrowheads="1"/>
            </p:cNvSpPr>
            <p:nvPr/>
          </p:nvSpPr>
          <p:spPr bwMode="auto">
            <a:xfrm flipV="1">
              <a:off x="5715000" y="4967310"/>
              <a:ext cx="2514600" cy="228600"/>
            </a:xfrm>
            <a:prstGeom prst="rect">
              <a:avLst/>
            </a:prstGeom>
            <a:solidFill>
              <a:srgbClr val="FF9966"/>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61" name="Rectangle 5"/>
            <p:cNvSpPr>
              <a:spLocks noChangeArrowheads="1"/>
            </p:cNvSpPr>
            <p:nvPr/>
          </p:nvSpPr>
          <p:spPr bwMode="auto">
            <a:xfrm>
              <a:off x="7086600" y="4967310"/>
              <a:ext cx="152400" cy="76200"/>
            </a:xfrm>
            <a:prstGeom prst="rect">
              <a:avLst/>
            </a:prstGeom>
            <a:solidFill>
              <a:srgbClr val="FFCC99"/>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62" name="Rectangle 6"/>
            <p:cNvSpPr>
              <a:spLocks noChangeArrowheads="1"/>
            </p:cNvSpPr>
            <p:nvPr/>
          </p:nvSpPr>
          <p:spPr bwMode="auto">
            <a:xfrm>
              <a:off x="6553200" y="4967310"/>
              <a:ext cx="152400" cy="76200"/>
            </a:xfrm>
            <a:prstGeom prst="rect">
              <a:avLst/>
            </a:prstGeom>
            <a:solidFill>
              <a:srgbClr val="FFCC99"/>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63" name="Rectangle 7" descr="50%"/>
            <p:cNvSpPr>
              <a:spLocks noChangeArrowheads="1"/>
            </p:cNvSpPr>
            <p:nvPr/>
          </p:nvSpPr>
          <p:spPr bwMode="auto">
            <a:xfrm>
              <a:off x="609600" y="2452710"/>
              <a:ext cx="80010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5064" name="Rectangle 8" descr="50%"/>
            <p:cNvSpPr>
              <a:spLocks noChangeArrowheads="1"/>
            </p:cNvSpPr>
            <p:nvPr/>
          </p:nvSpPr>
          <p:spPr bwMode="auto">
            <a:xfrm flipV="1">
              <a:off x="7848600" y="3290910"/>
              <a:ext cx="7620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5065" name="Rectangle 9" descr="50%"/>
            <p:cNvSpPr>
              <a:spLocks noChangeArrowheads="1"/>
            </p:cNvSpPr>
            <p:nvPr/>
          </p:nvSpPr>
          <p:spPr bwMode="auto">
            <a:xfrm flipV="1">
              <a:off x="5334000" y="3290910"/>
              <a:ext cx="19812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5066" name="Rectangle 10" descr="50%"/>
            <p:cNvSpPr>
              <a:spLocks noChangeArrowheads="1"/>
            </p:cNvSpPr>
            <p:nvPr/>
          </p:nvSpPr>
          <p:spPr bwMode="auto">
            <a:xfrm flipV="1">
              <a:off x="2895600" y="3290910"/>
              <a:ext cx="19812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5067" name="Rectangle 11"/>
            <p:cNvSpPr>
              <a:spLocks noChangeArrowheads="1"/>
            </p:cNvSpPr>
            <p:nvPr/>
          </p:nvSpPr>
          <p:spPr bwMode="auto">
            <a:xfrm>
              <a:off x="609600" y="2528910"/>
              <a:ext cx="8001000" cy="7620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68" name="Rectangle 12" descr="50%"/>
            <p:cNvSpPr>
              <a:spLocks noChangeArrowheads="1"/>
            </p:cNvSpPr>
            <p:nvPr/>
          </p:nvSpPr>
          <p:spPr bwMode="auto">
            <a:xfrm flipV="1">
              <a:off x="609600" y="3290910"/>
              <a:ext cx="167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5069" name="AutoShape 13"/>
            <p:cNvSpPr>
              <a:spLocks noChangeArrowheads="1"/>
            </p:cNvSpPr>
            <p:nvPr/>
          </p:nvSpPr>
          <p:spPr bwMode="auto">
            <a:xfrm>
              <a:off x="2133600" y="4967310"/>
              <a:ext cx="990600" cy="76200"/>
            </a:xfrm>
            <a:prstGeom prst="roundRect">
              <a:avLst>
                <a:gd name="adj" fmla="val 16667"/>
              </a:avLst>
            </a:prstGeom>
            <a:solidFill>
              <a:srgbClr val="00FF00"/>
            </a:solidFill>
            <a:ln w="9525">
              <a:solidFill>
                <a:schemeClr val="tx1"/>
              </a:solidFill>
              <a:round/>
              <a:headEnd/>
              <a:tailEnd/>
            </a:ln>
          </p:spPr>
          <p:txBody>
            <a:bodyPr wrap="none" anchor="ctr"/>
            <a:lstStyle/>
            <a:p>
              <a:endParaRPr lang="zh-CN" altLang="en-US" b="1">
                <a:solidFill>
                  <a:srgbClr val="000000"/>
                </a:solidFill>
              </a:endParaRPr>
            </a:p>
          </p:txBody>
        </p:sp>
        <p:sp>
          <p:nvSpPr>
            <p:cNvPr id="45070" name="AutoShape 14"/>
            <p:cNvSpPr>
              <a:spLocks noChangeArrowheads="1"/>
            </p:cNvSpPr>
            <p:nvPr/>
          </p:nvSpPr>
          <p:spPr bwMode="auto">
            <a:xfrm>
              <a:off x="3505200" y="4967310"/>
              <a:ext cx="1295400" cy="76200"/>
            </a:xfrm>
            <a:prstGeom prst="roundRect">
              <a:avLst>
                <a:gd name="adj" fmla="val 16667"/>
              </a:avLst>
            </a:prstGeom>
            <a:solidFill>
              <a:srgbClr val="00FF00"/>
            </a:solidFill>
            <a:ln w="9525">
              <a:solidFill>
                <a:schemeClr val="tx1"/>
              </a:solidFill>
              <a:round/>
              <a:headEnd/>
              <a:tailEnd/>
            </a:ln>
          </p:spPr>
          <p:txBody>
            <a:bodyPr wrap="none" anchor="ctr"/>
            <a:lstStyle/>
            <a:p>
              <a:endParaRPr lang="zh-CN" altLang="en-US" b="1">
                <a:solidFill>
                  <a:srgbClr val="000000"/>
                </a:solidFill>
              </a:endParaRPr>
            </a:p>
          </p:txBody>
        </p:sp>
        <p:sp>
          <p:nvSpPr>
            <p:cNvPr id="45072" name="Rectangle 16" descr="50%"/>
            <p:cNvSpPr>
              <a:spLocks noChangeArrowheads="1"/>
            </p:cNvSpPr>
            <p:nvPr/>
          </p:nvSpPr>
          <p:spPr bwMode="auto">
            <a:xfrm>
              <a:off x="609600" y="4129110"/>
              <a:ext cx="80010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5073" name="Rectangle 17"/>
            <p:cNvSpPr>
              <a:spLocks noChangeArrowheads="1"/>
            </p:cNvSpPr>
            <p:nvPr/>
          </p:nvSpPr>
          <p:spPr bwMode="auto">
            <a:xfrm>
              <a:off x="609600" y="4205310"/>
              <a:ext cx="8001000" cy="6858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74" name="Rectangle 18" descr="50%"/>
            <p:cNvSpPr>
              <a:spLocks noChangeArrowheads="1"/>
            </p:cNvSpPr>
            <p:nvPr/>
          </p:nvSpPr>
          <p:spPr bwMode="auto">
            <a:xfrm>
              <a:off x="2971800" y="4510110"/>
              <a:ext cx="685800" cy="422275"/>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5075" name="Rectangle 19" descr="50%"/>
            <p:cNvSpPr>
              <a:spLocks noChangeArrowheads="1"/>
            </p:cNvSpPr>
            <p:nvPr/>
          </p:nvSpPr>
          <p:spPr bwMode="auto">
            <a:xfrm>
              <a:off x="609600" y="4891110"/>
              <a:ext cx="80010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5076" name="Rectangle 20"/>
            <p:cNvSpPr>
              <a:spLocks noChangeArrowheads="1"/>
            </p:cNvSpPr>
            <p:nvPr/>
          </p:nvSpPr>
          <p:spPr bwMode="auto">
            <a:xfrm>
              <a:off x="3048000" y="4586310"/>
              <a:ext cx="533400" cy="3810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77" name="Text Box 21"/>
            <p:cNvSpPr txBox="1">
              <a:spLocks noChangeArrowheads="1"/>
            </p:cNvSpPr>
            <p:nvPr/>
          </p:nvSpPr>
          <p:spPr bwMode="auto">
            <a:xfrm>
              <a:off x="3810000" y="5805510"/>
              <a:ext cx="1371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P-Epi</a:t>
              </a:r>
            </a:p>
          </p:txBody>
        </p:sp>
        <p:sp>
          <p:nvSpPr>
            <p:cNvPr id="45078" name="Rectangle 22"/>
            <p:cNvSpPr>
              <a:spLocks noChangeArrowheads="1"/>
            </p:cNvSpPr>
            <p:nvPr/>
          </p:nvSpPr>
          <p:spPr bwMode="auto">
            <a:xfrm>
              <a:off x="609600" y="6186510"/>
              <a:ext cx="8001000" cy="457200"/>
            </a:xfrm>
            <a:prstGeom prst="rect">
              <a:avLst/>
            </a:prstGeom>
            <a:solidFill>
              <a:srgbClr val="FF9966"/>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79" name="Text Box 23"/>
            <p:cNvSpPr txBox="1">
              <a:spLocks noChangeArrowheads="1"/>
            </p:cNvSpPr>
            <p:nvPr/>
          </p:nvSpPr>
          <p:spPr bwMode="auto">
            <a:xfrm>
              <a:off x="4648200" y="6186510"/>
              <a:ext cx="1371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P-Wafer</a:t>
              </a:r>
            </a:p>
          </p:txBody>
        </p:sp>
        <p:sp>
          <p:nvSpPr>
            <p:cNvPr id="45080" name="AutoShape 24"/>
            <p:cNvSpPr>
              <a:spLocks noChangeArrowheads="1"/>
            </p:cNvSpPr>
            <p:nvPr/>
          </p:nvSpPr>
          <p:spPr bwMode="auto">
            <a:xfrm>
              <a:off x="609600" y="4967310"/>
              <a:ext cx="990600" cy="914400"/>
            </a:xfrm>
            <a:prstGeom prst="roundRect">
              <a:avLst>
                <a:gd name="adj" fmla="val 5037"/>
              </a:avLst>
            </a:prstGeom>
            <a:solidFill>
              <a:srgbClr val="66FFCC"/>
            </a:solidFill>
            <a:ln w="9525">
              <a:solidFill>
                <a:schemeClr val="tx1"/>
              </a:solidFill>
              <a:round/>
              <a:headEnd/>
              <a:tailEnd/>
            </a:ln>
          </p:spPr>
          <p:txBody>
            <a:bodyPr wrap="none" anchor="ctr"/>
            <a:lstStyle/>
            <a:p>
              <a:endParaRPr lang="zh-CN" altLang="en-US" b="1">
                <a:solidFill>
                  <a:srgbClr val="000000"/>
                </a:solidFill>
              </a:endParaRPr>
            </a:p>
          </p:txBody>
        </p:sp>
        <p:sp>
          <p:nvSpPr>
            <p:cNvPr id="45081" name="Text Box 25"/>
            <p:cNvSpPr txBox="1">
              <a:spLocks noChangeArrowheads="1"/>
            </p:cNvSpPr>
            <p:nvPr/>
          </p:nvSpPr>
          <p:spPr bwMode="auto">
            <a:xfrm>
              <a:off x="6019800" y="5424510"/>
              <a:ext cx="16764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N-Well</a:t>
              </a:r>
            </a:p>
          </p:txBody>
        </p:sp>
        <p:sp>
          <p:nvSpPr>
            <p:cNvPr id="45082" name="AutoShape 26"/>
            <p:cNvSpPr>
              <a:spLocks noChangeArrowheads="1"/>
            </p:cNvSpPr>
            <p:nvPr/>
          </p:nvSpPr>
          <p:spPr bwMode="auto">
            <a:xfrm>
              <a:off x="1600200" y="4967310"/>
              <a:ext cx="3505200" cy="914400"/>
            </a:xfrm>
            <a:prstGeom prst="roundRect">
              <a:avLst>
                <a:gd name="adj" fmla="val 16667"/>
              </a:avLst>
            </a:prstGeom>
            <a:solidFill>
              <a:srgbClr val="FF9966"/>
            </a:solidFill>
            <a:ln w="9525">
              <a:solidFill>
                <a:schemeClr val="tx1"/>
              </a:solidFill>
              <a:round/>
              <a:headEnd/>
              <a:tailEnd/>
            </a:ln>
          </p:spPr>
          <p:txBody>
            <a:bodyPr wrap="none" anchor="ctr"/>
            <a:lstStyle/>
            <a:p>
              <a:endParaRPr lang="zh-CN" altLang="en-US" b="1">
                <a:solidFill>
                  <a:srgbClr val="000000"/>
                </a:solidFill>
              </a:endParaRPr>
            </a:p>
          </p:txBody>
        </p:sp>
        <p:sp>
          <p:nvSpPr>
            <p:cNvPr id="45083" name="Text Box 27"/>
            <p:cNvSpPr txBox="1">
              <a:spLocks noChangeArrowheads="1"/>
            </p:cNvSpPr>
            <p:nvPr/>
          </p:nvSpPr>
          <p:spPr bwMode="auto">
            <a:xfrm>
              <a:off x="3200400" y="5348310"/>
              <a:ext cx="1828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P-Well</a:t>
              </a:r>
            </a:p>
          </p:txBody>
        </p:sp>
        <p:sp>
          <p:nvSpPr>
            <p:cNvPr id="45084" name="Rectangle 28"/>
            <p:cNvSpPr>
              <a:spLocks noChangeArrowheads="1"/>
            </p:cNvSpPr>
            <p:nvPr/>
          </p:nvSpPr>
          <p:spPr bwMode="auto">
            <a:xfrm>
              <a:off x="3124200" y="4738710"/>
              <a:ext cx="381000" cy="228600"/>
            </a:xfrm>
            <a:prstGeom prst="rect">
              <a:avLst/>
            </a:prstGeom>
            <a:solidFill>
              <a:srgbClr val="FF000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85" name="Rectangle 29"/>
            <p:cNvSpPr>
              <a:spLocks noChangeArrowheads="1"/>
            </p:cNvSpPr>
            <p:nvPr/>
          </p:nvSpPr>
          <p:spPr bwMode="auto">
            <a:xfrm>
              <a:off x="3124200" y="4586310"/>
              <a:ext cx="381000" cy="152400"/>
            </a:xfrm>
            <a:prstGeom prst="rect">
              <a:avLst/>
            </a:prstGeom>
            <a:solidFill>
              <a:srgbClr val="FF9999"/>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86" name="AutoShape 30"/>
            <p:cNvSpPr>
              <a:spLocks noChangeArrowheads="1"/>
            </p:cNvSpPr>
            <p:nvPr/>
          </p:nvSpPr>
          <p:spPr bwMode="auto">
            <a:xfrm>
              <a:off x="914400" y="4205310"/>
              <a:ext cx="533400" cy="304800"/>
            </a:xfrm>
            <a:prstGeom prst="flowChartManualOperation">
              <a:avLst/>
            </a:prstGeom>
            <a:solidFill>
              <a:srgbClr val="04E4FC"/>
            </a:solidFill>
            <a:ln w="28575">
              <a:solidFill>
                <a:srgbClr val="0000FF"/>
              </a:solidFill>
              <a:miter lim="800000"/>
              <a:headEnd/>
              <a:tailEnd/>
            </a:ln>
          </p:spPr>
          <p:txBody>
            <a:bodyPr wrap="none" anchor="ctr"/>
            <a:lstStyle/>
            <a:p>
              <a:endParaRPr lang="zh-CN" altLang="en-US" b="1">
                <a:solidFill>
                  <a:srgbClr val="000000"/>
                </a:solidFill>
              </a:endParaRPr>
            </a:p>
          </p:txBody>
        </p:sp>
        <p:sp>
          <p:nvSpPr>
            <p:cNvPr id="45087" name="AutoShape 31"/>
            <p:cNvSpPr>
              <a:spLocks noChangeArrowheads="1"/>
            </p:cNvSpPr>
            <p:nvPr/>
          </p:nvSpPr>
          <p:spPr bwMode="auto">
            <a:xfrm>
              <a:off x="2362200" y="4205310"/>
              <a:ext cx="609600" cy="762000"/>
            </a:xfrm>
            <a:prstGeom prst="flowChartManualOperation">
              <a:avLst/>
            </a:prstGeom>
            <a:solidFill>
              <a:srgbClr val="04E4FC"/>
            </a:solidFill>
            <a:ln w="28575">
              <a:solidFill>
                <a:srgbClr val="0000FF"/>
              </a:solidFill>
              <a:miter lim="800000"/>
              <a:headEnd/>
              <a:tailEnd/>
            </a:ln>
          </p:spPr>
          <p:txBody>
            <a:bodyPr wrap="none" anchor="ctr"/>
            <a:lstStyle/>
            <a:p>
              <a:endParaRPr lang="zh-CN" altLang="en-US" b="1">
                <a:solidFill>
                  <a:srgbClr val="000000"/>
                </a:solidFill>
              </a:endParaRPr>
            </a:p>
          </p:txBody>
        </p:sp>
        <p:sp>
          <p:nvSpPr>
            <p:cNvPr id="45088" name="AutoShape 32"/>
            <p:cNvSpPr>
              <a:spLocks noChangeArrowheads="1"/>
            </p:cNvSpPr>
            <p:nvPr/>
          </p:nvSpPr>
          <p:spPr bwMode="auto">
            <a:xfrm>
              <a:off x="7315200" y="4205310"/>
              <a:ext cx="609600" cy="762000"/>
            </a:xfrm>
            <a:prstGeom prst="flowChartManualOperation">
              <a:avLst/>
            </a:prstGeom>
            <a:solidFill>
              <a:srgbClr val="04E4FC"/>
            </a:solidFill>
            <a:ln w="28575">
              <a:solidFill>
                <a:srgbClr val="0000FF"/>
              </a:solidFill>
              <a:miter lim="800000"/>
              <a:headEnd/>
              <a:tailEnd/>
            </a:ln>
          </p:spPr>
          <p:txBody>
            <a:bodyPr wrap="none" anchor="ctr"/>
            <a:lstStyle/>
            <a:p>
              <a:endParaRPr lang="zh-CN" altLang="en-US" b="1">
                <a:solidFill>
                  <a:srgbClr val="000000"/>
                </a:solidFill>
              </a:endParaRPr>
            </a:p>
          </p:txBody>
        </p:sp>
        <p:sp>
          <p:nvSpPr>
            <p:cNvPr id="45089" name="Line 33"/>
            <p:cNvSpPr>
              <a:spLocks noChangeShapeType="1"/>
            </p:cNvSpPr>
            <p:nvPr/>
          </p:nvSpPr>
          <p:spPr bwMode="auto">
            <a:xfrm>
              <a:off x="990600" y="4891110"/>
              <a:ext cx="3810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090" name="Rectangle 34"/>
            <p:cNvSpPr>
              <a:spLocks noChangeArrowheads="1"/>
            </p:cNvSpPr>
            <p:nvPr/>
          </p:nvSpPr>
          <p:spPr bwMode="auto">
            <a:xfrm>
              <a:off x="1981200" y="4967310"/>
              <a:ext cx="2667000" cy="228600"/>
            </a:xfrm>
            <a:prstGeom prst="rect">
              <a:avLst/>
            </a:prstGeom>
            <a:solidFill>
              <a:srgbClr val="00800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91" name="AutoShape 35"/>
            <p:cNvSpPr>
              <a:spLocks noChangeArrowheads="1"/>
            </p:cNvSpPr>
            <p:nvPr/>
          </p:nvSpPr>
          <p:spPr bwMode="auto">
            <a:xfrm>
              <a:off x="2133600" y="4967310"/>
              <a:ext cx="990600" cy="76200"/>
            </a:xfrm>
            <a:prstGeom prst="roundRect">
              <a:avLst>
                <a:gd name="adj" fmla="val 16667"/>
              </a:avLst>
            </a:prstGeom>
            <a:solidFill>
              <a:srgbClr val="00FF00"/>
            </a:solidFill>
            <a:ln w="9525">
              <a:solidFill>
                <a:schemeClr val="tx1"/>
              </a:solidFill>
              <a:round/>
              <a:headEnd/>
              <a:tailEnd/>
            </a:ln>
          </p:spPr>
          <p:txBody>
            <a:bodyPr wrap="none" anchor="ctr"/>
            <a:lstStyle/>
            <a:p>
              <a:endParaRPr lang="zh-CN" altLang="en-US" b="1">
                <a:solidFill>
                  <a:srgbClr val="000000"/>
                </a:solidFill>
              </a:endParaRPr>
            </a:p>
          </p:txBody>
        </p:sp>
        <p:sp>
          <p:nvSpPr>
            <p:cNvPr id="45092" name="AutoShape 36"/>
            <p:cNvSpPr>
              <a:spLocks noChangeArrowheads="1"/>
            </p:cNvSpPr>
            <p:nvPr/>
          </p:nvSpPr>
          <p:spPr bwMode="auto">
            <a:xfrm>
              <a:off x="3505200" y="4967310"/>
              <a:ext cx="1066800" cy="76200"/>
            </a:xfrm>
            <a:prstGeom prst="roundRect">
              <a:avLst>
                <a:gd name="adj" fmla="val 16667"/>
              </a:avLst>
            </a:prstGeom>
            <a:solidFill>
              <a:srgbClr val="00FF00"/>
            </a:solidFill>
            <a:ln w="9525">
              <a:solidFill>
                <a:schemeClr val="tx1"/>
              </a:solidFill>
              <a:round/>
              <a:headEnd/>
              <a:tailEnd/>
            </a:ln>
          </p:spPr>
          <p:txBody>
            <a:bodyPr wrap="none" anchor="ctr"/>
            <a:lstStyle/>
            <a:p>
              <a:endParaRPr lang="zh-CN" altLang="en-US" b="1">
                <a:solidFill>
                  <a:srgbClr val="000000"/>
                </a:solidFill>
              </a:endParaRPr>
            </a:p>
          </p:txBody>
        </p:sp>
        <p:sp>
          <p:nvSpPr>
            <p:cNvPr id="45093" name="AutoShape 37"/>
            <p:cNvSpPr>
              <a:spLocks noChangeArrowheads="1"/>
            </p:cNvSpPr>
            <p:nvPr/>
          </p:nvSpPr>
          <p:spPr bwMode="auto">
            <a:xfrm>
              <a:off x="1981200" y="4967310"/>
              <a:ext cx="1066800" cy="304800"/>
            </a:xfrm>
            <a:prstGeom prst="roundRect">
              <a:avLst>
                <a:gd name="adj" fmla="val 31250"/>
              </a:avLst>
            </a:prstGeom>
            <a:solidFill>
              <a:srgbClr val="33CC33"/>
            </a:solidFill>
            <a:ln w="9525">
              <a:solidFill>
                <a:schemeClr val="tx1"/>
              </a:solidFill>
              <a:round/>
              <a:headEnd/>
              <a:tailEnd/>
            </a:ln>
          </p:spPr>
          <p:txBody>
            <a:bodyPr wrap="none" anchor="ctr"/>
            <a:lstStyle/>
            <a:p>
              <a:endParaRPr lang="zh-CN" altLang="en-US" b="1">
                <a:solidFill>
                  <a:srgbClr val="000000"/>
                </a:solidFill>
              </a:endParaRPr>
            </a:p>
          </p:txBody>
        </p:sp>
        <p:sp>
          <p:nvSpPr>
            <p:cNvPr id="45094" name="AutoShape 38"/>
            <p:cNvSpPr>
              <a:spLocks noChangeArrowheads="1"/>
            </p:cNvSpPr>
            <p:nvPr/>
          </p:nvSpPr>
          <p:spPr bwMode="auto">
            <a:xfrm>
              <a:off x="3581400" y="4967310"/>
              <a:ext cx="1219200" cy="304800"/>
            </a:xfrm>
            <a:prstGeom prst="roundRect">
              <a:avLst>
                <a:gd name="adj" fmla="val 31250"/>
              </a:avLst>
            </a:prstGeom>
            <a:solidFill>
              <a:srgbClr val="33CC33"/>
            </a:solidFill>
            <a:ln w="9525">
              <a:solidFill>
                <a:schemeClr val="tx1"/>
              </a:solidFill>
              <a:round/>
              <a:headEnd/>
              <a:tailEnd/>
            </a:ln>
          </p:spPr>
          <p:txBody>
            <a:bodyPr wrap="none" anchor="ctr"/>
            <a:lstStyle/>
            <a:p>
              <a:endParaRPr lang="zh-CN" altLang="en-US" b="1">
                <a:solidFill>
                  <a:srgbClr val="000000"/>
                </a:solidFill>
              </a:endParaRPr>
            </a:p>
          </p:txBody>
        </p:sp>
        <p:sp>
          <p:nvSpPr>
            <p:cNvPr id="45095" name="Line 39"/>
            <p:cNvSpPr>
              <a:spLocks noChangeShapeType="1"/>
            </p:cNvSpPr>
            <p:nvPr/>
          </p:nvSpPr>
          <p:spPr bwMode="auto">
            <a:xfrm flipH="1">
              <a:off x="609600" y="5348310"/>
              <a:ext cx="1447800" cy="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5096" name="Rectangle 40"/>
            <p:cNvSpPr>
              <a:spLocks noChangeArrowheads="1"/>
            </p:cNvSpPr>
            <p:nvPr/>
          </p:nvSpPr>
          <p:spPr bwMode="auto">
            <a:xfrm>
              <a:off x="609600" y="4967310"/>
              <a:ext cx="304800" cy="381000"/>
            </a:xfrm>
            <a:prstGeom prst="rect">
              <a:avLst/>
            </a:prstGeom>
            <a:solidFill>
              <a:srgbClr val="DDDDDD"/>
            </a:solidFill>
            <a:ln w="9525">
              <a:noFill/>
              <a:miter lim="800000"/>
              <a:headEnd/>
              <a:tailEnd/>
            </a:ln>
          </p:spPr>
          <p:txBody>
            <a:bodyPr wrap="none" anchor="ctr"/>
            <a:lstStyle/>
            <a:p>
              <a:endParaRPr lang="zh-CN" altLang="en-US" b="1">
                <a:solidFill>
                  <a:srgbClr val="000000"/>
                </a:solidFill>
              </a:endParaRPr>
            </a:p>
          </p:txBody>
        </p:sp>
        <p:sp>
          <p:nvSpPr>
            <p:cNvPr id="45097" name="Line 41"/>
            <p:cNvSpPr>
              <a:spLocks noChangeShapeType="1"/>
            </p:cNvSpPr>
            <p:nvPr/>
          </p:nvSpPr>
          <p:spPr bwMode="auto">
            <a:xfrm>
              <a:off x="3048000" y="4967310"/>
              <a:ext cx="533400" cy="0"/>
            </a:xfrm>
            <a:prstGeom prst="line">
              <a:avLst/>
            </a:prstGeom>
            <a:noFill/>
            <a:ln w="38100">
              <a:solidFill>
                <a:schemeClr val="tx1"/>
              </a:solidFill>
              <a:round/>
              <a:headEnd/>
              <a:tailEnd/>
            </a:ln>
          </p:spPr>
          <p:txBody>
            <a:bodyPr wrap="none" anchor="ctr"/>
            <a:lstStyle/>
            <a:p>
              <a:endParaRPr lang="zh-CN" altLang="en-US" b="1">
                <a:solidFill>
                  <a:srgbClr val="000000"/>
                </a:solidFill>
              </a:endParaRPr>
            </a:p>
          </p:txBody>
        </p:sp>
        <p:sp>
          <p:nvSpPr>
            <p:cNvPr id="45098" name="Rectangle 42"/>
            <p:cNvSpPr>
              <a:spLocks noChangeArrowheads="1"/>
            </p:cNvSpPr>
            <p:nvPr/>
          </p:nvSpPr>
          <p:spPr bwMode="auto">
            <a:xfrm flipV="1">
              <a:off x="1905000" y="4967310"/>
              <a:ext cx="1143000" cy="55563"/>
            </a:xfrm>
            <a:prstGeom prst="rect">
              <a:avLst/>
            </a:prstGeom>
            <a:solidFill>
              <a:srgbClr val="FF9999"/>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099" name="Rectangle 43"/>
            <p:cNvSpPr>
              <a:spLocks noChangeArrowheads="1"/>
            </p:cNvSpPr>
            <p:nvPr/>
          </p:nvSpPr>
          <p:spPr bwMode="auto">
            <a:xfrm flipV="1">
              <a:off x="3581400" y="4967310"/>
              <a:ext cx="1143000" cy="55563"/>
            </a:xfrm>
            <a:prstGeom prst="rect">
              <a:avLst/>
            </a:prstGeom>
            <a:solidFill>
              <a:srgbClr val="FF9999"/>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100" name="AutoShape 44"/>
            <p:cNvSpPr>
              <a:spLocks noChangeArrowheads="1"/>
            </p:cNvSpPr>
            <p:nvPr/>
          </p:nvSpPr>
          <p:spPr bwMode="auto">
            <a:xfrm>
              <a:off x="609600" y="4967310"/>
              <a:ext cx="1524000" cy="381000"/>
            </a:xfrm>
            <a:custGeom>
              <a:avLst/>
              <a:gdLst>
                <a:gd name="T0" fmla="*/ 1499164 w 21600"/>
                <a:gd name="T1" fmla="*/ 190500 h 21600"/>
                <a:gd name="T2" fmla="*/ 762000 w 21600"/>
                <a:gd name="T3" fmla="*/ 381000 h 21600"/>
                <a:gd name="T4" fmla="*/ 24836 w 21600"/>
                <a:gd name="T5" fmla="*/ 190500 h 21600"/>
                <a:gd name="T6" fmla="*/ 762000 w 21600"/>
                <a:gd name="T7" fmla="*/ 0 h 21600"/>
                <a:gd name="T8" fmla="*/ 0 60000 65536"/>
                <a:gd name="T9" fmla="*/ 0 60000 65536"/>
                <a:gd name="T10" fmla="*/ 0 60000 65536"/>
                <a:gd name="T11" fmla="*/ 0 60000 65536"/>
                <a:gd name="T12" fmla="*/ 2152 w 21600"/>
                <a:gd name="T13" fmla="*/ 2152 h 21600"/>
                <a:gd name="T14" fmla="*/ 19448 w 21600"/>
                <a:gd name="T15" fmla="*/ 19448 h 21600"/>
              </a:gdLst>
              <a:ahLst/>
              <a:cxnLst>
                <a:cxn ang="T8">
                  <a:pos x="T0" y="T1"/>
                </a:cxn>
                <a:cxn ang="T9">
                  <a:pos x="T2" y="T3"/>
                </a:cxn>
                <a:cxn ang="T10">
                  <a:pos x="T4" y="T5"/>
                </a:cxn>
                <a:cxn ang="T11">
                  <a:pos x="T6" y="T7"/>
                </a:cxn>
              </a:cxnLst>
              <a:rect l="T12" t="T13" r="T14" b="T15"/>
              <a:pathLst>
                <a:path w="21600" h="21600">
                  <a:moveTo>
                    <a:pt x="0" y="0"/>
                  </a:moveTo>
                  <a:lnTo>
                    <a:pt x="704" y="21600"/>
                  </a:lnTo>
                  <a:lnTo>
                    <a:pt x="20896" y="21600"/>
                  </a:lnTo>
                  <a:lnTo>
                    <a:pt x="21600" y="0"/>
                  </a:lnTo>
                  <a:close/>
                </a:path>
              </a:pathLst>
            </a:custGeom>
            <a:solidFill>
              <a:srgbClr val="DDDDDD"/>
            </a:solidFill>
            <a:ln w="9525">
              <a:noFill/>
              <a:miter lim="800000"/>
              <a:headEnd/>
              <a:tailEnd/>
            </a:ln>
          </p:spPr>
          <p:txBody>
            <a:bodyPr wrap="none" anchor="ctr"/>
            <a:lstStyle/>
            <a:p>
              <a:endParaRPr lang="zh-CN" altLang="en-US" b="1">
                <a:solidFill>
                  <a:srgbClr val="000000"/>
                </a:solidFill>
              </a:endParaRPr>
            </a:p>
          </p:txBody>
        </p:sp>
        <p:sp>
          <p:nvSpPr>
            <p:cNvPr id="45101" name="Line 45"/>
            <p:cNvSpPr>
              <a:spLocks noChangeShapeType="1"/>
            </p:cNvSpPr>
            <p:nvPr/>
          </p:nvSpPr>
          <p:spPr bwMode="auto">
            <a:xfrm flipH="1">
              <a:off x="2057400" y="4967310"/>
              <a:ext cx="76200" cy="38100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5102" name="Line 46"/>
            <p:cNvSpPr>
              <a:spLocks noChangeShapeType="1"/>
            </p:cNvSpPr>
            <p:nvPr/>
          </p:nvSpPr>
          <p:spPr bwMode="auto">
            <a:xfrm>
              <a:off x="2514600" y="4967310"/>
              <a:ext cx="3048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03" name="Text Box 47"/>
            <p:cNvSpPr txBox="1">
              <a:spLocks noChangeArrowheads="1"/>
            </p:cNvSpPr>
            <p:nvPr/>
          </p:nvSpPr>
          <p:spPr bwMode="auto">
            <a:xfrm>
              <a:off x="2438400" y="4891110"/>
              <a:ext cx="8382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n</a:t>
              </a:r>
              <a:r>
                <a:rPr lang="en-US" altLang="zh-TW" b="1" baseline="30000">
                  <a:solidFill>
                    <a:srgbClr val="000000"/>
                  </a:solidFill>
                  <a:ea typeface="PMingLiU" pitchFamily="18" charset="-120"/>
                </a:rPr>
                <a:t>+</a:t>
              </a:r>
              <a:endParaRPr lang="en-US" altLang="zh-TW" b="1">
                <a:solidFill>
                  <a:srgbClr val="000000"/>
                </a:solidFill>
                <a:ea typeface="PMingLiU" pitchFamily="18" charset="-120"/>
              </a:endParaRPr>
            </a:p>
          </p:txBody>
        </p:sp>
        <p:sp>
          <p:nvSpPr>
            <p:cNvPr id="45104" name="Text Box 48"/>
            <p:cNvSpPr txBox="1">
              <a:spLocks noChangeArrowheads="1"/>
            </p:cNvSpPr>
            <p:nvPr/>
          </p:nvSpPr>
          <p:spPr bwMode="auto">
            <a:xfrm>
              <a:off x="762000" y="4967310"/>
              <a:ext cx="990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STI</a:t>
              </a:r>
            </a:p>
          </p:txBody>
        </p:sp>
        <p:sp>
          <p:nvSpPr>
            <p:cNvPr id="45105" name="AutoShape 49"/>
            <p:cNvSpPr>
              <a:spLocks noChangeArrowheads="1"/>
            </p:cNvSpPr>
            <p:nvPr/>
          </p:nvSpPr>
          <p:spPr bwMode="auto">
            <a:xfrm>
              <a:off x="5715000" y="4967310"/>
              <a:ext cx="914400" cy="304800"/>
            </a:xfrm>
            <a:prstGeom prst="roundRect">
              <a:avLst>
                <a:gd name="adj" fmla="val 18750"/>
              </a:avLst>
            </a:prstGeom>
            <a:solidFill>
              <a:srgbClr val="FF6600"/>
            </a:solidFill>
            <a:ln w="9525">
              <a:solidFill>
                <a:schemeClr val="tx1"/>
              </a:solidFill>
              <a:round/>
              <a:headEnd/>
              <a:tailEnd/>
            </a:ln>
          </p:spPr>
          <p:txBody>
            <a:bodyPr wrap="none" anchor="ctr"/>
            <a:lstStyle/>
            <a:p>
              <a:endParaRPr lang="zh-CN" altLang="en-US" b="1">
                <a:solidFill>
                  <a:srgbClr val="000000"/>
                </a:solidFill>
              </a:endParaRPr>
            </a:p>
          </p:txBody>
        </p:sp>
        <p:sp>
          <p:nvSpPr>
            <p:cNvPr id="45106" name="AutoShape 50"/>
            <p:cNvSpPr>
              <a:spLocks noChangeArrowheads="1"/>
            </p:cNvSpPr>
            <p:nvPr/>
          </p:nvSpPr>
          <p:spPr bwMode="auto">
            <a:xfrm>
              <a:off x="7162800" y="4967310"/>
              <a:ext cx="1143000" cy="304800"/>
            </a:xfrm>
            <a:prstGeom prst="roundRect">
              <a:avLst>
                <a:gd name="adj" fmla="val 16667"/>
              </a:avLst>
            </a:prstGeom>
            <a:solidFill>
              <a:srgbClr val="FF6600"/>
            </a:solidFill>
            <a:ln w="9525">
              <a:solidFill>
                <a:schemeClr val="tx1"/>
              </a:solidFill>
              <a:round/>
              <a:headEnd/>
              <a:tailEnd/>
            </a:ln>
          </p:spPr>
          <p:txBody>
            <a:bodyPr wrap="none" anchor="ctr"/>
            <a:lstStyle/>
            <a:p>
              <a:endParaRPr lang="zh-CN" altLang="en-US" b="1">
                <a:solidFill>
                  <a:srgbClr val="000000"/>
                </a:solidFill>
              </a:endParaRPr>
            </a:p>
          </p:txBody>
        </p:sp>
        <p:sp>
          <p:nvSpPr>
            <p:cNvPr id="45107" name="Text Box 51"/>
            <p:cNvSpPr txBox="1">
              <a:spLocks noChangeArrowheads="1"/>
            </p:cNvSpPr>
            <p:nvPr/>
          </p:nvSpPr>
          <p:spPr bwMode="auto">
            <a:xfrm>
              <a:off x="6019800" y="4891110"/>
              <a:ext cx="5334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a:t>
              </a:r>
              <a:r>
                <a:rPr lang="en-US" altLang="zh-TW" b="1" baseline="30000">
                  <a:solidFill>
                    <a:srgbClr val="000000"/>
                  </a:solidFill>
                  <a:ea typeface="PMingLiU" pitchFamily="18" charset="-120"/>
                </a:rPr>
                <a:t>+</a:t>
              </a:r>
              <a:endParaRPr lang="en-US" altLang="zh-TW" b="1">
                <a:solidFill>
                  <a:srgbClr val="000000"/>
                </a:solidFill>
                <a:ea typeface="PMingLiU" pitchFamily="18" charset="-120"/>
              </a:endParaRPr>
            </a:p>
          </p:txBody>
        </p:sp>
        <p:sp>
          <p:nvSpPr>
            <p:cNvPr id="45108" name="Text Box 52"/>
            <p:cNvSpPr txBox="1">
              <a:spLocks noChangeArrowheads="1"/>
            </p:cNvSpPr>
            <p:nvPr/>
          </p:nvSpPr>
          <p:spPr bwMode="auto">
            <a:xfrm>
              <a:off x="7391400" y="4891110"/>
              <a:ext cx="5334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a:t>
              </a:r>
              <a:r>
                <a:rPr lang="en-US" altLang="zh-TW" b="1" baseline="30000">
                  <a:solidFill>
                    <a:srgbClr val="000000"/>
                  </a:solidFill>
                  <a:ea typeface="PMingLiU" pitchFamily="18" charset="-120"/>
                </a:rPr>
                <a:t>+</a:t>
              </a:r>
              <a:endParaRPr lang="en-US" altLang="zh-TW" b="1">
                <a:solidFill>
                  <a:srgbClr val="000000"/>
                </a:solidFill>
                <a:ea typeface="PMingLiU" pitchFamily="18" charset="-120"/>
              </a:endParaRPr>
            </a:p>
          </p:txBody>
        </p:sp>
        <p:sp>
          <p:nvSpPr>
            <p:cNvPr id="45109" name="Line 53"/>
            <p:cNvSpPr>
              <a:spLocks noChangeShapeType="1"/>
            </p:cNvSpPr>
            <p:nvPr/>
          </p:nvSpPr>
          <p:spPr bwMode="auto">
            <a:xfrm>
              <a:off x="4724400" y="5348310"/>
              <a:ext cx="990600" cy="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5110" name="Line 54"/>
            <p:cNvSpPr>
              <a:spLocks noChangeShapeType="1"/>
            </p:cNvSpPr>
            <p:nvPr/>
          </p:nvSpPr>
          <p:spPr bwMode="auto">
            <a:xfrm flipV="1">
              <a:off x="5715000" y="4967310"/>
              <a:ext cx="76200" cy="38100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5111" name="Line 55"/>
            <p:cNvSpPr>
              <a:spLocks noChangeShapeType="1"/>
            </p:cNvSpPr>
            <p:nvPr/>
          </p:nvSpPr>
          <p:spPr bwMode="auto">
            <a:xfrm>
              <a:off x="8229600" y="5348310"/>
              <a:ext cx="381000" cy="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5112" name="Rectangle 56" descr="50%"/>
            <p:cNvSpPr>
              <a:spLocks noChangeArrowheads="1"/>
            </p:cNvSpPr>
            <p:nvPr/>
          </p:nvSpPr>
          <p:spPr bwMode="auto">
            <a:xfrm>
              <a:off x="6553200" y="4510110"/>
              <a:ext cx="685800" cy="3810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45113" name="Rectangle 57"/>
            <p:cNvSpPr>
              <a:spLocks noChangeArrowheads="1"/>
            </p:cNvSpPr>
            <p:nvPr/>
          </p:nvSpPr>
          <p:spPr bwMode="auto">
            <a:xfrm>
              <a:off x="6629400" y="4586310"/>
              <a:ext cx="533400" cy="3810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114" name="Rectangle 58"/>
            <p:cNvSpPr>
              <a:spLocks noChangeArrowheads="1"/>
            </p:cNvSpPr>
            <p:nvPr/>
          </p:nvSpPr>
          <p:spPr bwMode="auto">
            <a:xfrm>
              <a:off x="6705600" y="4738710"/>
              <a:ext cx="381000" cy="228600"/>
            </a:xfrm>
            <a:prstGeom prst="rect">
              <a:avLst/>
            </a:prstGeom>
            <a:solidFill>
              <a:srgbClr val="FF000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115" name="Rectangle 59"/>
            <p:cNvSpPr>
              <a:spLocks noChangeArrowheads="1"/>
            </p:cNvSpPr>
            <p:nvPr/>
          </p:nvSpPr>
          <p:spPr bwMode="auto">
            <a:xfrm>
              <a:off x="6705600" y="4586310"/>
              <a:ext cx="381000" cy="152400"/>
            </a:xfrm>
            <a:prstGeom prst="rect">
              <a:avLst/>
            </a:prstGeom>
            <a:solidFill>
              <a:srgbClr val="FF9999"/>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116" name="Rectangle 60"/>
            <p:cNvSpPr>
              <a:spLocks noChangeArrowheads="1"/>
            </p:cNvSpPr>
            <p:nvPr/>
          </p:nvSpPr>
          <p:spPr bwMode="auto">
            <a:xfrm flipV="1">
              <a:off x="5486400" y="4967310"/>
              <a:ext cx="1143000" cy="55563"/>
            </a:xfrm>
            <a:prstGeom prst="rect">
              <a:avLst/>
            </a:prstGeom>
            <a:solidFill>
              <a:srgbClr val="FF9999"/>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117" name="Rectangle 61"/>
            <p:cNvSpPr>
              <a:spLocks noChangeArrowheads="1"/>
            </p:cNvSpPr>
            <p:nvPr/>
          </p:nvSpPr>
          <p:spPr bwMode="auto">
            <a:xfrm flipV="1">
              <a:off x="7162800" y="4967310"/>
              <a:ext cx="1143000" cy="55563"/>
            </a:xfrm>
            <a:prstGeom prst="rect">
              <a:avLst/>
            </a:prstGeom>
            <a:solidFill>
              <a:srgbClr val="FF9999"/>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118" name="AutoShape 62"/>
            <p:cNvSpPr>
              <a:spLocks noChangeArrowheads="1"/>
            </p:cNvSpPr>
            <p:nvPr/>
          </p:nvSpPr>
          <p:spPr bwMode="auto">
            <a:xfrm>
              <a:off x="4648200" y="4967310"/>
              <a:ext cx="1143000" cy="381000"/>
            </a:xfrm>
            <a:custGeom>
              <a:avLst/>
              <a:gdLst>
                <a:gd name="T0" fmla="*/ 1101725 w 21600"/>
                <a:gd name="T1" fmla="*/ 190500 h 21600"/>
                <a:gd name="T2" fmla="*/ 571500 w 21600"/>
                <a:gd name="T3" fmla="*/ 381000 h 21600"/>
                <a:gd name="T4" fmla="*/ 41275 w 21600"/>
                <a:gd name="T5" fmla="*/ 190500 h 21600"/>
                <a:gd name="T6" fmla="*/ 571500 w 21600"/>
                <a:gd name="T7" fmla="*/ 0 h 21600"/>
                <a:gd name="T8" fmla="*/ 0 60000 65536"/>
                <a:gd name="T9" fmla="*/ 0 60000 65536"/>
                <a:gd name="T10" fmla="*/ 0 60000 65536"/>
                <a:gd name="T11" fmla="*/ 0 60000 65536"/>
                <a:gd name="T12" fmla="*/ 2580 w 21600"/>
                <a:gd name="T13" fmla="*/ 2580 h 21600"/>
                <a:gd name="T14" fmla="*/ 19020 w 21600"/>
                <a:gd name="T15" fmla="*/ 19020 h 21600"/>
              </a:gdLst>
              <a:ahLst/>
              <a:cxnLst>
                <a:cxn ang="T8">
                  <a:pos x="T0" y="T1"/>
                </a:cxn>
                <a:cxn ang="T9">
                  <a:pos x="T2" y="T3"/>
                </a:cxn>
                <a:cxn ang="T10">
                  <a:pos x="T4" y="T5"/>
                </a:cxn>
                <a:cxn ang="T11">
                  <a:pos x="T6" y="T7"/>
                </a:cxn>
              </a:cxnLst>
              <a:rect l="T12" t="T13" r="T14" b="T15"/>
              <a:pathLst>
                <a:path w="21600" h="21600">
                  <a:moveTo>
                    <a:pt x="0" y="0"/>
                  </a:moveTo>
                  <a:lnTo>
                    <a:pt x="1560" y="21600"/>
                  </a:lnTo>
                  <a:lnTo>
                    <a:pt x="20040" y="21600"/>
                  </a:lnTo>
                  <a:lnTo>
                    <a:pt x="21600" y="0"/>
                  </a:lnTo>
                  <a:close/>
                </a:path>
              </a:pathLst>
            </a:custGeom>
            <a:solidFill>
              <a:srgbClr val="DDDDDD"/>
            </a:solidFill>
            <a:ln w="19050">
              <a:noFill/>
              <a:miter lim="800000"/>
              <a:headEnd/>
              <a:tailEnd/>
            </a:ln>
          </p:spPr>
          <p:txBody>
            <a:bodyPr wrap="none" anchor="ctr"/>
            <a:lstStyle/>
            <a:p>
              <a:endParaRPr lang="zh-CN" altLang="en-US" b="1">
                <a:solidFill>
                  <a:srgbClr val="000000"/>
                </a:solidFill>
              </a:endParaRPr>
            </a:p>
          </p:txBody>
        </p:sp>
        <p:sp>
          <p:nvSpPr>
            <p:cNvPr id="45119" name="Rectangle 63"/>
            <p:cNvSpPr>
              <a:spLocks noChangeArrowheads="1"/>
            </p:cNvSpPr>
            <p:nvPr/>
          </p:nvSpPr>
          <p:spPr bwMode="auto">
            <a:xfrm>
              <a:off x="8382000" y="4967310"/>
              <a:ext cx="228600" cy="381000"/>
            </a:xfrm>
            <a:prstGeom prst="rect">
              <a:avLst/>
            </a:prstGeom>
            <a:solidFill>
              <a:srgbClr val="DDDDDD"/>
            </a:solidFill>
            <a:ln w="9525">
              <a:noFill/>
              <a:miter lim="800000"/>
              <a:headEnd/>
              <a:tailEnd/>
            </a:ln>
          </p:spPr>
          <p:txBody>
            <a:bodyPr wrap="none" anchor="ctr"/>
            <a:lstStyle/>
            <a:p>
              <a:endParaRPr lang="zh-CN" altLang="en-US" b="1">
                <a:solidFill>
                  <a:srgbClr val="000000"/>
                </a:solidFill>
              </a:endParaRPr>
            </a:p>
          </p:txBody>
        </p:sp>
        <p:sp>
          <p:nvSpPr>
            <p:cNvPr id="45120" name="AutoShape 64"/>
            <p:cNvSpPr>
              <a:spLocks noChangeArrowheads="1"/>
            </p:cNvSpPr>
            <p:nvPr/>
          </p:nvSpPr>
          <p:spPr bwMode="auto">
            <a:xfrm>
              <a:off x="8153400" y="4967310"/>
              <a:ext cx="457200" cy="381000"/>
            </a:xfrm>
            <a:custGeom>
              <a:avLst/>
              <a:gdLst>
                <a:gd name="T0" fmla="*/ 423333 w 21600"/>
                <a:gd name="T1" fmla="*/ 190500 h 21600"/>
                <a:gd name="T2" fmla="*/ 228600 w 21600"/>
                <a:gd name="T3" fmla="*/ 381000 h 21600"/>
                <a:gd name="T4" fmla="*/ 33867 w 21600"/>
                <a:gd name="T5" fmla="*/ 190500 h 21600"/>
                <a:gd name="T6" fmla="*/ 228600 w 21600"/>
                <a:gd name="T7" fmla="*/ 0 h 21600"/>
                <a:gd name="T8" fmla="*/ 0 60000 65536"/>
                <a:gd name="T9" fmla="*/ 0 60000 65536"/>
                <a:gd name="T10" fmla="*/ 0 60000 65536"/>
                <a:gd name="T11" fmla="*/ 0 60000 65536"/>
                <a:gd name="T12" fmla="*/ 3400 w 21600"/>
                <a:gd name="T13" fmla="*/ 3400 h 21600"/>
                <a:gd name="T14" fmla="*/ 18200 w 21600"/>
                <a:gd name="T15" fmla="*/ 18200 h 21600"/>
              </a:gdLst>
              <a:ahLst/>
              <a:cxnLst>
                <a:cxn ang="T8">
                  <a:pos x="T0" y="T1"/>
                </a:cxn>
                <a:cxn ang="T9">
                  <a:pos x="T2" y="T3"/>
                </a:cxn>
                <a:cxn ang="T10">
                  <a:pos x="T4" y="T5"/>
                </a:cxn>
                <a:cxn ang="T11">
                  <a:pos x="T6" y="T7"/>
                </a:cxn>
              </a:cxnLst>
              <a:rect l="T12" t="T13" r="T14" b="T15"/>
              <a:pathLst>
                <a:path w="21600" h="21600">
                  <a:moveTo>
                    <a:pt x="0" y="0"/>
                  </a:moveTo>
                  <a:lnTo>
                    <a:pt x="3200" y="21600"/>
                  </a:lnTo>
                  <a:lnTo>
                    <a:pt x="18400" y="21600"/>
                  </a:lnTo>
                  <a:lnTo>
                    <a:pt x="21600" y="0"/>
                  </a:lnTo>
                  <a:close/>
                </a:path>
              </a:pathLst>
            </a:custGeom>
            <a:solidFill>
              <a:srgbClr val="DDDDDD"/>
            </a:solidFill>
            <a:ln w="9525">
              <a:noFill/>
              <a:miter lim="800000"/>
              <a:headEnd/>
              <a:tailEnd/>
            </a:ln>
          </p:spPr>
          <p:txBody>
            <a:bodyPr wrap="none" anchor="ctr"/>
            <a:lstStyle/>
            <a:p>
              <a:endParaRPr lang="zh-CN" altLang="en-US" b="1">
                <a:solidFill>
                  <a:srgbClr val="000000"/>
                </a:solidFill>
              </a:endParaRPr>
            </a:p>
          </p:txBody>
        </p:sp>
        <p:sp>
          <p:nvSpPr>
            <p:cNvPr id="45121" name="Line 65"/>
            <p:cNvSpPr>
              <a:spLocks noChangeShapeType="1"/>
            </p:cNvSpPr>
            <p:nvPr/>
          </p:nvSpPr>
          <p:spPr bwMode="auto">
            <a:xfrm>
              <a:off x="8153400" y="4967310"/>
              <a:ext cx="76200" cy="38100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5122" name="Line 66"/>
            <p:cNvSpPr>
              <a:spLocks noChangeShapeType="1"/>
            </p:cNvSpPr>
            <p:nvPr/>
          </p:nvSpPr>
          <p:spPr bwMode="auto">
            <a:xfrm>
              <a:off x="4648200" y="4967310"/>
              <a:ext cx="76200" cy="38100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5123" name="Text Box 67"/>
            <p:cNvSpPr txBox="1">
              <a:spLocks noChangeArrowheads="1"/>
            </p:cNvSpPr>
            <p:nvPr/>
          </p:nvSpPr>
          <p:spPr bwMode="auto">
            <a:xfrm>
              <a:off x="4724400" y="4967310"/>
              <a:ext cx="1371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USG</a:t>
              </a:r>
            </a:p>
          </p:txBody>
        </p:sp>
        <p:sp>
          <p:nvSpPr>
            <p:cNvPr id="45124" name="Line 68"/>
            <p:cNvSpPr>
              <a:spLocks noChangeShapeType="1"/>
            </p:cNvSpPr>
            <p:nvPr/>
          </p:nvSpPr>
          <p:spPr bwMode="auto">
            <a:xfrm>
              <a:off x="6629400" y="4967310"/>
              <a:ext cx="533400" cy="0"/>
            </a:xfrm>
            <a:prstGeom prst="line">
              <a:avLst/>
            </a:prstGeom>
            <a:noFill/>
            <a:ln w="38100">
              <a:solidFill>
                <a:schemeClr val="tx1"/>
              </a:solidFill>
              <a:round/>
              <a:headEnd/>
              <a:tailEnd/>
            </a:ln>
          </p:spPr>
          <p:txBody>
            <a:bodyPr wrap="none" anchor="ctr"/>
            <a:lstStyle/>
            <a:p>
              <a:endParaRPr lang="zh-CN" altLang="en-US" b="1">
                <a:solidFill>
                  <a:srgbClr val="000000"/>
                </a:solidFill>
              </a:endParaRPr>
            </a:p>
          </p:txBody>
        </p:sp>
        <p:sp>
          <p:nvSpPr>
            <p:cNvPr id="45125" name="AutoShape 69"/>
            <p:cNvSpPr>
              <a:spLocks noChangeArrowheads="1"/>
            </p:cNvSpPr>
            <p:nvPr/>
          </p:nvSpPr>
          <p:spPr bwMode="auto">
            <a:xfrm>
              <a:off x="8153400" y="5576910"/>
              <a:ext cx="457200" cy="304800"/>
            </a:xfrm>
            <a:prstGeom prst="roundRect">
              <a:avLst>
                <a:gd name="adj" fmla="val 0"/>
              </a:avLst>
            </a:prstGeom>
            <a:solidFill>
              <a:srgbClr val="66FFCC"/>
            </a:solidFill>
            <a:ln w="9525">
              <a:noFill/>
              <a:round/>
              <a:headEnd/>
              <a:tailEnd/>
            </a:ln>
          </p:spPr>
          <p:txBody>
            <a:bodyPr wrap="none" anchor="ctr"/>
            <a:lstStyle/>
            <a:p>
              <a:endParaRPr lang="zh-CN" altLang="en-US" b="1">
                <a:solidFill>
                  <a:srgbClr val="000000"/>
                </a:solidFill>
              </a:endParaRPr>
            </a:p>
          </p:txBody>
        </p:sp>
        <p:sp>
          <p:nvSpPr>
            <p:cNvPr id="45126" name="AutoShape 70"/>
            <p:cNvSpPr>
              <a:spLocks noChangeArrowheads="1"/>
            </p:cNvSpPr>
            <p:nvPr/>
          </p:nvSpPr>
          <p:spPr bwMode="auto">
            <a:xfrm>
              <a:off x="3810000" y="4205310"/>
              <a:ext cx="2514600" cy="762000"/>
            </a:xfrm>
            <a:custGeom>
              <a:avLst/>
              <a:gdLst>
                <a:gd name="T0" fmla="*/ 2466986 w 21600"/>
                <a:gd name="T1" fmla="*/ 381000 h 21600"/>
                <a:gd name="T2" fmla="*/ 1257300 w 21600"/>
                <a:gd name="T3" fmla="*/ 762000 h 21600"/>
                <a:gd name="T4" fmla="*/ 47614 w 21600"/>
                <a:gd name="T5" fmla="*/ 381000 h 21600"/>
                <a:gd name="T6" fmla="*/ 1257300 w 21600"/>
                <a:gd name="T7" fmla="*/ 0 h 21600"/>
                <a:gd name="T8" fmla="*/ 0 60000 65536"/>
                <a:gd name="T9" fmla="*/ 0 60000 65536"/>
                <a:gd name="T10" fmla="*/ 0 60000 65536"/>
                <a:gd name="T11" fmla="*/ 0 60000 65536"/>
                <a:gd name="T12" fmla="*/ 2209 w 21600"/>
                <a:gd name="T13" fmla="*/ 2209 h 21600"/>
                <a:gd name="T14" fmla="*/ 19391 w 21600"/>
                <a:gd name="T15" fmla="*/ 19391 h 21600"/>
              </a:gdLst>
              <a:ahLst/>
              <a:cxnLst>
                <a:cxn ang="T8">
                  <a:pos x="T0" y="T1"/>
                </a:cxn>
                <a:cxn ang="T9">
                  <a:pos x="T2" y="T3"/>
                </a:cxn>
                <a:cxn ang="T10">
                  <a:pos x="T4" y="T5"/>
                </a:cxn>
                <a:cxn ang="T11">
                  <a:pos x="T6" y="T7"/>
                </a:cxn>
              </a:cxnLst>
              <a:rect l="T12" t="T13" r="T14" b="T15"/>
              <a:pathLst>
                <a:path w="21600" h="21600">
                  <a:moveTo>
                    <a:pt x="0" y="0"/>
                  </a:moveTo>
                  <a:lnTo>
                    <a:pt x="818" y="21600"/>
                  </a:lnTo>
                  <a:lnTo>
                    <a:pt x="20782" y="21600"/>
                  </a:lnTo>
                  <a:lnTo>
                    <a:pt x="21600" y="0"/>
                  </a:lnTo>
                  <a:close/>
                </a:path>
              </a:pathLst>
            </a:custGeom>
            <a:solidFill>
              <a:srgbClr val="04E4FC"/>
            </a:solidFill>
            <a:ln w="9525">
              <a:noFill/>
              <a:miter lim="800000"/>
              <a:headEnd/>
              <a:tailEnd/>
            </a:ln>
          </p:spPr>
          <p:txBody>
            <a:bodyPr wrap="none" anchor="ctr"/>
            <a:lstStyle/>
            <a:p>
              <a:endParaRPr lang="zh-CN" altLang="en-US" b="1">
                <a:solidFill>
                  <a:srgbClr val="000000"/>
                </a:solidFill>
              </a:endParaRPr>
            </a:p>
          </p:txBody>
        </p:sp>
        <p:sp>
          <p:nvSpPr>
            <p:cNvPr id="45127" name="Line 71"/>
            <p:cNvSpPr>
              <a:spLocks noChangeShapeType="1"/>
            </p:cNvSpPr>
            <p:nvPr/>
          </p:nvSpPr>
          <p:spPr bwMode="auto">
            <a:xfrm flipH="1">
              <a:off x="6248400" y="4205310"/>
              <a:ext cx="76200" cy="7620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28" name="Line 72"/>
            <p:cNvSpPr>
              <a:spLocks noChangeShapeType="1"/>
            </p:cNvSpPr>
            <p:nvPr/>
          </p:nvSpPr>
          <p:spPr bwMode="auto">
            <a:xfrm>
              <a:off x="3810000" y="4205310"/>
              <a:ext cx="76200" cy="7620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29" name="Line 73"/>
            <p:cNvSpPr>
              <a:spLocks noChangeShapeType="1"/>
            </p:cNvSpPr>
            <p:nvPr/>
          </p:nvSpPr>
          <p:spPr bwMode="auto">
            <a:xfrm>
              <a:off x="3886200" y="4967310"/>
              <a:ext cx="23622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30" name="Text Box 74"/>
            <p:cNvSpPr txBox="1">
              <a:spLocks noChangeArrowheads="1"/>
            </p:cNvSpPr>
            <p:nvPr/>
          </p:nvSpPr>
          <p:spPr bwMode="auto">
            <a:xfrm>
              <a:off x="4800600" y="4357710"/>
              <a:ext cx="4572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W</a:t>
              </a:r>
            </a:p>
          </p:txBody>
        </p:sp>
        <p:sp>
          <p:nvSpPr>
            <p:cNvPr id="45131" name="Text Box 75"/>
            <p:cNvSpPr txBox="1">
              <a:spLocks noChangeArrowheads="1"/>
            </p:cNvSpPr>
            <p:nvPr/>
          </p:nvSpPr>
          <p:spPr bwMode="auto">
            <a:xfrm>
              <a:off x="1600200" y="4357710"/>
              <a:ext cx="16002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PSG</a:t>
              </a:r>
            </a:p>
          </p:txBody>
        </p:sp>
        <p:sp>
          <p:nvSpPr>
            <p:cNvPr id="45132" name="Line 76"/>
            <p:cNvSpPr>
              <a:spLocks noChangeShapeType="1"/>
            </p:cNvSpPr>
            <p:nvPr/>
          </p:nvSpPr>
          <p:spPr bwMode="auto">
            <a:xfrm>
              <a:off x="914400" y="4205310"/>
              <a:ext cx="5334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33" name="Line 77"/>
            <p:cNvSpPr>
              <a:spLocks noChangeShapeType="1"/>
            </p:cNvSpPr>
            <p:nvPr/>
          </p:nvSpPr>
          <p:spPr bwMode="auto">
            <a:xfrm>
              <a:off x="2438400" y="4205310"/>
              <a:ext cx="4572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34" name="Line 78"/>
            <p:cNvSpPr>
              <a:spLocks noChangeShapeType="1"/>
            </p:cNvSpPr>
            <p:nvPr/>
          </p:nvSpPr>
          <p:spPr bwMode="auto">
            <a:xfrm flipV="1">
              <a:off x="2438400" y="3824310"/>
              <a:ext cx="0" cy="3810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35" name="Line 79"/>
            <p:cNvSpPr>
              <a:spLocks noChangeShapeType="1"/>
            </p:cNvSpPr>
            <p:nvPr/>
          </p:nvSpPr>
          <p:spPr bwMode="auto">
            <a:xfrm flipV="1">
              <a:off x="2895600" y="3824310"/>
              <a:ext cx="0" cy="3810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36" name="Line 80"/>
            <p:cNvSpPr>
              <a:spLocks noChangeShapeType="1"/>
            </p:cNvSpPr>
            <p:nvPr/>
          </p:nvSpPr>
          <p:spPr bwMode="auto">
            <a:xfrm>
              <a:off x="4876800" y="4205310"/>
              <a:ext cx="4572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37" name="Line 81"/>
            <p:cNvSpPr>
              <a:spLocks noChangeShapeType="1"/>
            </p:cNvSpPr>
            <p:nvPr/>
          </p:nvSpPr>
          <p:spPr bwMode="auto">
            <a:xfrm flipV="1">
              <a:off x="4876800" y="3824310"/>
              <a:ext cx="0" cy="3810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38" name="Line 82"/>
            <p:cNvSpPr>
              <a:spLocks noChangeShapeType="1"/>
            </p:cNvSpPr>
            <p:nvPr/>
          </p:nvSpPr>
          <p:spPr bwMode="auto">
            <a:xfrm flipV="1">
              <a:off x="5334000" y="3824310"/>
              <a:ext cx="0" cy="3810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39" name="Line 83"/>
            <p:cNvSpPr>
              <a:spLocks noChangeShapeType="1"/>
            </p:cNvSpPr>
            <p:nvPr/>
          </p:nvSpPr>
          <p:spPr bwMode="auto">
            <a:xfrm>
              <a:off x="7391400" y="4205310"/>
              <a:ext cx="457200" cy="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45140" name="Text Box 84"/>
            <p:cNvSpPr txBox="1">
              <a:spLocks noChangeArrowheads="1"/>
            </p:cNvSpPr>
            <p:nvPr/>
          </p:nvSpPr>
          <p:spPr bwMode="auto">
            <a:xfrm>
              <a:off x="4876800" y="3748110"/>
              <a:ext cx="12954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W</a:t>
              </a:r>
            </a:p>
          </p:txBody>
        </p:sp>
        <p:sp>
          <p:nvSpPr>
            <p:cNvPr id="45141" name="Rectangle 85"/>
            <p:cNvSpPr>
              <a:spLocks noChangeArrowheads="1"/>
            </p:cNvSpPr>
            <p:nvPr/>
          </p:nvSpPr>
          <p:spPr bwMode="auto">
            <a:xfrm>
              <a:off x="609600" y="3367110"/>
              <a:ext cx="8001000" cy="7620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142" name="Text Box 86"/>
            <p:cNvSpPr txBox="1">
              <a:spLocks noChangeArrowheads="1"/>
            </p:cNvSpPr>
            <p:nvPr/>
          </p:nvSpPr>
          <p:spPr bwMode="auto">
            <a:xfrm>
              <a:off x="3733800" y="2757510"/>
              <a:ext cx="7620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FSG</a:t>
              </a:r>
            </a:p>
          </p:txBody>
        </p:sp>
        <p:sp>
          <p:nvSpPr>
            <p:cNvPr id="45143" name="Text Box 87"/>
            <p:cNvSpPr txBox="1">
              <a:spLocks noChangeArrowheads="1"/>
            </p:cNvSpPr>
            <p:nvPr/>
          </p:nvSpPr>
          <p:spPr bwMode="auto">
            <a:xfrm>
              <a:off x="3810000" y="4891110"/>
              <a:ext cx="8382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n</a:t>
              </a:r>
              <a:r>
                <a:rPr lang="en-US" altLang="zh-TW" b="1" baseline="30000">
                  <a:solidFill>
                    <a:srgbClr val="000000"/>
                  </a:solidFill>
                  <a:ea typeface="PMingLiU" pitchFamily="18" charset="-120"/>
                </a:rPr>
                <a:t>+</a:t>
              </a:r>
              <a:endParaRPr lang="en-US" altLang="zh-TW" b="1">
                <a:solidFill>
                  <a:srgbClr val="000000"/>
                </a:solidFill>
                <a:ea typeface="PMingLiU" pitchFamily="18" charset="-120"/>
              </a:endParaRPr>
            </a:p>
          </p:txBody>
        </p:sp>
        <p:sp>
          <p:nvSpPr>
            <p:cNvPr id="45144" name="AutoShape 88"/>
            <p:cNvSpPr>
              <a:spLocks noChangeArrowheads="1"/>
            </p:cNvSpPr>
            <p:nvPr/>
          </p:nvSpPr>
          <p:spPr bwMode="auto">
            <a:xfrm>
              <a:off x="2286000" y="3290910"/>
              <a:ext cx="762000" cy="914400"/>
            </a:xfrm>
            <a:prstGeom prst="flowChartManualOperation">
              <a:avLst/>
            </a:prstGeom>
            <a:solidFill>
              <a:srgbClr val="FF7C80"/>
            </a:solidFill>
            <a:ln w="28575">
              <a:noFill/>
              <a:miter lim="800000"/>
              <a:headEnd/>
              <a:tailEnd/>
            </a:ln>
          </p:spPr>
          <p:txBody>
            <a:bodyPr wrap="none" anchor="ctr"/>
            <a:lstStyle/>
            <a:p>
              <a:endParaRPr lang="zh-CN" altLang="en-US" b="1">
                <a:solidFill>
                  <a:srgbClr val="000000"/>
                </a:solidFill>
              </a:endParaRPr>
            </a:p>
          </p:txBody>
        </p:sp>
        <p:sp>
          <p:nvSpPr>
            <p:cNvPr id="45145" name="AutoShape 89"/>
            <p:cNvSpPr>
              <a:spLocks noChangeArrowheads="1"/>
            </p:cNvSpPr>
            <p:nvPr/>
          </p:nvSpPr>
          <p:spPr bwMode="auto">
            <a:xfrm>
              <a:off x="762000" y="2528910"/>
              <a:ext cx="914400" cy="762000"/>
            </a:xfrm>
            <a:custGeom>
              <a:avLst/>
              <a:gdLst>
                <a:gd name="T0" fmla="*/ 914400 w 21600"/>
                <a:gd name="T1" fmla="*/ 381000 h 21600"/>
                <a:gd name="T2" fmla="*/ 457200 w 21600"/>
                <a:gd name="T3" fmla="*/ 762000 h 21600"/>
                <a:gd name="T4" fmla="*/ 0 w 21600"/>
                <a:gd name="T5" fmla="*/ 381000 h 21600"/>
                <a:gd name="T6" fmla="*/ 457200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close/>
                </a:path>
              </a:pathLst>
            </a:custGeom>
            <a:solidFill>
              <a:srgbClr val="FF7C80"/>
            </a:solidFill>
            <a:ln w="9525">
              <a:noFill/>
              <a:miter lim="800000"/>
              <a:headEnd/>
              <a:tailEnd/>
            </a:ln>
          </p:spPr>
          <p:txBody>
            <a:bodyPr wrap="none" anchor="ctr"/>
            <a:lstStyle/>
            <a:p>
              <a:endParaRPr lang="zh-CN" altLang="en-US" b="1">
                <a:solidFill>
                  <a:srgbClr val="000000"/>
                </a:solidFill>
              </a:endParaRPr>
            </a:p>
          </p:txBody>
        </p:sp>
        <p:sp>
          <p:nvSpPr>
            <p:cNvPr id="45146" name="Line 90"/>
            <p:cNvSpPr>
              <a:spLocks noChangeShapeType="1"/>
            </p:cNvSpPr>
            <p:nvPr/>
          </p:nvSpPr>
          <p:spPr bwMode="auto">
            <a:xfrm>
              <a:off x="838200" y="3290910"/>
              <a:ext cx="7620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47" name="Rectangle 91"/>
            <p:cNvSpPr>
              <a:spLocks noChangeArrowheads="1"/>
            </p:cNvSpPr>
            <p:nvPr/>
          </p:nvSpPr>
          <p:spPr bwMode="auto">
            <a:xfrm>
              <a:off x="838200" y="3214710"/>
              <a:ext cx="762000" cy="76200"/>
            </a:xfrm>
            <a:prstGeom prst="rect">
              <a:avLst/>
            </a:prstGeom>
            <a:solidFill>
              <a:srgbClr val="FF7C80"/>
            </a:solidFill>
            <a:ln w="9525">
              <a:noFill/>
              <a:miter lim="800000"/>
              <a:headEnd/>
              <a:tailEnd/>
            </a:ln>
          </p:spPr>
          <p:txBody>
            <a:bodyPr wrap="none" anchor="ctr"/>
            <a:lstStyle/>
            <a:p>
              <a:endParaRPr lang="zh-CN" altLang="en-US" b="1">
                <a:solidFill>
                  <a:srgbClr val="000000"/>
                </a:solidFill>
              </a:endParaRPr>
            </a:p>
          </p:txBody>
        </p:sp>
        <p:sp>
          <p:nvSpPr>
            <p:cNvPr id="45148" name="Line 92"/>
            <p:cNvSpPr>
              <a:spLocks noChangeShapeType="1"/>
            </p:cNvSpPr>
            <p:nvPr/>
          </p:nvSpPr>
          <p:spPr bwMode="auto">
            <a:xfrm flipH="1" flipV="1">
              <a:off x="762000" y="2528910"/>
              <a:ext cx="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49" name="Line 93"/>
            <p:cNvSpPr>
              <a:spLocks noChangeShapeType="1"/>
            </p:cNvSpPr>
            <p:nvPr/>
          </p:nvSpPr>
          <p:spPr bwMode="auto">
            <a:xfrm flipV="1">
              <a:off x="1676400" y="2528910"/>
              <a:ext cx="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50" name="AutoShape 94"/>
            <p:cNvSpPr>
              <a:spLocks noChangeArrowheads="1"/>
            </p:cNvSpPr>
            <p:nvPr/>
          </p:nvSpPr>
          <p:spPr bwMode="auto">
            <a:xfrm>
              <a:off x="2209800" y="2528910"/>
              <a:ext cx="914400" cy="762000"/>
            </a:xfrm>
            <a:custGeom>
              <a:avLst/>
              <a:gdLst>
                <a:gd name="T0" fmla="*/ 914400 w 21600"/>
                <a:gd name="T1" fmla="*/ 381000 h 21600"/>
                <a:gd name="T2" fmla="*/ 457200 w 21600"/>
                <a:gd name="T3" fmla="*/ 762000 h 21600"/>
                <a:gd name="T4" fmla="*/ 0 w 21600"/>
                <a:gd name="T5" fmla="*/ 381000 h 21600"/>
                <a:gd name="T6" fmla="*/ 457200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close/>
                </a:path>
              </a:pathLst>
            </a:custGeom>
            <a:solidFill>
              <a:srgbClr val="FF7C80"/>
            </a:solidFill>
            <a:ln w="9525">
              <a:noFill/>
              <a:miter lim="800000"/>
              <a:headEnd/>
              <a:tailEnd/>
            </a:ln>
          </p:spPr>
          <p:txBody>
            <a:bodyPr wrap="none" anchor="ctr"/>
            <a:lstStyle/>
            <a:p>
              <a:endParaRPr lang="zh-CN" altLang="en-US" b="1">
                <a:solidFill>
                  <a:srgbClr val="000000"/>
                </a:solidFill>
              </a:endParaRPr>
            </a:p>
          </p:txBody>
        </p:sp>
        <p:sp>
          <p:nvSpPr>
            <p:cNvPr id="45151" name="Line 95"/>
            <p:cNvSpPr>
              <a:spLocks noChangeShapeType="1"/>
            </p:cNvSpPr>
            <p:nvPr/>
          </p:nvSpPr>
          <p:spPr bwMode="auto">
            <a:xfrm>
              <a:off x="2438400" y="4205310"/>
              <a:ext cx="457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52" name="Rectangle 96"/>
            <p:cNvSpPr>
              <a:spLocks noChangeArrowheads="1"/>
            </p:cNvSpPr>
            <p:nvPr/>
          </p:nvSpPr>
          <p:spPr bwMode="auto">
            <a:xfrm>
              <a:off x="2438400" y="3748110"/>
              <a:ext cx="457200" cy="76200"/>
            </a:xfrm>
            <a:prstGeom prst="rect">
              <a:avLst/>
            </a:prstGeom>
            <a:solidFill>
              <a:srgbClr val="FF7C80"/>
            </a:solidFill>
            <a:ln w="9525">
              <a:noFill/>
              <a:miter lim="800000"/>
              <a:headEnd/>
              <a:tailEnd/>
            </a:ln>
          </p:spPr>
          <p:txBody>
            <a:bodyPr wrap="none" anchor="ctr"/>
            <a:lstStyle/>
            <a:p>
              <a:endParaRPr lang="zh-CN" altLang="en-US" b="1">
                <a:solidFill>
                  <a:srgbClr val="000000"/>
                </a:solidFill>
              </a:endParaRPr>
            </a:p>
          </p:txBody>
        </p:sp>
        <p:sp>
          <p:nvSpPr>
            <p:cNvPr id="45153" name="Line 97"/>
            <p:cNvSpPr>
              <a:spLocks noChangeShapeType="1"/>
            </p:cNvSpPr>
            <p:nvPr/>
          </p:nvSpPr>
          <p:spPr bwMode="auto">
            <a:xfrm flipH="1" flipV="1">
              <a:off x="2286000" y="3290910"/>
              <a:ext cx="152400" cy="914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54" name="Line 98"/>
            <p:cNvSpPr>
              <a:spLocks noChangeShapeType="1"/>
            </p:cNvSpPr>
            <p:nvPr/>
          </p:nvSpPr>
          <p:spPr bwMode="auto">
            <a:xfrm flipH="1" flipV="1">
              <a:off x="2209800" y="2528910"/>
              <a:ext cx="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55" name="Line 99"/>
            <p:cNvSpPr>
              <a:spLocks noChangeShapeType="1"/>
            </p:cNvSpPr>
            <p:nvPr/>
          </p:nvSpPr>
          <p:spPr bwMode="auto">
            <a:xfrm flipV="1">
              <a:off x="2895600" y="3290910"/>
              <a:ext cx="152400" cy="914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56" name="Line 100"/>
            <p:cNvSpPr>
              <a:spLocks noChangeShapeType="1"/>
            </p:cNvSpPr>
            <p:nvPr/>
          </p:nvSpPr>
          <p:spPr bwMode="auto">
            <a:xfrm flipV="1">
              <a:off x="3124200" y="2528910"/>
              <a:ext cx="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57" name="AutoShape 101"/>
            <p:cNvSpPr>
              <a:spLocks noChangeArrowheads="1"/>
            </p:cNvSpPr>
            <p:nvPr/>
          </p:nvSpPr>
          <p:spPr bwMode="auto">
            <a:xfrm>
              <a:off x="4724400" y="3290910"/>
              <a:ext cx="762000" cy="914400"/>
            </a:xfrm>
            <a:prstGeom prst="flowChartManualOperation">
              <a:avLst/>
            </a:prstGeom>
            <a:solidFill>
              <a:srgbClr val="FF7C80"/>
            </a:solidFill>
            <a:ln w="28575">
              <a:noFill/>
              <a:miter lim="800000"/>
              <a:headEnd/>
              <a:tailEnd/>
            </a:ln>
          </p:spPr>
          <p:txBody>
            <a:bodyPr wrap="none" anchor="ctr"/>
            <a:lstStyle/>
            <a:p>
              <a:endParaRPr lang="zh-CN" altLang="en-US" b="1">
                <a:solidFill>
                  <a:srgbClr val="000000"/>
                </a:solidFill>
              </a:endParaRPr>
            </a:p>
          </p:txBody>
        </p:sp>
        <p:sp>
          <p:nvSpPr>
            <p:cNvPr id="45158" name="Line 102"/>
            <p:cNvSpPr>
              <a:spLocks noChangeShapeType="1"/>
            </p:cNvSpPr>
            <p:nvPr/>
          </p:nvSpPr>
          <p:spPr bwMode="auto">
            <a:xfrm flipH="1" flipV="1">
              <a:off x="4724400" y="3290910"/>
              <a:ext cx="152400" cy="914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59" name="Line 103"/>
            <p:cNvSpPr>
              <a:spLocks noChangeShapeType="1"/>
            </p:cNvSpPr>
            <p:nvPr/>
          </p:nvSpPr>
          <p:spPr bwMode="auto">
            <a:xfrm flipV="1">
              <a:off x="5334000" y="3290910"/>
              <a:ext cx="152400" cy="914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60" name="AutoShape 104"/>
            <p:cNvSpPr>
              <a:spLocks noChangeArrowheads="1"/>
            </p:cNvSpPr>
            <p:nvPr/>
          </p:nvSpPr>
          <p:spPr bwMode="auto">
            <a:xfrm>
              <a:off x="7239000" y="3290910"/>
              <a:ext cx="762000" cy="914400"/>
            </a:xfrm>
            <a:prstGeom prst="flowChartManualOperation">
              <a:avLst/>
            </a:prstGeom>
            <a:solidFill>
              <a:srgbClr val="FF7C80"/>
            </a:solidFill>
            <a:ln w="28575">
              <a:noFill/>
              <a:miter lim="800000"/>
              <a:headEnd/>
              <a:tailEnd/>
            </a:ln>
          </p:spPr>
          <p:txBody>
            <a:bodyPr wrap="none" anchor="ctr"/>
            <a:lstStyle/>
            <a:p>
              <a:endParaRPr lang="zh-CN" altLang="en-US" b="1">
                <a:solidFill>
                  <a:srgbClr val="000000"/>
                </a:solidFill>
              </a:endParaRPr>
            </a:p>
          </p:txBody>
        </p:sp>
        <p:sp>
          <p:nvSpPr>
            <p:cNvPr id="45161" name="Line 105"/>
            <p:cNvSpPr>
              <a:spLocks noChangeShapeType="1"/>
            </p:cNvSpPr>
            <p:nvPr/>
          </p:nvSpPr>
          <p:spPr bwMode="auto">
            <a:xfrm flipH="1" flipV="1">
              <a:off x="7239000" y="3290910"/>
              <a:ext cx="152400" cy="914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62" name="Line 106"/>
            <p:cNvSpPr>
              <a:spLocks noChangeShapeType="1"/>
            </p:cNvSpPr>
            <p:nvPr/>
          </p:nvSpPr>
          <p:spPr bwMode="auto">
            <a:xfrm flipV="1">
              <a:off x="7848600" y="3290910"/>
              <a:ext cx="152400" cy="914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63" name="Text Box 107"/>
            <p:cNvSpPr txBox="1">
              <a:spLocks noChangeArrowheads="1"/>
            </p:cNvSpPr>
            <p:nvPr/>
          </p:nvSpPr>
          <p:spPr bwMode="auto">
            <a:xfrm>
              <a:off x="838200" y="2605110"/>
              <a:ext cx="762000" cy="369332"/>
            </a:xfrm>
            <a:prstGeom prst="rect">
              <a:avLst/>
            </a:prstGeom>
            <a:noFill/>
            <a:ln w="9525">
              <a:noFill/>
              <a:miter lim="800000"/>
              <a:headEnd/>
              <a:tailEnd/>
            </a:ln>
          </p:spPr>
          <p:txBody>
            <a:bodyPr>
              <a:spAutoFit/>
            </a:bodyPr>
            <a:lstStyle/>
            <a:p>
              <a:pPr>
                <a:spcBef>
                  <a:spcPct val="50000"/>
                </a:spcBef>
              </a:pPr>
              <a:r>
                <a:rPr lang="en-US" altLang="zh-TW" b="1" dirty="0">
                  <a:solidFill>
                    <a:srgbClr val="000000"/>
                  </a:solidFill>
                  <a:ea typeface="PMingLiU" pitchFamily="18" charset="-120"/>
                </a:rPr>
                <a:t>M1</a:t>
              </a:r>
            </a:p>
          </p:txBody>
        </p:sp>
        <p:sp>
          <p:nvSpPr>
            <p:cNvPr id="45164" name="Text Box 108"/>
            <p:cNvSpPr txBox="1">
              <a:spLocks noChangeArrowheads="1"/>
            </p:cNvSpPr>
            <p:nvPr/>
          </p:nvSpPr>
          <p:spPr bwMode="auto">
            <a:xfrm>
              <a:off x="2286000" y="2605110"/>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Cu</a:t>
              </a:r>
            </a:p>
          </p:txBody>
        </p:sp>
        <p:sp>
          <p:nvSpPr>
            <p:cNvPr id="45165" name="Line 109"/>
            <p:cNvSpPr>
              <a:spLocks noChangeShapeType="1"/>
            </p:cNvSpPr>
            <p:nvPr/>
          </p:nvSpPr>
          <p:spPr bwMode="auto">
            <a:xfrm>
              <a:off x="5867400" y="2300310"/>
              <a:ext cx="914400" cy="23622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5166" name="Line 110"/>
            <p:cNvSpPr>
              <a:spLocks noChangeShapeType="1"/>
            </p:cNvSpPr>
            <p:nvPr/>
          </p:nvSpPr>
          <p:spPr bwMode="auto">
            <a:xfrm>
              <a:off x="5715000" y="2300310"/>
              <a:ext cx="685800" cy="26670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5167" name="Text Box 111"/>
            <p:cNvSpPr txBox="1">
              <a:spLocks noChangeArrowheads="1"/>
            </p:cNvSpPr>
            <p:nvPr/>
          </p:nvSpPr>
          <p:spPr bwMode="auto">
            <a:xfrm>
              <a:off x="5298232" y="1963190"/>
              <a:ext cx="990600" cy="369332"/>
            </a:xfrm>
            <a:prstGeom prst="rect">
              <a:avLst/>
            </a:prstGeom>
            <a:noFill/>
            <a:ln w="9525">
              <a:noFill/>
              <a:miter lim="800000"/>
              <a:headEnd/>
              <a:tailEnd/>
            </a:ln>
          </p:spPr>
          <p:txBody>
            <a:bodyPr>
              <a:spAutoFit/>
            </a:bodyPr>
            <a:lstStyle/>
            <a:p>
              <a:pPr>
                <a:spcBef>
                  <a:spcPct val="50000"/>
                </a:spcBef>
              </a:pPr>
              <a:r>
                <a:rPr lang="en-US" altLang="zh-TW" b="1" dirty="0">
                  <a:solidFill>
                    <a:srgbClr val="000000"/>
                  </a:solidFill>
                  <a:ea typeface="PMingLiU" pitchFamily="18" charset="-120"/>
                </a:rPr>
                <a:t>CoSi</a:t>
              </a:r>
              <a:r>
                <a:rPr lang="en-US" altLang="zh-TW" b="1" baseline="-25000" dirty="0">
                  <a:solidFill>
                    <a:srgbClr val="000000"/>
                  </a:solidFill>
                  <a:ea typeface="PMingLiU" pitchFamily="18" charset="-120"/>
                </a:rPr>
                <a:t>2</a:t>
              </a:r>
              <a:endParaRPr lang="en-US" altLang="zh-TW" b="1" dirty="0">
                <a:solidFill>
                  <a:srgbClr val="000000"/>
                </a:solidFill>
                <a:ea typeface="PMingLiU" pitchFamily="18" charset="-120"/>
              </a:endParaRPr>
            </a:p>
          </p:txBody>
        </p:sp>
        <p:sp>
          <p:nvSpPr>
            <p:cNvPr id="45168" name="Line 112"/>
            <p:cNvSpPr>
              <a:spLocks noChangeShapeType="1"/>
            </p:cNvSpPr>
            <p:nvPr/>
          </p:nvSpPr>
          <p:spPr bwMode="auto">
            <a:xfrm flipH="1">
              <a:off x="3124200" y="2224110"/>
              <a:ext cx="228600" cy="22860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5169" name="Text Box 113"/>
            <p:cNvSpPr txBox="1">
              <a:spLocks noChangeArrowheads="1"/>
            </p:cNvSpPr>
            <p:nvPr/>
          </p:nvSpPr>
          <p:spPr bwMode="auto">
            <a:xfrm>
              <a:off x="6090320" y="1963190"/>
              <a:ext cx="1368152" cy="369332"/>
            </a:xfrm>
            <a:prstGeom prst="rect">
              <a:avLst/>
            </a:prstGeom>
            <a:noFill/>
            <a:ln w="9525">
              <a:noFill/>
              <a:miter lim="800000"/>
              <a:headEnd/>
              <a:tailEnd/>
            </a:ln>
          </p:spPr>
          <p:txBody>
            <a:bodyPr wrap="square">
              <a:spAutoFit/>
            </a:bodyPr>
            <a:lstStyle/>
            <a:p>
              <a:pPr>
                <a:spcBef>
                  <a:spcPct val="50000"/>
                </a:spcBef>
              </a:pPr>
              <a:r>
                <a:rPr lang="en-US" altLang="zh-TW" b="1" dirty="0">
                  <a:solidFill>
                    <a:srgbClr val="000000"/>
                  </a:solidFill>
                  <a:ea typeface="PMingLiU" pitchFamily="18" charset="-120"/>
                </a:rPr>
                <a:t>Ta or </a:t>
              </a:r>
              <a:r>
                <a:rPr lang="en-US" altLang="zh-TW" b="1" dirty="0" err="1">
                  <a:solidFill>
                    <a:srgbClr val="000000"/>
                  </a:solidFill>
                  <a:ea typeface="PMingLiU" pitchFamily="18" charset="-120"/>
                </a:rPr>
                <a:t>TaN</a:t>
              </a:r>
              <a:endParaRPr lang="en-US" altLang="zh-TW" b="1" dirty="0">
                <a:solidFill>
                  <a:srgbClr val="000000"/>
                </a:solidFill>
                <a:ea typeface="PMingLiU" pitchFamily="18" charset="-120"/>
              </a:endParaRPr>
            </a:p>
          </p:txBody>
        </p:sp>
        <p:sp>
          <p:nvSpPr>
            <p:cNvPr id="45170" name="Line 114"/>
            <p:cNvSpPr>
              <a:spLocks noChangeShapeType="1"/>
            </p:cNvSpPr>
            <p:nvPr/>
          </p:nvSpPr>
          <p:spPr bwMode="auto">
            <a:xfrm>
              <a:off x="1828800" y="2300310"/>
              <a:ext cx="533400" cy="21336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5171" name="Text Box 115"/>
            <p:cNvSpPr txBox="1">
              <a:spLocks noChangeArrowheads="1"/>
            </p:cNvSpPr>
            <p:nvPr/>
          </p:nvSpPr>
          <p:spPr bwMode="auto">
            <a:xfrm>
              <a:off x="1337792" y="1963190"/>
              <a:ext cx="1066800" cy="369332"/>
            </a:xfrm>
            <a:prstGeom prst="rect">
              <a:avLst/>
            </a:prstGeom>
            <a:noFill/>
            <a:ln w="9525">
              <a:noFill/>
              <a:miter lim="800000"/>
              <a:headEnd/>
              <a:tailEnd/>
            </a:ln>
          </p:spPr>
          <p:txBody>
            <a:bodyPr>
              <a:spAutoFit/>
            </a:bodyPr>
            <a:lstStyle/>
            <a:p>
              <a:pPr>
                <a:spcBef>
                  <a:spcPct val="50000"/>
                </a:spcBef>
              </a:pPr>
              <a:r>
                <a:rPr lang="en-US" altLang="zh-TW" b="1" dirty="0">
                  <a:solidFill>
                    <a:srgbClr val="000000"/>
                  </a:solidFill>
                  <a:ea typeface="PMingLiU" pitchFamily="18" charset="-120"/>
                </a:rPr>
                <a:t>Ti/</a:t>
              </a:r>
              <a:r>
                <a:rPr lang="en-US" altLang="zh-TW" b="1" dirty="0" err="1">
                  <a:solidFill>
                    <a:srgbClr val="000000"/>
                  </a:solidFill>
                  <a:ea typeface="PMingLiU" pitchFamily="18" charset="-120"/>
                </a:rPr>
                <a:t>TiN</a:t>
              </a:r>
              <a:endParaRPr lang="en-US" altLang="zh-TW" b="1" dirty="0">
                <a:solidFill>
                  <a:srgbClr val="000000"/>
                </a:solidFill>
                <a:ea typeface="PMingLiU" pitchFamily="18" charset="-120"/>
              </a:endParaRPr>
            </a:p>
          </p:txBody>
        </p:sp>
        <p:sp>
          <p:nvSpPr>
            <p:cNvPr id="45172" name="Text Box 116"/>
            <p:cNvSpPr txBox="1">
              <a:spLocks noChangeArrowheads="1"/>
            </p:cNvSpPr>
            <p:nvPr/>
          </p:nvSpPr>
          <p:spPr bwMode="auto">
            <a:xfrm>
              <a:off x="3137992" y="1891182"/>
              <a:ext cx="685800" cy="369332"/>
            </a:xfrm>
            <a:prstGeom prst="rect">
              <a:avLst/>
            </a:prstGeom>
            <a:noFill/>
            <a:ln w="9525">
              <a:noFill/>
              <a:miter lim="800000"/>
              <a:headEnd/>
              <a:tailEnd/>
            </a:ln>
          </p:spPr>
          <p:txBody>
            <a:bodyPr>
              <a:spAutoFit/>
            </a:bodyPr>
            <a:lstStyle/>
            <a:p>
              <a:pPr>
                <a:spcBef>
                  <a:spcPct val="50000"/>
                </a:spcBef>
              </a:pPr>
              <a:r>
                <a:rPr lang="en-US" altLang="zh-TW" b="1" dirty="0" err="1">
                  <a:solidFill>
                    <a:srgbClr val="000000"/>
                  </a:solidFill>
                  <a:ea typeface="PMingLiU" pitchFamily="18" charset="-120"/>
                </a:rPr>
                <a:t>SiN</a:t>
              </a:r>
              <a:endParaRPr lang="en-US" altLang="zh-TW" b="1" dirty="0">
                <a:solidFill>
                  <a:srgbClr val="000000"/>
                </a:solidFill>
                <a:ea typeface="PMingLiU" pitchFamily="18" charset="-120"/>
              </a:endParaRPr>
            </a:p>
          </p:txBody>
        </p:sp>
        <p:sp>
          <p:nvSpPr>
            <p:cNvPr id="45173" name="Line 117"/>
            <p:cNvSpPr>
              <a:spLocks noChangeShapeType="1"/>
            </p:cNvSpPr>
            <p:nvPr/>
          </p:nvSpPr>
          <p:spPr bwMode="auto">
            <a:xfrm flipH="1" flipV="1">
              <a:off x="762000" y="3290910"/>
              <a:ext cx="9144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74" name="Line 118"/>
            <p:cNvSpPr>
              <a:spLocks noChangeShapeType="1"/>
            </p:cNvSpPr>
            <p:nvPr/>
          </p:nvSpPr>
          <p:spPr bwMode="auto">
            <a:xfrm flipH="1" flipV="1">
              <a:off x="2209800" y="3290910"/>
              <a:ext cx="76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75" name="Line 119"/>
            <p:cNvSpPr>
              <a:spLocks noChangeShapeType="1"/>
            </p:cNvSpPr>
            <p:nvPr/>
          </p:nvSpPr>
          <p:spPr bwMode="auto">
            <a:xfrm flipH="1" flipV="1">
              <a:off x="3048000" y="3290910"/>
              <a:ext cx="76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76" name="AutoShape 120"/>
            <p:cNvSpPr>
              <a:spLocks noChangeArrowheads="1"/>
            </p:cNvSpPr>
            <p:nvPr/>
          </p:nvSpPr>
          <p:spPr bwMode="auto">
            <a:xfrm>
              <a:off x="4648200" y="2528910"/>
              <a:ext cx="914400" cy="762000"/>
            </a:xfrm>
            <a:custGeom>
              <a:avLst/>
              <a:gdLst>
                <a:gd name="T0" fmla="*/ 914400 w 21600"/>
                <a:gd name="T1" fmla="*/ 381000 h 21600"/>
                <a:gd name="T2" fmla="*/ 457200 w 21600"/>
                <a:gd name="T3" fmla="*/ 762000 h 21600"/>
                <a:gd name="T4" fmla="*/ 0 w 21600"/>
                <a:gd name="T5" fmla="*/ 381000 h 21600"/>
                <a:gd name="T6" fmla="*/ 457200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close/>
                </a:path>
              </a:pathLst>
            </a:custGeom>
            <a:solidFill>
              <a:srgbClr val="FF7C80"/>
            </a:solidFill>
            <a:ln w="9525">
              <a:noFill/>
              <a:miter lim="800000"/>
              <a:headEnd/>
              <a:tailEnd/>
            </a:ln>
          </p:spPr>
          <p:txBody>
            <a:bodyPr wrap="none" anchor="ctr"/>
            <a:lstStyle/>
            <a:p>
              <a:endParaRPr lang="zh-CN" altLang="en-US" b="1">
                <a:solidFill>
                  <a:srgbClr val="000000"/>
                </a:solidFill>
              </a:endParaRPr>
            </a:p>
          </p:txBody>
        </p:sp>
        <p:sp>
          <p:nvSpPr>
            <p:cNvPr id="45177" name="Line 121"/>
            <p:cNvSpPr>
              <a:spLocks noChangeShapeType="1"/>
            </p:cNvSpPr>
            <p:nvPr/>
          </p:nvSpPr>
          <p:spPr bwMode="auto">
            <a:xfrm flipH="1" flipV="1">
              <a:off x="4648200" y="2528910"/>
              <a:ext cx="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78" name="Line 122"/>
            <p:cNvSpPr>
              <a:spLocks noChangeShapeType="1"/>
            </p:cNvSpPr>
            <p:nvPr/>
          </p:nvSpPr>
          <p:spPr bwMode="auto">
            <a:xfrm flipV="1">
              <a:off x="5562600" y="2528910"/>
              <a:ext cx="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79" name="Text Box 123"/>
            <p:cNvSpPr txBox="1">
              <a:spLocks noChangeArrowheads="1"/>
            </p:cNvSpPr>
            <p:nvPr/>
          </p:nvSpPr>
          <p:spPr bwMode="auto">
            <a:xfrm>
              <a:off x="4724400" y="2605110"/>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Cu</a:t>
              </a:r>
            </a:p>
          </p:txBody>
        </p:sp>
        <p:sp>
          <p:nvSpPr>
            <p:cNvPr id="45180" name="Line 124"/>
            <p:cNvSpPr>
              <a:spLocks noChangeShapeType="1"/>
            </p:cNvSpPr>
            <p:nvPr/>
          </p:nvSpPr>
          <p:spPr bwMode="auto">
            <a:xfrm flipH="1" flipV="1">
              <a:off x="4648200" y="3290910"/>
              <a:ext cx="76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81" name="Line 125"/>
            <p:cNvSpPr>
              <a:spLocks noChangeShapeType="1"/>
            </p:cNvSpPr>
            <p:nvPr/>
          </p:nvSpPr>
          <p:spPr bwMode="auto">
            <a:xfrm flipH="1" flipV="1">
              <a:off x="5486400" y="3290910"/>
              <a:ext cx="76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82" name="AutoShape 126"/>
            <p:cNvSpPr>
              <a:spLocks noChangeArrowheads="1"/>
            </p:cNvSpPr>
            <p:nvPr/>
          </p:nvSpPr>
          <p:spPr bwMode="auto">
            <a:xfrm>
              <a:off x="7162800" y="2528910"/>
              <a:ext cx="914400" cy="762000"/>
            </a:xfrm>
            <a:custGeom>
              <a:avLst/>
              <a:gdLst>
                <a:gd name="T0" fmla="*/ 914400 w 21600"/>
                <a:gd name="T1" fmla="*/ 381000 h 21600"/>
                <a:gd name="T2" fmla="*/ 457200 w 21600"/>
                <a:gd name="T3" fmla="*/ 762000 h 21600"/>
                <a:gd name="T4" fmla="*/ 0 w 21600"/>
                <a:gd name="T5" fmla="*/ 381000 h 21600"/>
                <a:gd name="T6" fmla="*/ 457200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close/>
                </a:path>
              </a:pathLst>
            </a:custGeom>
            <a:solidFill>
              <a:srgbClr val="FF7C80"/>
            </a:solidFill>
            <a:ln w="9525">
              <a:noFill/>
              <a:miter lim="800000"/>
              <a:headEnd/>
              <a:tailEnd/>
            </a:ln>
          </p:spPr>
          <p:txBody>
            <a:bodyPr wrap="none" anchor="ctr"/>
            <a:lstStyle/>
            <a:p>
              <a:endParaRPr lang="zh-CN" altLang="en-US" b="1">
                <a:solidFill>
                  <a:srgbClr val="000000"/>
                </a:solidFill>
              </a:endParaRPr>
            </a:p>
          </p:txBody>
        </p:sp>
        <p:sp>
          <p:nvSpPr>
            <p:cNvPr id="45183" name="Line 127"/>
            <p:cNvSpPr>
              <a:spLocks noChangeShapeType="1"/>
            </p:cNvSpPr>
            <p:nvPr/>
          </p:nvSpPr>
          <p:spPr bwMode="auto">
            <a:xfrm flipH="1" flipV="1">
              <a:off x="7162800" y="2528910"/>
              <a:ext cx="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84" name="Line 128"/>
            <p:cNvSpPr>
              <a:spLocks noChangeShapeType="1"/>
            </p:cNvSpPr>
            <p:nvPr/>
          </p:nvSpPr>
          <p:spPr bwMode="auto">
            <a:xfrm flipV="1">
              <a:off x="8077200" y="2528910"/>
              <a:ext cx="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85" name="Text Box 129"/>
            <p:cNvSpPr txBox="1">
              <a:spLocks noChangeArrowheads="1"/>
            </p:cNvSpPr>
            <p:nvPr/>
          </p:nvSpPr>
          <p:spPr bwMode="auto">
            <a:xfrm>
              <a:off x="7239000" y="2605110"/>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Cu</a:t>
              </a:r>
            </a:p>
          </p:txBody>
        </p:sp>
        <p:sp>
          <p:nvSpPr>
            <p:cNvPr id="45186" name="Line 130"/>
            <p:cNvSpPr>
              <a:spLocks noChangeShapeType="1"/>
            </p:cNvSpPr>
            <p:nvPr/>
          </p:nvSpPr>
          <p:spPr bwMode="auto">
            <a:xfrm flipH="1" flipV="1">
              <a:off x="7162800" y="3290910"/>
              <a:ext cx="76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87" name="Line 131"/>
            <p:cNvSpPr>
              <a:spLocks noChangeShapeType="1"/>
            </p:cNvSpPr>
            <p:nvPr/>
          </p:nvSpPr>
          <p:spPr bwMode="auto">
            <a:xfrm flipH="1" flipV="1">
              <a:off x="8001000" y="3290910"/>
              <a:ext cx="76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188" name="Line 132"/>
            <p:cNvSpPr>
              <a:spLocks noChangeShapeType="1"/>
            </p:cNvSpPr>
            <p:nvPr/>
          </p:nvSpPr>
          <p:spPr bwMode="auto">
            <a:xfrm>
              <a:off x="609600" y="4967310"/>
              <a:ext cx="8001000" cy="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5189" name="Line 133"/>
            <p:cNvSpPr>
              <a:spLocks noChangeShapeType="1"/>
            </p:cNvSpPr>
            <p:nvPr/>
          </p:nvSpPr>
          <p:spPr bwMode="auto">
            <a:xfrm flipV="1">
              <a:off x="609600" y="4967310"/>
              <a:ext cx="0" cy="1676400"/>
            </a:xfrm>
            <a:prstGeom prst="line">
              <a:avLst/>
            </a:prstGeom>
            <a:noFill/>
            <a:ln w="9525">
              <a:solidFill>
                <a:schemeClr val="tx1"/>
              </a:solidFill>
              <a:round/>
              <a:headEnd/>
              <a:tailEnd/>
            </a:ln>
          </p:spPr>
          <p:txBody>
            <a:bodyPr wrap="none" anchor="ctr"/>
            <a:lstStyle/>
            <a:p>
              <a:endParaRPr lang="zh-CN" altLang="en-US" b="1">
                <a:solidFill>
                  <a:srgbClr val="000000"/>
                </a:solidFill>
              </a:endParaRPr>
            </a:p>
          </p:txBody>
        </p:sp>
        <p:sp>
          <p:nvSpPr>
            <p:cNvPr id="45190" name="Line 134"/>
            <p:cNvSpPr>
              <a:spLocks noChangeShapeType="1"/>
            </p:cNvSpPr>
            <p:nvPr/>
          </p:nvSpPr>
          <p:spPr bwMode="auto">
            <a:xfrm flipH="1">
              <a:off x="3352800" y="2224110"/>
              <a:ext cx="76200" cy="19050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5191" name="Line 135"/>
            <p:cNvSpPr>
              <a:spLocks noChangeShapeType="1"/>
            </p:cNvSpPr>
            <p:nvPr/>
          </p:nvSpPr>
          <p:spPr bwMode="auto">
            <a:xfrm>
              <a:off x="3505200" y="2224110"/>
              <a:ext cx="0" cy="10668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5192" name="Line 136"/>
            <p:cNvSpPr>
              <a:spLocks noChangeShapeType="1"/>
            </p:cNvSpPr>
            <p:nvPr/>
          </p:nvSpPr>
          <p:spPr bwMode="auto">
            <a:xfrm>
              <a:off x="3581400" y="2224110"/>
              <a:ext cx="0" cy="2286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5193" name="Line 137"/>
            <p:cNvSpPr>
              <a:spLocks noChangeShapeType="1"/>
            </p:cNvSpPr>
            <p:nvPr/>
          </p:nvSpPr>
          <p:spPr bwMode="auto">
            <a:xfrm>
              <a:off x="6781800" y="2300310"/>
              <a:ext cx="381000" cy="5334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5194" name="Line 138"/>
            <p:cNvSpPr>
              <a:spLocks noChangeShapeType="1"/>
            </p:cNvSpPr>
            <p:nvPr/>
          </p:nvSpPr>
          <p:spPr bwMode="auto">
            <a:xfrm flipH="1">
              <a:off x="5562600" y="2300310"/>
              <a:ext cx="1066800" cy="5334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45195" name="Text Box 139"/>
            <p:cNvSpPr txBox="1">
              <a:spLocks noChangeArrowheads="1"/>
            </p:cNvSpPr>
            <p:nvPr/>
          </p:nvSpPr>
          <p:spPr bwMode="auto">
            <a:xfrm>
              <a:off x="3733800" y="3519510"/>
              <a:ext cx="7620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FSG</a:t>
              </a:r>
            </a:p>
          </p:txBody>
        </p:sp>
        <p:sp>
          <p:nvSpPr>
            <p:cNvPr id="45196" name="Rectangle 140"/>
            <p:cNvSpPr>
              <a:spLocks noChangeArrowheads="1"/>
            </p:cNvSpPr>
            <p:nvPr/>
          </p:nvSpPr>
          <p:spPr bwMode="auto">
            <a:xfrm>
              <a:off x="990600" y="4662510"/>
              <a:ext cx="381000" cy="228600"/>
            </a:xfrm>
            <a:prstGeom prst="rect">
              <a:avLst/>
            </a:prstGeom>
            <a:solidFill>
              <a:srgbClr val="FF000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197" name="Rectangle 141"/>
            <p:cNvSpPr>
              <a:spLocks noChangeArrowheads="1"/>
            </p:cNvSpPr>
            <p:nvPr/>
          </p:nvSpPr>
          <p:spPr bwMode="auto">
            <a:xfrm>
              <a:off x="990600" y="4510110"/>
              <a:ext cx="381000" cy="152400"/>
            </a:xfrm>
            <a:prstGeom prst="rect">
              <a:avLst/>
            </a:prstGeom>
            <a:solidFill>
              <a:srgbClr val="FF9999"/>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45198" name="AutoShape 142"/>
            <p:cNvSpPr>
              <a:spLocks noChangeArrowheads="1"/>
            </p:cNvSpPr>
            <p:nvPr/>
          </p:nvSpPr>
          <p:spPr bwMode="auto">
            <a:xfrm>
              <a:off x="838200" y="3214710"/>
              <a:ext cx="762000" cy="990600"/>
            </a:xfrm>
            <a:prstGeom prst="flowChartManualOperation">
              <a:avLst/>
            </a:prstGeom>
            <a:solidFill>
              <a:srgbClr val="FF7C80"/>
            </a:solidFill>
            <a:ln w="28575">
              <a:noFill/>
              <a:miter lim="800000"/>
              <a:headEnd/>
              <a:tailEnd/>
            </a:ln>
          </p:spPr>
          <p:txBody>
            <a:bodyPr wrap="none" anchor="ctr"/>
            <a:lstStyle/>
            <a:p>
              <a:endParaRPr lang="zh-CN" altLang="en-US" b="1">
                <a:solidFill>
                  <a:srgbClr val="000000"/>
                </a:solidFill>
              </a:endParaRPr>
            </a:p>
          </p:txBody>
        </p:sp>
        <p:sp>
          <p:nvSpPr>
            <p:cNvPr id="45199" name="Line 143"/>
            <p:cNvSpPr>
              <a:spLocks noChangeShapeType="1"/>
            </p:cNvSpPr>
            <p:nvPr/>
          </p:nvSpPr>
          <p:spPr bwMode="auto">
            <a:xfrm flipH="1" flipV="1">
              <a:off x="838200" y="3290910"/>
              <a:ext cx="152400" cy="914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45200" name="Line 144"/>
            <p:cNvSpPr>
              <a:spLocks noChangeShapeType="1"/>
            </p:cNvSpPr>
            <p:nvPr/>
          </p:nvSpPr>
          <p:spPr bwMode="auto">
            <a:xfrm flipV="1">
              <a:off x="1447800" y="3290910"/>
              <a:ext cx="152400" cy="914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grpSp>
      <p:sp>
        <p:nvSpPr>
          <p:cNvPr id="146"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755576" y="1628800"/>
            <a:ext cx="7772400" cy="711200"/>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多层互连：层间介质层隔离去除后的形貌</a:t>
            </a:r>
          </a:p>
        </p:txBody>
      </p:sp>
      <p:pic>
        <p:nvPicPr>
          <p:cNvPr id="4" name="Picture 4" descr="UltraSparc"/>
          <p:cNvPicPr>
            <a:picLocks noChangeAspect="1" noChangeArrowheads="1"/>
          </p:cNvPicPr>
          <p:nvPr/>
        </p:nvPicPr>
        <p:blipFill>
          <a:blip r:embed="rId2" cstate="print"/>
          <a:srcRect/>
          <a:stretch>
            <a:fillRect/>
          </a:stretch>
        </p:blipFill>
        <p:spPr bwMode="auto">
          <a:xfrm>
            <a:off x="1115616" y="2420888"/>
            <a:ext cx="5946150" cy="4032052"/>
          </a:xfrm>
          <a:prstGeom prst="rect">
            <a:avLst/>
          </a:prstGeom>
          <a:noFill/>
          <a:ln w="9525">
            <a:solidFill>
              <a:schemeClr val="tx1"/>
            </a:solidFill>
            <a:miter lim="800000"/>
            <a:headEnd/>
            <a:tailEnd/>
          </a:ln>
          <a:effectLst>
            <a:outerShdw dist="107763" dir="2700000" algn="ctr" rotWithShape="0">
              <a:schemeClr val="tx2"/>
            </a:outerShdw>
          </a:effectLst>
        </p:spPr>
      </p:pic>
      <p:sp>
        <p:nvSpPr>
          <p:cNvPr id="5"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971600" y="1700808"/>
            <a:ext cx="6984826" cy="576064"/>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为什么要多层互连</a:t>
            </a:r>
          </a:p>
        </p:txBody>
      </p:sp>
      <p:grpSp>
        <p:nvGrpSpPr>
          <p:cNvPr id="2" name="Group 7"/>
          <p:cNvGrpSpPr>
            <a:grpSpLocks/>
          </p:cNvGrpSpPr>
          <p:nvPr/>
        </p:nvGrpSpPr>
        <p:grpSpPr bwMode="auto">
          <a:xfrm>
            <a:off x="2267943" y="3717305"/>
            <a:ext cx="1871662" cy="1512888"/>
            <a:chOff x="1338" y="2568"/>
            <a:chExt cx="1179" cy="953"/>
          </a:xfrm>
        </p:grpSpPr>
        <p:sp>
          <p:nvSpPr>
            <p:cNvPr id="46122" name="Oval 8"/>
            <p:cNvSpPr>
              <a:spLocks noChangeArrowheads="1"/>
            </p:cNvSpPr>
            <p:nvPr/>
          </p:nvSpPr>
          <p:spPr bwMode="auto">
            <a:xfrm>
              <a:off x="1338" y="3203"/>
              <a:ext cx="136" cy="136"/>
            </a:xfrm>
            <a:prstGeom prst="ellipse">
              <a:avLst/>
            </a:prstGeom>
            <a:solidFill>
              <a:srgbClr val="0000FF"/>
            </a:solidFill>
            <a:ln w="38100" algn="ctr">
              <a:solidFill>
                <a:srgbClr val="0000FF"/>
              </a:solidFill>
              <a:round/>
              <a:headEnd/>
              <a:tailEnd/>
            </a:ln>
          </p:spPr>
          <p:txBody>
            <a:bodyPr anchor="ctr">
              <a:spAutoFit/>
            </a:bodyPr>
            <a:lstStyle/>
            <a:p>
              <a:endParaRPr lang="zh-CN" altLang="en-US"/>
            </a:p>
          </p:txBody>
        </p:sp>
        <p:sp>
          <p:nvSpPr>
            <p:cNvPr id="46123" name="Oval 9"/>
            <p:cNvSpPr>
              <a:spLocks noChangeArrowheads="1"/>
            </p:cNvSpPr>
            <p:nvPr/>
          </p:nvSpPr>
          <p:spPr bwMode="auto">
            <a:xfrm>
              <a:off x="1338" y="2795"/>
              <a:ext cx="136" cy="136"/>
            </a:xfrm>
            <a:prstGeom prst="ellipse">
              <a:avLst/>
            </a:prstGeom>
            <a:solidFill>
              <a:srgbClr val="0000FF"/>
            </a:solidFill>
            <a:ln w="38100" algn="ctr">
              <a:solidFill>
                <a:srgbClr val="0000FF"/>
              </a:solidFill>
              <a:round/>
              <a:headEnd/>
              <a:tailEnd/>
            </a:ln>
          </p:spPr>
          <p:txBody>
            <a:bodyPr anchor="ctr">
              <a:spAutoFit/>
            </a:bodyPr>
            <a:lstStyle/>
            <a:p>
              <a:endParaRPr lang="zh-CN" altLang="en-US"/>
            </a:p>
          </p:txBody>
        </p:sp>
        <p:sp>
          <p:nvSpPr>
            <p:cNvPr id="46124" name="Oval 10"/>
            <p:cNvSpPr>
              <a:spLocks noChangeArrowheads="1"/>
            </p:cNvSpPr>
            <p:nvPr/>
          </p:nvSpPr>
          <p:spPr bwMode="auto">
            <a:xfrm>
              <a:off x="1519" y="2568"/>
              <a:ext cx="136" cy="136"/>
            </a:xfrm>
            <a:prstGeom prst="ellipse">
              <a:avLst/>
            </a:prstGeom>
            <a:solidFill>
              <a:srgbClr val="FF0000"/>
            </a:solidFill>
            <a:ln w="38100" algn="ctr">
              <a:solidFill>
                <a:srgbClr val="FF0000"/>
              </a:solidFill>
              <a:round/>
              <a:headEnd/>
              <a:tailEnd/>
            </a:ln>
          </p:spPr>
          <p:txBody>
            <a:bodyPr anchor="ctr">
              <a:spAutoFit/>
            </a:bodyPr>
            <a:lstStyle/>
            <a:p>
              <a:endParaRPr lang="zh-CN" altLang="en-US"/>
            </a:p>
          </p:txBody>
        </p:sp>
        <p:sp>
          <p:nvSpPr>
            <p:cNvPr id="46125" name="Oval 11"/>
            <p:cNvSpPr>
              <a:spLocks noChangeArrowheads="1"/>
            </p:cNvSpPr>
            <p:nvPr/>
          </p:nvSpPr>
          <p:spPr bwMode="auto">
            <a:xfrm>
              <a:off x="1519" y="3385"/>
              <a:ext cx="136" cy="136"/>
            </a:xfrm>
            <a:prstGeom prst="ellipse">
              <a:avLst/>
            </a:prstGeom>
            <a:solidFill>
              <a:srgbClr val="FF0000"/>
            </a:solidFill>
            <a:ln w="38100" algn="ctr">
              <a:solidFill>
                <a:srgbClr val="FF0000"/>
              </a:solidFill>
              <a:round/>
              <a:headEnd/>
              <a:tailEnd/>
            </a:ln>
          </p:spPr>
          <p:txBody>
            <a:bodyPr anchor="ctr">
              <a:spAutoFit/>
            </a:bodyPr>
            <a:lstStyle/>
            <a:p>
              <a:endParaRPr lang="zh-CN" altLang="en-US"/>
            </a:p>
          </p:txBody>
        </p:sp>
        <p:sp>
          <p:nvSpPr>
            <p:cNvPr id="46126" name="Oval 12"/>
            <p:cNvSpPr>
              <a:spLocks noChangeArrowheads="1"/>
            </p:cNvSpPr>
            <p:nvPr/>
          </p:nvSpPr>
          <p:spPr bwMode="auto">
            <a:xfrm>
              <a:off x="2109" y="3203"/>
              <a:ext cx="136" cy="136"/>
            </a:xfrm>
            <a:prstGeom prst="ellipse">
              <a:avLst/>
            </a:prstGeom>
            <a:solidFill>
              <a:srgbClr val="0000FF"/>
            </a:solidFill>
            <a:ln w="38100" algn="ctr">
              <a:solidFill>
                <a:srgbClr val="0000FF"/>
              </a:solidFill>
              <a:round/>
              <a:headEnd/>
              <a:tailEnd/>
            </a:ln>
          </p:spPr>
          <p:txBody>
            <a:bodyPr anchor="ctr">
              <a:spAutoFit/>
            </a:bodyPr>
            <a:lstStyle/>
            <a:p>
              <a:endParaRPr lang="zh-CN" altLang="en-US"/>
            </a:p>
          </p:txBody>
        </p:sp>
        <p:sp>
          <p:nvSpPr>
            <p:cNvPr id="46127" name="Oval 13"/>
            <p:cNvSpPr>
              <a:spLocks noChangeArrowheads="1"/>
            </p:cNvSpPr>
            <p:nvPr/>
          </p:nvSpPr>
          <p:spPr bwMode="auto">
            <a:xfrm>
              <a:off x="2109" y="2795"/>
              <a:ext cx="136" cy="136"/>
            </a:xfrm>
            <a:prstGeom prst="ellipse">
              <a:avLst/>
            </a:prstGeom>
            <a:solidFill>
              <a:srgbClr val="0000FF"/>
            </a:solidFill>
            <a:ln w="38100" algn="ctr">
              <a:solidFill>
                <a:srgbClr val="0000FF"/>
              </a:solidFill>
              <a:round/>
              <a:headEnd/>
              <a:tailEnd/>
            </a:ln>
          </p:spPr>
          <p:txBody>
            <a:bodyPr anchor="ctr">
              <a:spAutoFit/>
            </a:bodyPr>
            <a:lstStyle/>
            <a:p>
              <a:endParaRPr lang="zh-CN" altLang="en-US"/>
            </a:p>
          </p:txBody>
        </p:sp>
        <p:sp>
          <p:nvSpPr>
            <p:cNvPr id="46128" name="Oval 14"/>
            <p:cNvSpPr>
              <a:spLocks noChangeArrowheads="1"/>
            </p:cNvSpPr>
            <p:nvPr/>
          </p:nvSpPr>
          <p:spPr bwMode="auto">
            <a:xfrm>
              <a:off x="1701" y="3203"/>
              <a:ext cx="136" cy="136"/>
            </a:xfrm>
            <a:prstGeom prst="ellipse">
              <a:avLst/>
            </a:prstGeom>
            <a:solidFill>
              <a:srgbClr val="008000"/>
            </a:solidFill>
            <a:ln w="38100" algn="ctr">
              <a:solidFill>
                <a:srgbClr val="008000"/>
              </a:solidFill>
              <a:round/>
              <a:headEnd/>
              <a:tailEnd/>
            </a:ln>
          </p:spPr>
          <p:txBody>
            <a:bodyPr anchor="ctr">
              <a:spAutoFit/>
            </a:bodyPr>
            <a:lstStyle/>
            <a:p>
              <a:endParaRPr lang="zh-CN" altLang="en-US"/>
            </a:p>
          </p:txBody>
        </p:sp>
        <p:sp>
          <p:nvSpPr>
            <p:cNvPr id="46129" name="Oval 15"/>
            <p:cNvSpPr>
              <a:spLocks noChangeArrowheads="1"/>
            </p:cNvSpPr>
            <p:nvPr/>
          </p:nvSpPr>
          <p:spPr bwMode="auto">
            <a:xfrm>
              <a:off x="1701" y="2795"/>
              <a:ext cx="136" cy="136"/>
            </a:xfrm>
            <a:prstGeom prst="ellipse">
              <a:avLst/>
            </a:prstGeom>
            <a:solidFill>
              <a:srgbClr val="008000"/>
            </a:solidFill>
            <a:ln w="38100" algn="ctr">
              <a:solidFill>
                <a:srgbClr val="008000"/>
              </a:solidFill>
              <a:round/>
              <a:headEnd/>
              <a:tailEnd/>
            </a:ln>
          </p:spPr>
          <p:txBody>
            <a:bodyPr anchor="ctr">
              <a:spAutoFit/>
            </a:bodyPr>
            <a:lstStyle/>
            <a:p>
              <a:endParaRPr lang="zh-CN" altLang="en-US"/>
            </a:p>
          </p:txBody>
        </p:sp>
        <p:sp>
          <p:nvSpPr>
            <p:cNvPr id="46130" name="Oval 16"/>
            <p:cNvSpPr>
              <a:spLocks noChangeArrowheads="1"/>
            </p:cNvSpPr>
            <p:nvPr/>
          </p:nvSpPr>
          <p:spPr bwMode="auto">
            <a:xfrm>
              <a:off x="2245" y="2568"/>
              <a:ext cx="136" cy="136"/>
            </a:xfrm>
            <a:prstGeom prst="ellipse">
              <a:avLst/>
            </a:prstGeom>
            <a:solidFill>
              <a:srgbClr val="FF0000"/>
            </a:solidFill>
            <a:ln w="38100" algn="ctr">
              <a:solidFill>
                <a:srgbClr val="FF0000"/>
              </a:solidFill>
              <a:round/>
              <a:headEnd/>
              <a:tailEnd/>
            </a:ln>
          </p:spPr>
          <p:txBody>
            <a:bodyPr anchor="ctr">
              <a:spAutoFit/>
            </a:bodyPr>
            <a:lstStyle/>
            <a:p>
              <a:endParaRPr lang="zh-CN" altLang="en-US"/>
            </a:p>
          </p:txBody>
        </p:sp>
        <p:sp>
          <p:nvSpPr>
            <p:cNvPr id="46131" name="Oval 17"/>
            <p:cNvSpPr>
              <a:spLocks noChangeArrowheads="1"/>
            </p:cNvSpPr>
            <p:nvPr/>
          </p:nvSpPr>
          <p:spPr bwMode="auto">
            <a:xfrm>
              <a:off x="2245" y="3385"/>
              <a:ext cx="136" cy="136"/>
            </a:xfrm>
            <a:prstGeom prst="ellipse">
              <a:avLst/>
            </a:prstGeom>
            <a:solidFill>
              <a:srgbClr val="FF0000"/>
            </a:solidFill>
            <a:ln w="38100" algn="ctr">
              <a:solidFill>
                <a:srgbClr val="FF0000"/>
              </a:solidFill>
              <a:round/>
              <a:headEnd/>
              <a:tailEnd/>
            </a:ln>
          </p:spPr>
          <p:txBody>
            <a:bodyPr anchor="ctr">
              <a:spAutoFit/>
            </a:bodyPr>
            <a:lstStyle/>
            <a:p>
              <a:endParaRPr lang="zh-CN" altLang="en-US"/>
            </a:p>
          </p:txBody>
        </p:sp>
        <p:sp>
          <p:nvSpPr>
            <p:cNvPr id="46132" name="Oval 18"/>
            <p:cNvSpPr>
              <a:spLocks noChangeArrowheads="1"/>
            </p:cNvSpPr>
            <p:nvPr/>
          </p:nvSpPr>
          <p:spPr bwMode="auto">
            <a:xfrm>
              <a:off x="2381" y="3203"/>
              <a:ext cx="136" cy="136"/>
            </a:xfrm>
            <a:prstGeom prst="ellipse">
              <a:avLst/>
            </a:prstGeom>
            <a:solidFill>
              <a:srgbClr val="008000"/>
            </a:solidFill>
            <a:ln w="38100" algn="ctr">
              <a:solidFill>
                <a:srgbClr val="008000"/>
              </a:solidFill>
              <a:round/>
              <a:headEnd/>
              <a:tailEnd/>
            </a:ln>
          </p:spPr>
          <p:txBody>
            <a:bodyPr anchor="ctr">
              <a:spAutoFit/>
            </a:bodyPr>
            <a:lstStyle/>
            <a:p>
              <a:endParaRPr lang="zh-CN" altLang="en-US"/>
            </a:p>
          </p:txBody>
        </p:sp>
        <p:sp>
          <p:nvSpPr>
            <p:cNvPr id="46133" name="Oval 19"/>
            <p:cNvSpPr>
              <a:spLocks noChangeArrowheads="1"/>
            </p:cNvSpPr>
            <p:nvPr/>
          </p:nvSpPr>
          <p:spPr bwMode="auto">
            <a:xfrm>
              <a:off x="2381" y="2795"/>
              <a:ext cx="136" cy="136"/>
            </a:xfrm>
            <a:prstGeom prst="ellipse">
              <a:avLst/>
            </a:prstGeom>
            <a:solidFill>
              <a:srgbClr val="008000"/>
            </a:solidFill>
            <a:ln w="38100" algn="ctr">
              <a:solidFill>
                <a:srgbClr val="008000"/>
              </a:solidFill>
              <a:round/>
              <a:headEnd/>
              <a:tailEnd/>
            </a:ln>
          </p:spPr>
          <p:txBody>
            <a:bodyPr anchor="ctr">
              <a:spAutoFit/>
            </a:bodyPr>
            <a:lstStyle/>
            <a:p>
              <a:endParaRPr lang="zh-CN" altLang="en-US"/>
            </a:p>
          </p:txBody>
        </p:sp>
      </p:grpSp>
      <p:grpSp>
        <p:nvGrpSpPr>
          <p:cNvPr id="3" name="Group 20"/>
          <p:cNvGrpSpPr>
            <a:grpSpLocks/>
          </p:cNvGrpSpPr>
          <p:nvPr/>
        </p:nvGrpSpPr>
        <p:grpSpPr bwMode="auto">
          <a:xfrm>
            <a:off x="2339380" y="4222130"/>
            <a:ext cx="1296988" cy="503238"/>
            <a:chOff x="1383" y="2614"/>
            <a:chExt cx="817" cy="317"/>
          </a:xfrm>
        </p:grpSpPr>
        <p:sp>
          <p:nvSpPr>
            <p:cNvPr id="46120" name="Rectangle 21"/>
            <p:cNvSpPr>
              <a:spLocks noChangeArrowheads="1"/>
            </p:cNvSpPr>
            <p:nvPr/>
          </p:nvSpPr>
          <p:spPr bwMode="auto">
            <a:xfrm>
              <a:off x="1383" y="2614"/>
              <a:ext cx="46" cy="317"/>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sp>
          <p:nvSpPr>
            <p:cNvPr id="46121" name="Rectangle 22"/>
            <p:cNvSpPr>
              <a:spLocks noChangeArrowheads="1"/>
            </p:cNvSpPr>
            <p:nvPr/>
          </p:nvSpPr>
          <p:spPr bwMode="auto">
            <a:xfrm>
              <a:off x="2154" y="2614"/>
              <a:ext cx="46" cy="317"/>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grpSp>
      <p:sp>
        <p:nvSpPr>
          <p:cNvPr id="21" name="Rectangle 23"/>
          <p:cNvSpPr>
            <a:spLocks noChangeArrowheads="1"/>
          </p:cNvSpPr>
          <p:nvPr/>
        </p:nvSpPr>
        <p:spPr bwMode="auto">
          <a:xfrm>
            <a:off x="2915643" y="4222130"/>
            <a:ext cx="73025" cy="503238"/>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sp>
        <p:nvSpPr>
          <p:cNvPr id="22" name="Rectangle 24"/>
          <p:cNvSpPr>
            <a:spLocks noChangeArrowheads="1"/>
          </p:cNvSpPr>
          <p:nvPr/>
        </p:nvSpPr>
        <p:spPr bwMode="auto">
          <a:xfrm>
            <a:off x="3995143" y="4222130"/>
            <a:ext cx="73025" cy="503238"/>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grpSp>
        <p:nvGrpSpPr>
          <p:cNvPr id="4" name="Group 25"/>
          <p:cNvGrpSpPr>
            <a:grpSpLocks/>
          </p:cNvGrpSpPr>
          <p:nvPr/>
        </p:nvGrpSpPr>
        <p:grpSpPr bwMode="auto">
          <a:xfrm>
            <a:off x="1979018" y="3501405"/>
            <a:ext cx="1657350" cy="720725"/>
            <a:chOff x="1156" y="2160"/>
            <a:chExt cx="1044" cy="454"/>
          </a:xfrm>
        </p:grpSpPr>
        <p:sp>
          <p:nvSpPr>
            <p:cNvPr id="46115" name="Rectangle 26"/>
            <p:cNvSpPr>
              <a:spLocks noChangeArrowheads="1"/>
            </p:cNvSpPr>
            <p:nvPr/>
          </p:nvSpPr>
          <p:spPr bwMode="auto">
            <a:xfrm>
              <a:off x="1156" y="2568"/>
              <a:ext cx="273" cy="46"/>
            </a:xfrm>
            <a:prstGeom prst="rect">
              <a:avLst/>
            </a:prstGeom>
            <a:solidFill>
              <a:srgbClr val="FFCC99"/>
            </a:solidFill>
            <a:ln w="38100" algn="ctr">
              <a:solidFill>
                <a:srgbClr val="FFCC99"/>
              </a:solidFill>
              <a:miter lim="800000"/>
              <a:headEnd/>
              <a:tailEnd/>
            </a:ln>
          </p:spPr>
          <p:txBody>
            <a:bodyPr anchor="ctr">
              <a:spAutoFit/>
            </a:bodyPr>
            <a:lstStyle/>
            <a:p>
              <a:endParaRPr lang="zh-CN" altLang="en-US"/>
            </a:p>
          </p:txBody>
        </p:sp>
        <p:sp>
          <p:nvSpPr>
            <p:cNvPr id="46116" name="Rectangle 27"/>
            <p:cNvSpPr>
              <a:spLocks noChangeArrowheads="1"/>
            </p:cNvSpPr>
            <p:nvPr/>
          </p:nvSpPr>
          <p:spPr bwMode="auto">
            <a:xfrm>
              <a:off x="1156" y="2160"/>
              <a:ext cx="46" cy="453"/>
            </a:xfrm>
            <a:prstGeom prst="rect">
              <a:avLst/>
            </a:prstGeom>
            <a:solidFill>
              <a:srgbClr val="FFCC99"/>
            </a:solidFill>
            <a:ln w="38100" algn="ctr">
              <a:solidFill>
                <a:srgbClr val="FFCC99"/>
              </a:solidFill>
              <a:miter lim="800000"/>
              <a:headEnd/>
              <a:tailEnd/>
            </a:ln>
          </p:spPr>
          <p:txBody>
            <a:bodyPr anchor="ctr">
              <a:spAutoFit/>
            </a:bodyPr>
            <a:lstStyle/>
            <a:p>
              <a:endParaRPr lang="zh-CN" altLang="en-US"/>
            </a:p>
          </p:txBody>
        </p:sp>
        <p:sp>
          <p:nvSpPr>
            <p:cNvPr id="46117" name="Rectangle 28"/>
            <p:cNvSpPr>
              <a:spLocks noChangeArrowheads="1"/>
            </p:cNvSpPr>
            <p:nvPr/>
          </p:nvSpPr>
          <p:spPr bwMode="auto">
            <a:xfrm>
              <a:off x="1156" y="2160"/>
              <a:ext cx="908" cy="45"/>
            </a:xfrm>
            <a:prstGeom prst="rect">
              <a:avLst/>
            </a:prstGeom>
            <a:solidFill>
              <a:srgbClr val="FFCC99"/>
            </a:solidFill>
            <a:ln w="38100" algn="ctr">
              <a:solidFill>
                <a:srgbClr val="FFCC99"/>
              </a:solidFill>
              <a:miter lim="800000"/>
              <a:headEnd/>
              <a:tailEnd/>
            </a:ln>
          </p:spPr>
          <p:txBody>
            <a:bodyPr anchor="ctr">
              <a:spAutoFit/>
            </a:bodyPr>
            <a:lstStyle/>
            <a:p>
              <a:endParaRPr lang="zh-CN" altLang="en-US"/>
            </a:p>
          </p:txBody>
        </p:sp>
        <p:sp>
          <p:nvSpPr>
            <p:cNvPr id="46118" name="Rectangle 29"/>
            <p:cNvSpPr>
              <a:spLocks noChangeArrowheads="1"/>
            </p:cNvSpPr>
            <p:nvPr/>
          </p:nvSpPr>
          <p:spPr bwMode="auto">
            <a:xfrm>
              <a:off x="2018" y="2160"/>
              <a:ext cx="46" cy="454"/>
            </a:xfrm>
            <a:prstGeom prst="rect">
              <a:avLst/>
            </a:prstGeom>
            <a:solidFill>
              <a:srgbClr val="FFCC99"/>
            </a:solidFill>
            <a:ln w="38100" algn="ctr">
              <a:solidFill>
                <a:srgbClr val="FFCC99"/>
              </a:solidFill>
              <a:miter lim="800000"/>
              <a:headEnd/>
              <a:tailEnd/>
            </a:ln>
          </p:spPr>
          <p:txBody>
            <a:bodyPr anchor="ctr">
              <a:spAutoFit/>
            </a:bodyPr>
            <a:lstStyle/>
            <a:p>
              <a:endParaRPr lang="zh-CN" altLang="en-US"/>
            </a:p>
          </p:txBody>
        </p:sp>
        <p:sp>
          <p:nvSpPr>
            <p:cNvPr id="46119" name="Rectangle 30"/>
            <p:cNvSpPr>
              <a:spLocks noChangeArrowheads="1"/>
            </p:cNvSpPr>
            <p:nvPr/>
          </p:nvSpPr>
          <p:spPr bwMode="auto">
            <a:xfrm>
              <a:off x="2018" y="2568"/>
              <a:ext cx="182" cy="46"/>
            </a:xfrm>
            <a:prstGeom prst="rect">
              <a:avLst/>
            </a:prstGeom>
            <a:solidFill>
              <a:srgbClr val="FFCC99"/>
            </a:solidFill>
            <a:ln w="38100" algn="ctr">
              <a:solidFill>
                <a:srgbClr val="FFCC99"/>
              </a:solidFill>
              <a:miter lim="800000"/>
              <a:headEnd/>
              <a:tailEnd/>
            </a:ln>
          </p:spPr>
          <p:txBody>
            <a:bodyPr anchor="ctr">
              <a:spAutoFit/>
            </a:bodyPr>
            <a:lstStyle/>
            <a:p>
              <a:endParaRPr lang="zh-CN" altLang="en-US"/>
            </a:p>
          </p:txBody>
        </p:sp>
      </p:grpSp>
      <p:grpSp>
        <p:nvGrpSpPr>
          <p:cNvPr id="5" name="Group 31"/>
          <p:cNvGrpSpPr>
            <a:grpSpLocks/>
          </p:cNvGrpSpPr>
          <p:nvPr/>
        </p:nvGrpSpPr>
        <p:grpSpPr bwMode="auto">
          <a:xfrm>
            <a:off x="2915643" y="4725368"/>
            <a:ext cx="1152525" cy="647700"/>
            <a:chOff x="1655" y="3203"/>
            <a:chExt cx="726" cy="408"/>
          </a:xfrm>
        </p:grpSpPr>
        <p:grpSp>
          <p:nvGrpSpPr>
            <p:cNvPr id="6" name="Group 32"/>
            <p:cNvGrpSpPr>
              <a:grpSpLocks/>
            </p:cNvGrpSpPr>
            <p:nvPr/>
          </p:nvGrpSpPr>
          <p:grpSpPr bwMode="auto">
            <a:xfrm>
              <a:off x="1655" y="3203"/>
              <a:ext cx="726" cy="408"/>
              <a:chOff x="1746" y="2931"/>
              <a:chExt cx="726" cy="408"/>
            </a:xfrm>
          </p:grpSpPr>
          <p:sp>
            <p:nvSpPr>
              <p:cNvPr id="46113" name="Rectangle 33"/>
              <p:cNvSpPr>
                <a:spLocks noChangeArrowheads="1"/>
              </p:cNvSpPr>
              <p:nvPr/>
            </p:nvSpPr>
            <p:spPr bwMode="auto">
              <a:xfrm>
                <a:off x="1746" y="2931"/>
                <a:ext cx="45" cy="363"/>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sp>
            <p:nvSpPr>
              <p:cNvPr id="46114" name="Rectangle 34"/>
              <p:cNvSpPr>
                <a:spLocks noChangeArrowheads="1"/>
              </p:cNvSpPr>
              <p:nvPr/>
            </p:nvSpPr>
            <p:spPr bwMode="auto">
              <a:xfrm>
                <a:off x="1746" y="3294"/>
                <a:ext cx="726" cy="45"/>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grpSp>
        <p:sp>
          <p:nvSpPr>
            <p:cNvPr id="46112" name="Rectangle 35"/>
            <p:cNvSpPr>
              <a:spLocks noChangeArrowheads="1"/>
            </p:cNvSpPr>
            <p:nvPr/>
          </p:nvSpPr>
          <p:spPr bwMode="auto">
            <a:xfrm>
              <a:off x="2335" y="3339"/>
              <a:ext cx="46" cy="272"/>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grpSp>
      <p:grpSp>
        <p:nvGrpSpPr>
          <p:cNvPr id="7" name="Group 36"/>
          <p:cNvGrpSpPr>
            <a:grpSpLocks/>
          </p:cNvGrpSpPr>
          <p:nvPr/>
        </p:nvGrpSpPr>
        <p:grpSpPr bwMode="auto">
          <a:xfrm>
            <a:off x="2626718" y="3285505"/>
            <a:ext cx="2089150" cy="2376488"/>
            <a:chOff x="1564" y="2024"/>
            <a:chExt cx="1316" cy="1497"/>
          </a:xfrm>
        </p:grpSpPr>
        <p:sp>
          <p:nvSpPr>
            <p:cNvPr id="46101" name="Rectangle 37"/>
            <p:cNvSpPr>
              <a:spLocks noChangeArrowheads="1"/>
            </p:cNvSpPr>
            <p:nvPr/>
          </p:nvSpPr>
          <p:spPr bwMode="auto">
            <a:xfrm>
              <a:off x="2290" y="2024"/>
              <a:ext cx="590" cy="46"/>
            </a:xfrm>
            <a:prstGeom prst="rect">
              <a:avLst/>
            </a:prstGeom>
            <a:solidFill>
              <a:srgbClr val="FFCC99"/>
            </a:solidFill>
            <a:ln w="38100" algn="ctr">
              <a:solidFill>
                <a:srgbClr val="FFCC99"/>
              </a:solidFill>
              <a:miter lim="800000"/>
              <a:headEnd/>
              <a:tailEnd/>
            </a:ln>
          </p:spPr>
          <p:txBody>
            <a:bodyPr anchor="ctr">
              <a:spAutoFit/>
            </a:bodyPr>
            <a:lstStyle/>
            <a:p>
              <a:endParaRPr lang="zh-CN" altLang="en-US"/>
            </a:p>
          </p:txBody>
        </p:sp>
        <p:sp>
          <p:nvSpPr>
            <p:cNvPr id="46102" name="Rectangle 38"/>
            <p:cNvSpPr>
              <a:spLocks noChangeArrowheads="1"/>
            </p:cNvSpPr>
            <p:nvPr/>
          </p:nvSpPr>
          <p:spPr bwMode="auto">
            <a:xfrm>
              <a:off x="2835" y="2069"/>
              <a:ext cx="45" cy="1134"/>
            </a:xfrm>
            <a:prstGeom prst="rect">
              <a:avLst/>
            </a:prstGeom>
            <a:solidFill>
              <a:srgbClr val="FFCC99"/>
            </a:solidFill>
            <a:ln w="38100" algn="ctr">
              <a:solidFill>
                <a:srgbClr val="FFCC99"/>
              </a:solidFill>
              <a:miter lim="800000"/>
              <a:headEnd/>
              <a:tailEnd/>
            </a:ln>
          </p:spPr>
          <p:txBody>
            <a:bodyPr anchor="ctr">
              <a:spAutoFit/>
            </a:bodyPr>
            <a:lstStyle/>
            <a:p>
              <a:endParaRPr lang="zh-CN" altLang="en-US"/>
            </a:p>
          </p:txBody>
        </p:sp>
        <p:sp>
          <p:nvSpPr>
            <p:cNvPr id="46103" name="Rectangle 39"/>
            <p:cNvSpPr>
              <a:spLocks noChangeArrowheads="1"/>
            </p:cNvSpPr>
            <p:nvPr/>
          </p:nvSpPr>
          <p:spPr bwMode="auto">
            <a:xfrm>
              <a:off x="1564" y="2387"/>
              <a:ext cx="46" cy="771"/>
            </a:xfrm>
            <a:prstGeom prst="rect">
              <a:avLst/>
            </a:prstGeom>
            <a:solidFill>
              <a:srgbClr val="FFCC99"/>
            </a:solidFill>
            <a:ln w="38100" algn="ctr">
              <a:solidFill>
                <a:srgbClr val="FFCC99"/>
              </a:solidFill>
              <a:miter lim="800000"/>
              <a:headEnd/>
              <a:tailEnd/>
            </a:ln>
          </p:spPr>
          <p:txBody>
            <a:bodyPr anchor="ctr">
              <a:spAutoFit/>
            </a:bodyPr>
            <a:lstStyle/>
            <a:p>
              <a:endParaRPr lang="zh-CN" altLang="en-US"/>
            </a:p>
          </p:txBody>
        </p:sp>
        <p:sp>
          <p:nvSpPr>
            <p:cNvPr id="46104" name="Rectangle 40"/>
            <p:cNvSpPr>
              <a:spLocks noChangeArrowheads="1"/>
            </p:cNvSpPr>
            <p:nvPr/>
          </p:nvSpPr>
          <p:spPr bwMode="auto">
            <a:xfrm>
              <a:off x="2290" y="2024"/>
              <a:ext cx="46" cy="272"/>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grpSp>
          <p:nvGrpSpPr>
            <p:cNvPr id="8" name="Group 41"/>
            <p:cNvGrpSpPr>
              <a:grpSpLocks/>
            </p:cNvGrpSpPr>
            <p:nvPr/>
          </p:nvGrpSpPr>
          <p:grpSpPr bwMode="auto">
            <a:xfrm>
              <a:off x="1565" y="3157"/>
              <a:ext cx="1315" cy="364"/>
              <a:chOff x="1565" y="3157"/>
              <a:chExt cx="1315" cy="364"/>
            </a:xfrm>
          </p:grpSpPr>
          <p:sp>
            <p:nvSpPr>
              <p:cNvPr id="46106" name="Rectangle 42"/>
              <p:cNvSpPr>
                <a:spLocks noChangeArrowheads="1"/>
              </p:cNvSpPr>
              <p:nvPr/>
            </p:nvSpPr>
            <p:spPr bwMode="auto">
              <a:xfrm>
                <a:off x="2336" y="3157"/>
                <a:ext cx="544" cy="46"/>
              </a:xfrm>
              <a:prstGeom prst="rect">
                <a:avLst/>
              </a:prstGeom>
              <a:solidFill>
                <a:srgbClr val="FFCC99"/>
              </a:solidFill>
              <a:ln w="38100" algn="ctr">
                <a:solidFill>
                  <a:srgbClr val="FFCC99"/>
                </a:solidFill>
                <a:miter lim="800000"/>
                <a:headEnd/>
                <a:tailEnd/>
              </a:ln>
            </p:spPr>
            <p:txBody>
              <a:bodyPr anchor="ctr">
                <a:spAutoFit/>
              </a:bodyPr>
              <a:lstStyle/>
              <a:p>
                <a:endParaRPr lang="zh-CN" altLang="en-US"/>
              </a:p>
            </p:txBody>
          </p:sp>
          <p:grpSp>
            <p:nvGrpSpPr>
              <p:cNvPr id="9" name="Group 43"/>
              <p:cNvGrpSpPr>
                <a:grpSpLocks/>
              </p:cNvGrpSpPr>
              <p:nvPr/>
            </p:nvGrpSpPr>
            <p:grpSpPr bwMode="auto">
              <a:xfrm>
                <a:off x="1565" y="3158"/>
                <a:ext cx="1315" cy="363"/>
                <a:chOff x="1565" y="3158"/>
                <a:chExt cx="1315" cy="363"/>
              </a:xfrm>
            </p:grpSpPr>
            <p:sp>
              <p:nvSpPr>
                <p:cNvPr id="46108" name="Rectangle 44"/>
                <p:cNvSpPr>
                  <a:spLocks noChangeArrowheads="1"/>
                </p:cNvSpPr>
                <p:nvPr/>
              </p:nvSpPr>
              <p:spPr bwMode="auto">
                <a:xfrm>
                  <a:off x="1565" y="3158"/>
                  <a:ext cx="45" cy="363"/>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sp>
              <p:nvSpPr>
                <p:cNvPr id="46109" name="Rectangle 45"/>
                <p:cNvSpPr>
                  <a:spLocks noChangeArrowheads="1"/>
                </p:cNvSpPr>
                <p:nvPr/>
              </p:nvSpPr>
              <p:spPr bwMode="auto">
                <a:xfrm>
                  <a:off x="1565" y="3475"/>
                  <a:ext cx="1315" cy="46"/>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sp>
              <p:nvSpPr>
                <p:cNvPr id="46110" name="Rectangle 46"/>
                <p:cNvSpPr>
                  <a:spLocks noChangeArrowheads="1"/>
                </p:cNvSpPr>
                <p:nvPr/>
              </p:nvSpPr>
              <p:spPr bwMode="auto">
                <a:xfrm>
                  <a:off x="2835" y="3158"/>
                  <a:ext cx="45" cy="317"/>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grpSp>
        </p:grpSp>
      </p:grpSp>
      <p:grpSp>
        <p:nvGrpSpPr>
          <p:cNvPr id="10" name="Group 47"/>
          <p:cNvGrpSpPr>
            <a:grpSpLocks/>
          </p:cNvGrpSpPr>
          <p:nvPr/>
        </p:nvGrpSpPr>
        <p:grpSpPr bwMode="auto">
          <a:xfrm>
            <a:off x="1691680" y="2348880"/>
            <a:ext cx="4679950" cy="3600450"/>
            <a:chOff x="884" y="1706"/>
            <a:chExt cx="2948" cy="2268"/>
          </a:xfrm>
        </p:grpSpPr>
        <p:sp>
          <p:nvSpPr>
            <p:cNvPr id="46099" name="Rectangle 48"/>
            <p:cNvSpPr>
              <a:spLocks noChangeArrowheads="1"/>
            </p:cNvSpPr>
            <p:nvPr/>
          </p:nvSpPr>
          <p:spPr bwMode="auto">
            <a:xfrm>
              <a:off x="884" y="2160"/>
              <a:ext cx="2041" cy="1814"/>
            </a:xfrm>
            <a:prstGeom prst="rect">
              <a:avLst/>
            </a:prstGeom>
            <a:noFill/>
            <a:ln w="38100" algn="ctr">
              <a:solidFill>
                <a:srgbClr val="CC99FF"/>
              </a:solidFill>
              <a:prstDash val="dash"/>
              <a:miter lim="800000"/>
              <a:headEnd/>
              <a:tailEnd/>
            </a:ln>
          </p:spPr>
          <p:txBody>
            <a:bodyPr anchor="ctr">
              <a:spAutoFit/>
            </a:bodyPr>
            <a:lstStyle/>
            <a:p>
              <a:endParaRPr lang="zh-CN" altLang="en-US"/>
            </a:p>
          </p:txBody>
        </p:sp>
        <p:sp>
          <p:nvSpPr>
            <p:cNvPr id="46100" name="Text Box 49"/>
            <p:cNvSpPr txBox="1">
              <a:spLocks noChangeArrowheads="1"/>
            </p:cNvSpPr>
            <p:nvPr/>
          </p:nvSpPr>
          <p:spPr bwMode="auto">
            <a:xfrm>
              <a:off x="2608" y="1706"/>
              <a:ext cx="1224" cy="376"/>
            </a:xfrm>
            <a:prstGeom prst="rect">
              <a:avLst/>
            </a:prstGeom>
            <a:noFill/>
            <a:ln w="38100" algn="ctr">
              <a:solidFill>
                <a:srgbClr val="CC99FF"/>
              </a:solidFill>
              <a:prstDash val="dash"/>
              <a:miter lim="800000"/>
              <a:headEnd/>
              <a:tailEnd/>
            </a:ln>
          </p:spPr>
          <p:txBody>
            <a:bodyPr>
              <a:spAutoFit/>
            </a:bodyPr>
            <a:lstStyle/>
            <a:p>
              <a:pPr eaLnBrk="0" hangingPunct="0">
                <a:lnSpc>
                  <a:spcPct val="85000"/>
                </a:lnSpc>
                <a:spcBef>
                  <a:spcPct val="50000"/>
                </a:spcBef>
                <a:buClr>
                  <a:srgbClr val="9999FF"/>
                </a:buClr>
              </a:pPr>
              <a:r>
                <a:rPr lang="en-IE" altLang="zh-CN">
                  <a:solidFill>
                    <a:srgbClr val="0033CC"/>
                  </a:solidFill>
                  <a:latin typeface="Comic Sans MS" pitchFamily="66" charset="0"/>
                </a:rPr>
                <a:t>Cell size with 1 layer metal</a:t>
              </a:r>
              <a:endParaRPr lang="en-US" altLang="zh-CN">
                <a:solidFill>
                  <a:srgbClr val="0033CC"/>
                </a:solidFill>
                <a:latin typeface="Comic Sans MS" pitchFamily="66" charset="0"/>
              </a:endParaRPr>
            </a:p>
          </p:txBody>
        </p:sp>
      </p:grpSp>
      <p:sp>
        <p:nvSpPr>
          <p:cNvPr id="48" name="Rectangle 54"/>
          <p:cNvSpPr>
            <a:spLocks noChangeArrowheads="1"/>
          </p:cNvSpPr>
          <p:nvPr/>
        </p:nvSpPr>
        <p:spPr bwMode="auto">
          <a:xfrm>
            <a:off x="2628305" y="3790330"/>
            <a:ext cx="1223963" cy="71438"/>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sp>
        <p:nvSpPr>
          <p:cNvPr id="49" name="Rectangle 55"/>
          <p:cNvSpPr>
            <a:spLocks noChangeArrowheads="1"/>
          </p:cNvSpPr>
          <p:nvPr/>
        </p:nvSpPr>
        <p:spPr bwMode="auto">
          <a:xfrm>
            <a:off x="2628305" y="5085730"/>
            <a:ext cx="1223963" cy="71438"/>
          </a:xfrm>
          <a:prstGeom prst="rect">
            <a:avLst/>
          </a:prstGeom>
          <a:solidFill>
            <a:srgbClr val="FFCC99"/>
          </a:solidFill>
          <a:ln w="38100" algn="ctr">
            <a:solidFill>
              <a:srgbClr val="FFCC99"/>
            </a:solidFill>
            <a:miter lim="800000"/>
            <a:headEnd/>
            <a:tailEnd/>
          </a:ln>
        </p:spPr>
        <p:txBody>
          <a:bodyPr wrap="none" anchor="ctr">
            <a:spAutoFit/>
          </a:bodyPr>
          <a:lstStyle/>
          <a:p>
            <a:endParaRPr lang="zh-CN" altLang="en-US"/>
          </a:p>
        </p:txBody>
      </p:sp>
      <p:sp>
        <p:nvSpPr>
          <p:cNvPr id="50" name="Rectangle 56"/>
          <p:cNvSpPr>
            <a:spLocks noChangeArrowheads="1"/>
          </p:cNvSpPr>
          <p:nvPr/>
        </p:nvSpPr>
        <p:spPr bwMode="auto">
          <a:xfrm>
            <a:off x="3204568" y="3790330"/>
            <a:ext cx="142875" cy="1366838"/>
          </a:xfrm>
          <a:prstGeom prst="rect">
            <a:avLst/>
          </a:prstGeom>
          <a:solidFill>
            <a:srgbClr val="FFCC00"/>
          </a:solidFill>
          <a:ln w="38100" algn="ctr">
            <a:solidFill>
              <a:srgbClr val="FFCC00"/>
            </a:solidFill>
            <a:miter lim="800000"/>
            <a:headEnd/>
            <a:tailEnd/>
          </a:ln>
        </p:spPr>
        <p:txBody>
          <a:bodyPr anchor="ctr">
            <a:spAutoFit/>
          </a:bodyPr>
          <a:lstStyle/>
          <a:p>
            <a:endParaRPr lang="zh-CN" altLang="en-US"/>
          </a:p>
        </p:txBody>
      </p:sp>
      <p:grpSp>
        <p:nvGrpSpPr>
          <p:cNvPr id="11" name="Group 57"/>
          <p:cNvGrpSpPr>
            <a:grpSpLocks/>
          </p:cNvGrpSpPr>
          <p:nvPr/>
        </p:nvGrpSpPr>
        <p:grpSpPr bwMode="auto">
          <a:xfrm>
            <a:off x="2339380" y="4149105"/>
            <a:ext cx="1800225" cy="720725"/>
            <a:chOff x="1292" y="2840"/>
            <a:chExt cx="1134" cy="454"/>
          </a:xfrm>
        </p:grpSpPr>
        <p:sp>
          <p:nvSpPr>
            <p:cNvPr id="46097" name="Rectangle 58"/>
            <p:cNvSpPr>
              <a:spLocks noChangeArrowheads="1"/>
            </p:cNvSpPr>
            <p:nvPr/>
          </p:nvSpPr>
          <p:spPr bwMode="auto">
            <a:xfrm>
              <a:off x="1292" y="3203"/>
              <a:ext cx="817" cy="91"/>
            </a:xfrm>
            <a:prstGeom prst="rect">
              <a:avLst/>
            </a:prstGeom>
            <a:solidFill>
              <a:srgbClr val="FF9900"/>
            </a:solidFill>
            <a:ln w="38100" algn="ctr">
              <a:solidFill>
                <a:srgbClr val="FF9900"/>
              </a:solidFill>
              <a:miter lim="800000"/>
              <a:headEnd/>
              <a:tailEnd/>
            </a:ln>
          </p:spPr>
          <p:txBody>
            <a:bodyPr wrap="none" anchor="ctr">
              <a:spAutoFit/>
            </a:bodyPr>
            <a:lstStyle/>
            <a:p>
              <a:endParaRPr lang="zh-CN" altLang="en-US"/>
            </a:p>
          </p:txBody>
        </p:sp>
        <p:sp>
          <p:nvSpPr>
            <p:cNvPr id="46098" name="Rectangle 59"/>
            <p:cNvSpPr>
              <a:spLocks noChangeArrowheads="1"/>
            </p:cNvSpPr>
            <p:nvPr/>
          </p:nvSpPr>
          <p:spPr bwMode="auto">
            <a:xfrm>
              <a:off x="1609" y="2840"/>
              <a:ext cx="817" cy="91"/>
            </a:xfrm>
            <a:prstGeom prst="rect">
              <a:avLst/>
            </a:prstGeom>
            <a:solidFill>
              <a:srgbClr val="FF9900"/>
            </a:solidFill>
            <a:ln w="38100" algn="ctr">
              <a:solidFill>
                <a:srgbClr val="FF9900"/>
              </a:solidFill>
              <a:miter lim="800000"/>
              <a:headEnd/>
              <a:tailEnd/>
            </a:ln>
          </p:spPr>
          <p:txBody>
            <a:bodyPr wrap="none" anchor="ctr">
              <a:spAutoFit/>
            </a:bodyPr>
            <a:lstStyle/>
            <a:p>
              <a:endParaRPr lang="zh-CN" altLang="en-US"/>
            </a:p>
          </p:txBody>
        </p:sp>
      </p:grpSp>
      <p:sp>
        <p:nvSpPr>
          <p:cNvPr id="46095" name="TextBox 53"/>
          <p:cNvSpPr txBox="1">
            <a:spLocks noChangeArrowheads="1"/>
          </p:cNvSpPr>
          <p:nvPr/>
        </p:nvSpPr>
        <p:spPr bwMode="auto">
          <a:xfrm>
            <a:off x="5868690" y="3861197"/>
            <a:ext cx="2349500" cy="461962"/>
          </a:xfrm>
          <a:prstGeom prst="rect">
            <a:avLst/>
          </a:prstGeom>
          <a:noFill/>
          <a:ln w="9525">
            <a:noFill/>
            <a:miter lim="800000"/>
            <a:headEnd/>
            <a:tailEnd/>
          </a:ln>
        </p:spPr>
        <p:txBody>
          <a:bodyPr wrap="none">
            <a:spAutoFit/>
          </a:bodyPr>
          <a:lstStyle/>
          <a:p>
            <a:r>
              <a:rPr lang="zh-CN" altLang="en-US" sz="2400" b="1" dirty="0">
                <a:solidFill>
                  <a:srgbClr val="FF0000"/>
                </a:solidFill>
              </a:rPr>
              <a:t>减小芯片尺寸！</a:t>
            </a:r>
          </a:p>
        </p:txBody>
      </p:sp>
      <p:sp>
        <p:nvSpPr>
          <p:cNvPr id="54"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nodeType="clickEffect">
                                  <p:stCondLst>
                                    <p:cond delay="0"/>
                                  </p:stCondLst>
                                  <p:childTnLst>
                                    <p:animEffect transition="out" filter="dissolv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9" presetClass="exit" presetSubtype="0" fill="hold" nodeType="withEffect">
                                  <p:stCondLst>
                                    <p:cond delay="0"/>
                                  </p:stCondLst>
                                  <p:childTnLst>
                                    <p:animEffect transition="out" filter="dissolv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9" presetClass="exit" presetSubtype="0" fill="hold" nodeType="withEffect">
                                  <p:stCondLst>
                                    <p:cond delay="0"/>
                                  </p:stCondLst>
                                  <p:childTnLst>
                                    <p:animEffect transition="out" filter="dissolv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9" presetClass="exit" presetSubtype="0" fill="hold" grpId="1" nodeType="withEffect">
                                  <p:stCondLst>
                                    <p:cond delay="0"/>
                                  </p:stCondLst>
                                  <p:childTnLst>
                                    <p:animEffect transition="out" filter="dissolv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2"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48" grpId="0" animBg="1"/>
      <p:bldP spid="49" grpId="0" animBg="1"/>
      <p:bldP spid="5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755576" y="1556792"/>
            <a:ext cx="3888432" cy="648072"/>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金属化的要求</a:t>
            </a:r>
          </a:p>
        </p:txBody>
      </p:sp>
      <p:sp>
        <p:nvSpPr>
          <p:cNvPr id="48131" name="Rectangle 3"/>
          <p:cNvSpPr>
            <a:spLocks noGrp="1" noChangeArrowheads="1"/>
          </p:cNvSpPr>
          <p:nvPr>
            <p:ph type="body" idx="1"/>
          </p:nvPr>
        </p:nvSpPr>
        <p:spPr>
          <a:xfrm>
            <a:off x="971600" y="2204864"/>
            <a:ext cx="5328592" cy="3312368"/>
          </a:xfrm>
        </p:spPr>
        <p:txBody>
          <a:bodyPr/>
          <a:lstStyle/>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低电阻</a:t>
            </a: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与器件的电学接触：欧姆或肖特级接触</a:t>
            </a: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台阶的覆盖性</a:t>
            </a: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刻蚀方法（刻蚀、</a:t>
            </a:r>
            <a:r>
              <a:rPr lang="en-US" altLang="zh-CN" sz="2000" dirty="0" smtClean="0">
                <a:latin typeface="微软雅黑" pitchFamily="34" charset="-122"/>
                <a:ea typeface="微软雅黑" pitchFamily="34" charset="-122"/>
              </a:rPr>
              <a:t>CMP</a:t>
            </a:r>
            <a:r>
              <a:rPr lang="zh-CN" altLang="en-US" sz="2000" dirty="0" smtClean="0">
                <a:latin typeface="微软雅黑" pitchFamily="34" charset="-122"/>
                <a:ea typeface="微软雅黑" pitchFamily="34" charset="-122"/>
              </a:rPr>
              <a:t>？）</a:t>
            </a: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热、机械稳定性</a:t>
            </a:r>
          </a:p>
          <a:p>
            <a:pPr eaLnBrk="1" hangingPunct="1">
              <a:lnSpc>
                <a:spcPct val="150000"/>
              </a:lnSpc>
              <a:buFont typeface="Wingdings" pitchFamily="2" charset="2"/>
              <a:buChar char="u"/>
            </a:pPr>
            <a:r>
              <a:rPr lang="zh-CN" altLang="en-US" sz="2000" dirty="0" smtClean="0">
                <a:latin typeface="微软雅黑" pitchFamily="34" charset="-122"/>
                <a:ea typeface="微软雅黑" pitchFamily="34" charset="-122"/>
              </a:rPr>
              <a:t>可靠性：电迁移</a:t>
            </a:r>
          </a:p>
        </p:txBody>
      </p:sp>
      <p:sp>
        <p:nvSpPr>
          <p:cNvPr id="4"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
        <p:nvSpPr>
          <p:cNvPr id="5" name="Rectangle 3"/>
          <p:cNvSpPr txBox="1">
            <a:spLocks noChangeArrowheads="1"/>
          </p:cNvSpPr>
          <p:nvPr/>
        </p:nvSpPr>
        <p:spPr bwMode="auto">
          <a:xfrm>
            <a:off x="4355976" y="4437112"/>
            <a:ext cx="4427984" cy="22048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u"/>
              <a:tabLst/>
              <a:defRPr/>
            </a:pP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电路延时正比于互连线长度的平方</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u"/>
              <a:tabLst/>
              <a:defRPr/>
            </a:pP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全局互连</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Al</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Cu</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u"/>
              <a:tabLst/>
              <a:defRPr/>
            </a:pP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局部互连</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短，电阻要求不高）</a:t>
            </a:r>
          </a:p>
          <a:p>
            <a:pPr marL="742950" marR="0" lvl="1" indent="-28575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u"/>
              <a:tabLst/>
              <a:defRPr/>
            </a:pP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多晶硅，</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10</a:t>
            </a:r>
            <a:r>
              <a:rPr kumimoji="0" lang="en-US" altLang="zh-CN" sz="2000" i="0" u="none" strike="noStrike" kern="0" cap="none" spc="0" normalizeH="0" baseline="30000" noProof="0" dirty="0" smtClean="0">
                <a:ln>
                  <a:noFill/>
                </a:ln>
                <a:solidFill>
                  <a:schemeClr val="tx1"/>
                </a:solidFill>
                <a:effectLst/>
                <a:uLnTx/>
                <a:uFillTx/>
                <a:latin typeface="微软雅黑" pitchFamily="34" charset="-122"/>
                <a:ea typeface="微软雅黑" pitchFamily="34" charset="-122"/>
              </a:rPr>
              <a:t>-4</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，可以经受高温，</a:t>
            </a:r>
          </a:p>
          <a:p>
            <a:pPr marL="742950" marR="0" lvl="1" indent="-28575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u"/>
              <a:tabLst/>
              <a:defRPr/>
            </a:pP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硅化物</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WSi2, TaSi2, MoSi2, </a:t>
            </a:r>
            <a:r>
              <a:rPr kumimoji="0" lang="en-US" altLang="zh-CN" sz="2000" i="0" u="none" strike="noStrike" kern="0" cap="none" spc="0" normalizeH="0" baseline="0" noProof="0" dirty="0" err="1" smtClean="0">
                <a:ln>
                  <a:noFill/>
                </a:ln>
                <a:solidFill>
                  <a:schemeClr val="tx1"/>
                </a:solidFill>
                <a:effectLst/>
                <a:uLnTx/>
                <a:uFillTx/>
                <a:latin typeface="微软雅黑" pitchFamily="34" charset="-122"/>
                <a:ea typeface="微软雅黑" pitchFamily="34" charset="-122"/>
              </a:rPr>
              <a:t>TiSi</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p>
          <a:p>
            <a:pPr marL="742950" marR="0" lvl="1" indent="-285750" algn="l" defTabSz="914400" rtl="0" eaLnBrk="1" fontAlgn="base" latinLnBrk="0" hangingPunct="1">
              <a:lnSpc>
                <a:spcPct val="100000"/>
              </a:lnSpc>
              <a:spcBef>
                <a:spcPct val="20000"/>
              </a:spcBef>
              <a:spcAft>
                <a:spcPct val="0"/>
              </a:spcAft>
              <a:buClr>
                <a:schemeClr val="tx1"/>
              </a:buClr>
              <a:buSzPct val="75000"/>
              <a:buFont typeface="Wingdings" pitchFamily="2" charset="2"/>
              <a:buChar char="u"/>
              <a:tabLst/>
              <a:defRPr/>
            </a:pPr>
            <a:endPar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700808"/>
            <a:ext cx="2952328" cy="651322"/>
          </a:xfrm>
        </p:spPr>
        <p:txBody>
          <a:bodyPr/>
          <a:lstStyle/>
          <a:p>
            <a:r>
              <a:rPr kumimoji="1" lang="en-US" altLang="zh-CN" sz="2800" kern="1200" dirty="0" smtClean="0">
                <a:solidFill>
                  <a:schemeClr val="tx1"/>
                </a:solidFill>
                <a:latin typeface="微软雅黑" pitchFamily="34" charset="-122"/>
                <a:ea typeface="微软雅黑" pitchFamily="34" charset="-122"/>
                <a:cs typeface="+mn-cs"/>
              </a:rPr>
              <a:t>Al</a:t>
            </a:r>
            <a:r>
              <a:rPr kumimoji="1" lang="zh-CN" altLang="en-US" sz="2800" kern="1200" dirty="0" smtClean="0">
                <a:solidFill>
                  <a:schemeClr val="tx1"/>
                </a:solidFill>
                <a:latin typeface="微软雅黑" pitchFamily="34" charset="-122"/>
                <a:ea typeface="微软雅黑" pitchFamily="34" charset="-122"/>
                <a:cs typeface="+mn-cs"/>
              </a:rPr>
              <a:t>互连</a:t>
            </a:r>
            <a:endParaRPr kumimoji="1" lang="zh-CN" altLang="en-US" sz="2800" kern="1200" dirty="0">
              <a:solidFill>
                <a:schemeClr val="tx1"/>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1331640" y="2420888"/>
            <a:ext cx="5616624" cy="3168352"/>
          </a:xfrm>
        </p:spPr>
        <p:txBody>
          <a:bodyPr/>
          <a:lstStyle/>
          <a:p>
            <a:r>
              <a:rPr lang="en-US" altLang="zh-CN" b="1" dirty="0" smtClean="0"/>
              <a:t>130nm</a:t>
            </a:r>
            <a:r>
              <a:rPr lang="zh-CN" altLang="en-US" b="1" dirty="0" smtClean="0"/>
              <a:t>以上工艺</a:t>
            </a:r>
            <a:endParaRPr lang="en-US" altLang="zh-CN" b="1" dirty="0" smtClean="0"/>
          </a:p>
          <a:p>
            <a:r>
              <a:rPr lang="zh-CN" altLang="en-US" b="1" dirty="0" smtClean="0"/>
              <a:t>溅射</a:t>
            </a:r>
            <a:r>
              <a:rPr lang="en-US" altLang="zh-CN" b="1" dirty="0" smtClean="0"/>
              <a:t>Al</a:t>
            </a:r>
            <a:r>
              <a:rPr lang="zh-CN" altLang="en-US" b="1" dirty="0" smtClean="0"/>
              <a:t>膜</a:t>
            </a:r>
            <a:endParaRPr lang="en-US" altLang="zh-CN" b="1" dirty="0" smtClean="0"/>
          </a:p>
          <a:p>
            <a:r>
              <a:rPr lang="zh-CN" altLang="en-US" b="1" dirty="0" smtClean="0"/>
              <a:t>干法刻蚀铝膜</a:t>
            </a:r>
            <a:endParaRPr lang="en-US" altLang="zh-CN" b="1" dirty="0" smtClean="0"/>
          </a:p>
          <a:p>
            <a:r>
              <a:rPr lang="zh-CN" altLang="en-US" b="1" dirty="0" smtClean="0"/>
              <a:t>存在问题</a:t>
            </a:r>
            <a:endParaRPr lang="en-US" altLang="zh-CN" b="1" dirty="0" smtClean="0"/>
          </a:p>
          <a:p>
            <a:pPr lvl="1"/>
            <a:r>
              <a:rPr lang="en-US" altLang="zh-CN" b="1" dirty="0" smtClean="0"/>
              <a:t>Al</a:t>
            </a:r>
            <a:r>
              <a:rPr lang="zh-CN" altLang="en-US" b="1" dirty="0" smtClean="0"/>
              <a:t>钉</a:t>
            </a:r>
            <a:endParaRPr lang="en-US" altLang="zh-CN" b="1" dirty="0" smtClean="0"/>
          </a:p>
          <a:p>
            <a:pPr lvl="1"/>
            <a:r>
              <a:rPr lang="zh-CN" altLang="en-US" b="1" dirty="0" smtClean="0"/>
              <a:t>电迁移</a:t>
            </a:r>
            <a:endParaRPr lang="en-US" altLang="zh-CN" b="1" dirty="0" smtClean="0"/>
          </a:p>
          <a:p>
            <a:pPr lvl="1"/>
            <a:r>
              <a:rPr lang="zh-CN" altLang="en-US" b="1" dirty="0" smtClean="0"/>
              <a:t>电阻高</a:t>
            </a:r>
            <a:endParaRPr lang="zh-CN" altLang="en-US" b="1" dirty="0"/>
          </a:p>
        </p:txBody>
      </p:sp>
      <p:sp>
        <p:nvSpPr>
          <p:cNvPr id="4"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27584" y="1628800"/>
            <a:ext cx="2880320" cy="648072"/>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铝钉现象</a:t>
            </a:r>
          </a:p>
        </p:txBody>
      </p:sp>
      <p:pic>
        <p:nvPicPr>
          <p:cNvPr id="40963" name="Picture 4"/>
          <p:cNvPicPr>
            <a:picLocks noChangeAspect="1" noChangeArrowheads="1"/>
          </p:cNvPicPr>
          <p:nvPr/>
        </p:nvPicPr>
        <p:blipFill>
          <a:blip r:embed="rId3" cstate="print"/>
          <a:srcRect/>
          <a:stretch>
            <a:fillRect/>
          </a:stretch>
        </p:blipFill>
        <p:spPr bwMode="auto">
          <a:xfrm>
            <a:off x="4572000" y="1700808"/>
            <a:ext cx="4104456" cy="4612664"/>
          </a:xfrm>
          <a:prstGeom prst="rect">
            <a:avLst/>
          </a:prstGeom>
          <a:noFill/>
          <a:ln w="9525">
            <a:noFill/>
            <a:miter lim="800000"/>
            <a:headEnd/>
            <a:tailEnd/>
          </a:ln>
        </p:spPr>
      </p:pic>
      <p:pic>
        <p:nvPicPr>
          <p:cNvPr id="40964" name="Picture 6"/>
          <p:cNvPicPr>
            <a:picLocks noChangeAspect="1" noChangeArrowheads="1"/>
          </p:cNvPicPr>
          <p:nvPr/>
        </p:nvPicPr>
        <p:blipFill>
          <a:blip r:embed="rId4" cstate="print"/>
          <a:srcRect/>
          <a:stretch>
            <a:fillRect/>
          </a:stretch>
        </p:blipFill>
        <p:spPr bwMode="auto">
          <a:xfrm>
            <a:off x="1043608" y="3501008"/>
            <a:ext cx="3083561" cy="1728192"/>
          </a:xfrm>
          <a:prstGeom prst="rect">
            <a:avLst/>
          </a:prstGeom>
          <a:noFill/>
          <a:ln w="9525">
            <a:noFill/>
            <a:miter lim="800000"/>
            <a:headEnd/>
            <a:tailEnd/>
          </a:ln>
        </p:spPr>
      </p:pic>
      <p:sp>
        <p:nvSpPr>
          <p:cNvPr id="40965" name="Text Box 7"/>
          <p:cNvSpPr txBox="1">
            <a:spLocks noChangeArrowheads="1"/>
          </p:cNvSpPr>
          <p:nvPr/>
        </p:nvSpPr>
        <p:spPr bwMode="auto">
          <a:xfrm>
            <a:off x="755576" y="5445224"/>
            <a:ext cx="3657600" cy="784830"/>
          </a:xfrm>
          <a:prstGeom prst="rect">
            <a:avLst/>
          </a:prstGeom>
          <a:noFill/>
          <a:ln w="9525">
            <a:noFill/>
            <a:miter lim="800000"/>
            <a:headEnd/>
            <a:tailEnd/>
          </a:ln>
        </p:spPr>
        <p:txBody>
          <a:bodyPr>
            <a:spAutoFit/>
          </a:bodyPr>
          <a:lstStyle/>
          <a:p>
            <a:pPr>
              <a:spcBef>
                <a:spcPct val="50000"/>
              </a:spcBef>
            </a:pPr>
            <a:r>
              <a:rPr lang="en-US" altLang="zh-CN" b="1" dirty="0">
                <a:solidFill>
                  <a:schemeClr val="tx1"/>
                </a:solidFill>
              </a:rPr>
              <a:t>450C</a:t>
            </a:r>
            <a:r>
              <a:rPr lang="zh-CN" altLang="en-US" b="1" dirty="0">
                <a:solidFill>
                  <a:schemeClr val="tx1"/>
                </a:solidFill>
              </a:rPr>
              <a:t>，硅扩散到</a:t>
            </a:r>
            <a:r>
              <a:rPr lang="en-US" altLang="zh-CN" b="1" dirty="0">
                <a:solidFill>
                  <a:schemeClr val="tx1"/>
                </a:solidFill>
              </a:rPr>
              <a:t>Al</a:t>
            </a:r>
            <a:r>
              <a:rPr lang="zh-CN" altLang="en-US" b="1" dirty="0">
                <a:solidFill>
                  <a:schemeClr val="tx1"/>
                </a:solidFill>
              </a:rPr>
              <a:t>中</a:t>
            </a:r>
          </a:p>
          <a:p>
            <a:pPr>
              <a:spcBef>
                <a:spcPct val="50000"/>
              </a:spcBef>
            </a:pPr>
            <a:r>
              <a:rPr lang="en-US" altLang="zh-CN" b="1" dirty="0">
                <a:solidFill>
                  <a:schemeClr val="tx1"/>
                </a:solidFill>
              </a:rPr>
              <a:t>577C</a:t>
            </a:r>
            <a:r>
              <a:rPr lang="zh-CN" altLang="en-US" b="1" dirty="0">
                <a:solidFill>
                  <a:schemeClr val="tx1"/>
                </a:solidFill>
              </a:rPr>
              <a:t>， </a:t>
            </a:r>
            <a:r>
              <a:rPr lang="en-US" altLang="zh-CN" b="1" dirty="0">
                <a:solidFill>
                  <a:schemeClr val="tx1"/>
                </a:solidFill>
              </a:rPr>
              <a:t>1.59at</a:t>
            </a:r>
            <a:r>
              <a:rPr lang="zh-CN" altLang="en-US" b="1" dirty="0">
                <a:solidFill>
                  <a:schemeClr val="tx1"/>
                </a:solidFill>
              </a:rPr>
              <a:t>％ </a:t>
            </a:r>
            <a:r>
              <a:rPr lang="en-US" altLang="zh-CN" b="1" dirty="0" smtClean="0">
                <a:solidFill>
                  <a:schemeClr val="tx1"/>
                </a:solidFill>
              </a:rPr>
              <a:t>Al-Si</a:t>
            </a:r>
            <a:r>
              <a:rPr lang="zh-CN" altLang="en-US" b="1" dirty="0">
                <a:solidFill>
                  <a:schemeClr val="tx1"/>
                </a:solidFill>
              </a:rPr>
              <a:t>共晶</a:t>
            </a:r>
          </a:p>
        </p:txBody>
      </p:sp>
      <p:sp>
        <p:nvSpPr>
          <p:cNvPr id="6" name="TextBox 5"/>
          <p:cNvSpPr txBox="1"/>
          <p:nvPr/>
        </p:nvSpPr>
        <p:spPr>
          <a:xfrm>
            <a:off x="1115616" y="2348880"/>
            <a:ext cx="3281668" cy="861774"/>
          </a:xfrm>
          <a:prstGeom prst="rect">
            <a:avLst/>
          </a:prstGeom>
          <a:noFill/>
        </p:spPr>
        <p:txBody>
          <a:bodyPr wrap="none" rtlCol="0">
            <a:spAutoFit/>
          </a:bodyPr>
          <a:lstStyle/>
          <a:p>
            <a:pPr algn="l"/>
            <a:r>
              <a:rPr lang="zh-CN" altLang="en-US" sz="2000" b="1" dirty="0" smtClean="0">
                <a:solidFill>
                  <a:srgbClr val="000000"/>
                </a:solidFill>
                <a:latin typeface="微软雅黑" pitchFamily="34" charset="-122"/>
                <a:ea typeface="微软雅黑" pitchFamily="34" charset="-122"/>
              </a:rPr>
              <a:t>硅向铝中扩散，形成孔隙，</a:t>
            </a:r>
            <a:endParaRPr lang="en-US" altLang="zh-CN" sz="2000" b="1" dirty="0" smtClean="0">
              <a:solidFill>
                <a:srgbClr val="000000"/>
              </a:solidFill>
              <a:latin typeface="微软雅黑" pitchFamily="34" charset="-122"/>
              <a:ea typeface="微软雅黑" pitchFamily="34" charset="-122"/>
            </a:endParaRPr>
          </a:p>
          <a:p>
            <a:pPr algn="l"/>
            <a:r>
              <a:rPr lang="zh-CN" altLang="en-US" sz="2000" b="1" dirty="0" smtClean="0">
                <a:solidFill>
                  <a:srgbClr val="000000"/>
                </a:solidFill>
                <a:latin typeface="微软雅黑" pitchFamily="34" charset="-122"/>
                <a:ea typeface="微软雅黑" pitchFamily="34" charset="-122"/>
              </a:rPr>
              <a:t>退火时，形成铝钉</a:t>
            </a:r>
            <a:endParaRPr lang="zh-CN" altLang="en-US" sz="2000" b="1" dirty="0">
              <a:solidFill>
                <a:srgbClr val="000000"/>
              </a:solidFill>
              <a:latin typeface="微软雅黑" pitchFamily="34" charset="-122"/>
              <a:ea typeface="微软雅黑" pitchFamily="34" charset="-122"/>
            </a:endParaRPr>
          </a:p>
        </p:txBody>
      </p:sp>
      <p:sp>
        <p:nvSpPr>
          <p:cNvPr id="7"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27584" y="1700808"/>
            <a:ext cx="3888432" cy="566936"/>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电迁移</a:t>
            </a:r>
            <a:endParaRPr kumimoji="1" lang="en-US" altLang="zh-CN" sz="2800" kern="1200" dirty="0" smtClean="0">
              <a:solidFill>
                <a:schemeClr val="tx1"/>
              </a:solidFill>
              <a:latin typeface="微软雅黑" pitchFamily="34" charset="-122"/>
              <a:ea typeface="微软雅黑" pitchFamily="34" charset="-122"/>
              <a:cs typeface="+mn-cs"/>
            </a:endParaRPr>
          </a:p>
        </p:txBody>
      </p:sp>
      <p:sp>
        <p:nvSpPr>
          <p:cNvPr id="54275" name="Rectangle 3"/>
          <p:cNvSpPr>
            <a:spLocks noGrp="1" noChangeArrowheads="1"/>
          </p:cNvSpPr>
          <p:nvPr>
            <p:ph type="body" idx="1"/>
          </p:nvPr>
        </p:nvSpPr>
        <p:spPr>
          <a:xfrm>
            <a:off x="1115616" y="2204864"/>
            <a:ext cx="7632848" cy="2232248"/>
          </a:xfrm>
        </p:spPr>
        <p:txBody>
          <a:bodyPr/>
          <a:lstStyle/>
          <a:p>
            <a:r>
              <a:rPr lang="zh-CN" altLang="en-US" sz="2000" dirty="0" smtClean="0">
                <a:solidFill>
                  <a:srgbClr val="000000"/>
                </a:solidFill>
                <a:latin typeface="微软雅黑" pitchFamily="34" charset="-122"/>
                <a:ea typeface="微软雅黑" pitchFamily="34" charset="-122"/>
              </a:rPr>
              <a:t>电迁移：大电流密度下（</a:t>
            </a:r>
            <a:r>
              <a:rPr lang="en-US" altLang="zh-CN" sz="2000" dirty="0" smtClean="0">
                <a:solidFill>
                  <a:srgbClr val="000000"/>
                </a:solidFill>
                <a:latin typeface="微软雅黑" pitchFamily="34" charset="-122"/>
                <a:ea typeface="微软雅黑" pitchFamily="34" charset="-122"/>
              </a:rPr>
              <a:t>IC</a:t>
            </a:r>
            <a:r>
              <a:rPr lang="zh-CN" altLang="en-US" sz="2000" dirty="0" smtClean="0">
                <a:solidFill>
                  <a:srgbClr val="000000"/>
                </a:solidFill>
                <a:latin typeface="微软雅黑" pitchFamily="34" charset="-122"/>
                <a:ea typeface="微软雅黑" pitchFamily="34" charset="-122"/>
              </a:rPr>
              <a:t>中电流密度可达</a:t>
            </a:r>
            <a:r>
              <a:rPr lang="en-US" altLang="zh-CN" sz="2000" dirty="0" smtClean="0">
                <a:solidFill>
                  <a:srgbClr val="000000"/>
                </a:solidFill>
                <a:latin typeface="微软雅黑" pitchFamily="34" charset="-122"/>
                <a:ea typeface="微软雅黑" pitchFamily="34" charset="-122"/>
              </a:rPr>
              <a:t>10</a:t>
            </a:r>
            <a:r>
              <a:rPr lang="en-US" altLang="zh-CN" sz="2000" baseline="30000" dirty="0" smtClean="0">
                <a:solidFill>
                  <a:srgbClr val="000000"/>
                </a:solidFill>
                <a:latin typeface="微软雅黑" pitchFamily="34" charset="-122"/>
                <a:ea typeface="微软雅黑" pitchFamily="34" charset="-122"/>
              </a:rPr>
              <a:t>5</a:t>
            </a:r>
            <a:r>
              <a:rPr lang="en-US" altLang="zh-CN" sz="2000" dirty="0" smtClean="0">
                <a:solidFill>
                  <a:srgbClr val="000000"/>
                </a:solidFill>
                <a:latin typeface="微软雅黑" pitchFamily="34" charset="-122"/>
                <a:ea typeface="微软雅黑" pitchFamily="34" charset="-122"/>
              </a:rPr>
              <a:t>A/cm</a:t>
            </a:r>
            <a:r>
              <a:rPr lang="en-US" altLang="zh-CN" sz="2000" baseline="30000" dirty="0" smtClean="0">
                <a:solidFill>
                  <a:srgbClr val="000000"/>
                </a:solidFill>
                <a:latin typeface="微软雅黑" pitchFamily="34" charset="-122"/>
                <a:ea typeface="微软雅黑" pitchFamily="34" charset="-122"/>
              </a:rPr>
              <a:t>2</a:t>
            </a:r>
            <a:r>
              <a:rPr lang="zh-CN" altLang="en-US" sz="2000" dirty="0" smtClean="0">
                <a:solidFill>
                  <a:srgbClr val="000000"/>
                </a:solidFill>
                <a:latin typeface="微软雅黑" pitchFamily="34" charset="-122"/>
                <a:ea typeface="微软雅黑" pitchFamily="34" charset="-122"/>
              </a:rPr>
              <a:t>），金属在电子碰撞下发生迁移，正极附近聚集，负极附近出现空洞</a:t>
            </a:r>
            <a:endParaRPr lang="en-US" altLang="zh-CN" sz="2000" dirty="0" smtClean="0">
              <a:solidFill>
                <a:srgbClr val="000000"/>
              </a:solidFill>
              <a:latin typeface="微软雅黑" pitchFamily="34" charset="-122"/>
              <a:ea typeface="微软雅黑" pitchFamily="34" charset="-122"/>
            </a:endParaRPr>
          </a:p>
          <a:p>
            <a:pPr eaLnBrk="1" hangingPunct="1"/>
            <a:r>
              <a:rPr lang="en-US" altLang="zh-CN" sz="2000" dirty="0" smtClean="0">
                <a:solidFill>
                  <a:srgbClr val="000000"/>
                </a:solidFill>
                <a:latin typeface="微软雅黑" pitchFamily="34" charset="-122"/>
                <a:ea typeface="微软雅黑" pitchFamily="34" charset="-122"/>
              </a:rPr>
              <a:t>Al</a:t>
            </a:r>
            <a:r>
              <a:rPr lang="zh-CN" altLang="en-US" sz="2000" dirty="0" smtClean="0">
                <a:solidFill>
                  <a:srgbClr val="000000"/>
                </a:solidFill>
                <a:latin typeface="微软雅黑" pitchFamily="34" charset="-122"/>
                <a:ea typeface="微软雅黑" pitchFamily="34" charset="-122"/>
              </a:rPr>
              <a:t>电迁移</a:t>
            </a:r>
          </a:p>
          <a:p>
            <a:pPr lvl="1" eaLnBrk="1" hangingPunct="1"/>
            <a:r>
              <a:rPr lang="en-US" altLang="zh-CN" sz="2000" dirty="0" smtClean="0">
                <a:solidFill>
                  <a:srgbClr val="000000"/>
                </a:solidFill>
                <a:latin typeface="微软雅黑" pitchFamily="34" charset="-122"/>
                <a:ea typeface="微软雅黑" pitchFamily="34" charset="-122"/>
              </a:rPr>
              <a:t>Al</a:t>
            </a:r>
            <a:r>
              <a:rPr lang="zh-CN" altLang="en-US" sz="2000" dirty="0" smtClean="0">
                <a:solidFill>
                  <a:srgbClr val="000000"/>
                </a:solidFill>
                <a:latin typeface="微软雅黑" pitchFamily="34" charset="-122"/>
                <a:ea typeface="微软雅黑" pitchFamily="34" charset="-122"/>
              </a:rPr>
              <a:t>中加入</a:t>
            </a:r>
            <a:r>
              <a:rPr lang="en-US" altLang="zh-CN" sz="2000" dirty="0" smtClean="0">
                <a:solidFill>
                  <a:srgbClr val="000000"/>
                </a:solidFill>
                <a:latin typeface="微软雅黑" pitchFamily="34" charset="-122"/>
                <a:ea typeface="微软雅黑" pitchFamily="34" charset="-122"/>
              </a:rPr>
              <a:t>1</a:t>
            </a:r>
            <a:r>
              <a:rPr lang="zh-CN" altLang="en-US" sz="2000" dirty="0" smtClean="0">
                <a:solidFill>
                  <a:srgbClr val="000000"/>
                </a:solidFill>
                <a:latin typeface="微软雅黑" pitchFamily="34" charset="-122"/>
                <a:ea typeface="微软雅黑" pitchFamily="34" charset="-122"/>
              </a:rPr>
              <a:t>－</a:t>
            </a:r>
            <a:r>
              <a:rPr lang="en-US" altLang="zh-CN" sz="2000" dirty="0" smtClean="0">
                <a:solidFill>
                  <a:srgbClr val="000000"/>
                </a:solidFill>
                <a:latin typeface="微软雅黑" pitchFamily="34" charset="-122"/>
                <a:ea typeface="微软雅黑" pitchFamily="34" charset="-122"/>
              </a:rPr>
              <a:t>4</a:t>
            </a:r>
            <a:r>
              <a:rPr lang="zh-CN" altLang="en-US" sz="2000" dirty="0" smtClean="0">
                <a:solidFill>
                  <a:srgbClr val="000000"/>
                </a:solidFill>
                <a:latin typeface="微软雅黑" pitchFamily="34" charset="-122"/>
                <a:ea typeface="微软雅黑" pitchFamily="34" charset="-122"/>
              </a:rPr>
              <a:t>％</a:t>
            </a:r>
            <a:r>
              <a:rPr lang="en-US" altLang="zh-CN" sz="2000" dirty="0" smtClean="0">
                <a:solidFill>
                  <a:srgbClr val="000000"/>
                </a:solidFill>
                <a:latin typeface="微软雅黑" pitchFamily="34" charset="-122"/>
                <a:ea typeface="微软雅黑" pitchFamily="34" charset="-122"/>
              </a:rPr>
              <a:t>Cu</a:t>
            </a:r>
            <a:r>
              <a:rPr lang="zh-CN" altLang="en-US" sz="2000" dirty="0" smtClean="0">
                <a:solidFill>
                  <a:srgbClr val="000000"/>
                </a:solidFill>
                <a:latin typeface="微软雅黑" pitchFamily="34" charset="-122"/>
                <a:ea typeface="微软雅黑" pitchFamily="34" charset="-122"/>
              </a:rPr>
              <a:t>减少</a:t>
            </a:r>
            <a:r>
              <a:rPr lang="en-US" altLang="zh-CN" sz="2000" dirty="0" smtClean="0">
                <a:solidFill>
                  <a:srgbClr val="000000"/>
                </a:solidFill>
                <a:latin typeface="微软雅黑" pitchFamily="34" charset="-122"/>
                <a:ea typeface="微软雅黑" pitchFamily="34" charset="-122"/>
              </a:rPr>
              <a:t>Al</a:t>
            </a:r>
            <a:r>
              <a:rPr lang="zh-CN" altLang="en-US" sz="2000" dirty="0" smtClean="0">
                <a:solidFill>
                  <a:srgbClr val="000000"/>
                </a:solidFill>
                <a:latin typeface="微软雅黑" pitchFamily="34" charset="-122"/>
                <a:ea typeface="微软雅黑" pitchFamily="34" charset="-122"/>
              </a:rPr>
              <a:t>中的晶粒边界扩散效应</a:t>
            </a:r>
          </a:p>
          <a:p>
            <a:pPr lvl="1"/>
            <a:r>
              <a:rPr lang="zh-CN" altLang="en-US" sz="2000" dirty="0" smtClean="0">
                <a:solidFill>
                  <a:srgbClr val="000000"/>
                </a:solidFill>
                <a:latin typeface="微软雅黑" pitchFamily="34" charset="-122"/>
                <a:ea typeface="微软雅黑" pitchFamily="34" charset="-122"/>
              </a:rPr>
              <a:t>加一层</a:t>
            </a:r>
            <a:r>
              <a:rPr lang="en-US" altLang="zh-CN" sz="2000" dirty="0" smtClean="0">
                <a:solidFill>
                  <a:srgbClr val="000000"/>
                </a:solidFill>
                <a:latin typeface="微软雅黑" pitchFamily="34" charset="-122"/>
                <a:ea typeface="微软雅黑" pitchFamily="34" charset="-122"/>
              </a:rPr>
              <a:t>Ti</a:t>
            </a:r>
            <a:r>
              <a:rPr lang="zh-CN" altLang="en-US" sz="2000" dirty="0" smtClean="0">
                <a:solidFill>
                  <a:srgbClr val="000000"/>
                </a:solidFill>
                <a:latin typeface="微软雅黑" pitchFamily="34" charset="-122"/>
                <a:ea typeface="微软雅黑" pitchFamily="34" charset="-122"/>
              </a:rPr>
              <a:t>， </a:t>
            </a:r>
            <a:r>
              <a:rPr lang="en-US" altLang="zh-CN" sz="2000" dirty="0" err="1" smtClean="0">
                <a:solidFill>
                  <a:srgbClr val="000000"/>
                </a:solidFill>
                <a:latin typeface="微软雅黑" pitchFamily="34" charset="-122"/>
                <a:ea typeface="微软雅黑" pitchFamily="34" charset="-122"/>
              </a:rPr>
              <a:t>TiN</a:t>
            </a:r>
            <a:r>
              <a:rPr lang="zh-CN" altLang="en-US" sz="2000" dirty="0" smtClean="0">
                <a:solidFill>
                  <a:srgbClr val="000000"/>
                </a:solidFill>
                <a:latin typeface="微软雅黑" pitchFamily="34" charset="-122"/>
                <a:ea typeface="微软雅黑" pitchFamily="34" charset="-122"/>
              </a:rPr>
              <a:t>，</a:t>
            </a:r>
            <a:r>
              <a:rPr lang="en-US" altLang="zh-CN" sz="2000" dirty="0" smtClean="0">
                <a:solidFill>
                  <a:srgbClr val="000000"/>
                </a:solidFill>
                <a:latin typeface="微软雅黑" pitchFamily="34" charset="-122"/>
                <a:ea typeface="微软雅黑" pitchFamily="34" charset="-122"/>
              </a:rPr>
              <a:t>W</a:t>
            </a:r>
            <a:r>
              <a:rPr lang="zh-CN" altLang="en-US" sz="2000" dirty="0" smtClean="0">
                <a:solidFill>
                  <a:srgbClr val="000000"/>
                </a:solidFill>
                <a:latin typeface="微软雅黑" pitchFamily="34" charset="-122"/>
                <a:ea typeface="微软雅黑" pitchFamily="34" charset="-122"/>
              </a:rPr>
              <a:t>减少电迁移</a:t>
            </a:r>
          </a:p>
          <a:p>
            <a:pPr lvl="1"/>
            <a:r>
              <a:rPr lang="en-US" altLang="zh-CN" sz="2000" dirty="0" smtClean="0">
                <a:solidFill>
                  <a:srgbClr val="000000"/>
                </a:solidFill>
                <a:latin typeface="微软雅黑" pitchFamily="34" charset="-122"/>
                <a:ea typeface="微软雅黑" pitchFamily="34" charset="-122"/>
              </a:rPr>
              <a:t>W</a:t>
            </a:r>
            <a:r>
              <a:rPr lang="zh-CN" altLang="en-US" sz="2000" dirty="0" smtClean="0">
                <a:solidFill>
                  <a:srgbClr val="000000"/>
                </a:solidFill>
                <a:latin typeface="微软雅黑" pitchFamily="34" charset="-122"/>
                <a:ea typeface="微软雅黑" pitchFamily="34" charset="-122"/>
              </a:rPr>
              <a:t>做一层互连金属：局部互连</a:t>
            </a:r>
          </a:p>
          <a:p>
            <a:pPr lvl="1" eaLnBrk="1" hangingPunct="1">
              <a:buFont typeface="Wingdings" pitchFamily="2" charset="2"/>
              <a:buNone/>
            </a:pPr>
            <a:endParaRPr lang="en-US" altLang="zh-CN" sz="2000" dirty="0" smtClean="0">
              <a:solidFill>
                <a:srgbClr val="000000"/>
              </a:solidFill>
              <a:latin typeface="微软雅黑" pitchFamily="34" charset="-122"/>
              <a:ea typeface="微软雅黑" pitchFamily="34" charset="-122"/>
            </a:endParaRPr>
          </a:p>
        </p:txBody>
      </p:sp>
      <p:sp>
        <p:nvSpPr>
          <p:cNvPr id="4"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grpSp>
        <p:nvGrpSpPr>
          <p:cNvPr id="5" name="Group 10"/>
          <p:cNvGrpSpPr>
            <a:grpSpLocks/>
          </p:cNvGrpSpPr>
          <p:nvPr/>
        </p:nvGrpSpPr>
        <p:grpSpPr bwMode="auto">
          <a:xfrm>
            <a:off x="1547664" y="5085184"/>
            <a:ext cx="2549525" cy="1316037"/>
            <a:chOff x="3216" y="432"/>
            <a:chExt cx="1008" cy="360"/>
          </a:xfrm>
        </p:grpSpPr>
        <p:grpSp>
          <p:nvGrpSpPr>
            <p:cNvPr id="6" name="Group 11"/>
            <p:cNvGrpSpPr>
              <a:grpSpLocks/>
            </p:cNvGrpSpPr>
            <p:nvPr/>
          </p:nvGrpSpPr>
          <p:grpSpPr bwMode="auto">
            <a:xfrm>
              <a:off x="3216" y="432"/>
              <a:ext cx="1008" cy="360"/>
              <a:chOff x="240" y="2304"/>
              <a:chExt cx="1344" cy="480"/>
            </a:xfrm>
          </p:grpSpPr>
          <p:grpSp>
            <p:nvGrpSpPr>
              <p:cNvPr id="8" name="Group 12"/>
              <p:cNvGrpSpPr>
                <a:grpSpLocks/>
              </p:cNvGrpSpPr>
              <p:nvPr/>
            </p:nvGrpSpPr>
            <p:grpSpPr bwMode="auto">
              <a:xfrm>
                <a:off x="240" y="2304"/>
                <a:ext cx="336" cy="336"/>
                <a:chOff x="240" y="2304"/>
                <a:chExt cx="336" cy="336"/>
              </a:xfrm>
            </p:grpSpPr>
            <p:sp>
              <p:nvSpPr>
                <p:cNvPr id="19" name="Rectangle 13"/>
                <p:cNvSpPr>
                  <a:spLocks noChangeArrowheads="1"/>
                </p:cNvSpPr>
                <p:nvPr/>
              </p:nvSpPr>
              <p:spPr bwMode="auto">
                <a:xfrm>
                  <a:off x="384" y="2448"/>
                  <a:ext cx="144" cy="192"/>
                </a:xfrm>
                <a:prstGeom prst="rect">
                  <a:avLst/>
                </a:prstGeom>
                <a:solidFill>
                  <a:srgbClr val="CC3300"/>
                </a:solidFill>
                <a:ln w="9525">
                  <a:noFill/>
                  <a:miter lim="800000"/>
                  <a:headEnd/>
                  <a:tailEnd/>
                </a:ln>
              </p:spPr>
              <p:txBody>
                <a:bodyPr wrap="none" anchor="ctr"/>
                <a:lstStyle/>
                <a:p>
                  <a:endParaRPr lang="zh-CN" altLang="en-US">
                    <a:solidFill>
                      <a:srgbClr val="000066"/>
                    </a:solidFill>
                  </a:endParaRPr>
                </a:p>
              </p:txBody>
            </p:sp>
            <p:sp>
              <p:nvSpPr>
                <p:cNvPr id="20" name="Rectangle 14"/>
                <p:cNvSpPr>
                  <a:spLocks noChangeArrowheads="1"/>
                </p:cNvSpPr>
                <p:nvPr/>
              </p:nvSpPr>
              <p:spPr bwMode="auto">
                <a:xfrm>
                  <a:off x="240" y="2304"/>
                  <a:ext cx="336" cy="144"/>
                </a:xfrm>
                <a:prstGeom prst="rect">
                  <a:avLst/>
                </a:prstGeom>
                <a:solidFill>
                  <a:srgbClr val="CC3300"/>
                </a:solidFill>
                <a:ln w="9525">
                  <a:noFill/>
                  <a:miter lim="800000"/>
                  <a:headEnd/>
                  <a:tailEnd/>
                </a:ln>
              </p:spPr>
              <p:txBody>
                <a:bodyPr wrap="none" anchor="ctr"/>
                <a:lstStyle/>
                <a:p>
                  <a:endParaRPr lang="zh-CN" altLang="en-US">
                    <a:solidFill>
                      <a:srgbClr val="000066"/>
                    </a:solidFill>
                  </a:endParaRPr>
                </a:p>
              </p:txBody>
            </p:sp>
            <p:sp>
              <p:nvSpPr>
                <p:cNvPr id="21" name="Line 15"/>
                <p:cNvSpPr>
                  <a:spLocks noChangeShapeType="1"/>
                </p:cNvSpPr>
                <p:nvPr/>
              </p:nvSpPr>
              <p:spPr bwMode="auto">
                <a:xfrm flipV="1">
                  <a:off x="528" y="2448"/>
                  <a:ext cx="0" cy="192"/>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22" name="Line 16"/>
                <p:cNvSpPr>
                  <a:spLocks noChangeShapeType="1"/>
                </p:cNvSpPr>
                <p:nvPr/>
              </p:nvSpPr>
              <p:spPr bwMode="auto">
                <a:xfrm>
                  <a:off x="528" y="2448"/>
                  <a:ext cx="48" cy="0"/>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23" name="Line 17"/>
                <p:cNvSpPr>
                  <a:spLocks noChangeShapeType="1"/>
                </p:cNvSpPr>
                <p:nvPr/>
              </p:nvSpPr>
              <p:spPr bwMode="auto">
                <a:xfrm flipV="1">
                  <a:off x="576" y="2304"/>
                  <a:ext cx="0" cy="144"/>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24" name="Line 18"/>
                <p:cNvSpPr>
                  <a:spLocks noChangeShapeType="1"/>
                </p:cNvSpPr>
                <p:nvPr/>
              </p:nvSpPr>
              <p:spPr bwMode="auto">
                <a:xfrm flipH="1">
                  <a:off x="240" y="2304"/>
                  <a:ext cx="336" cy="0"/>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25" name="Line 19"/>
                <p:cNvSpPr>
                  <a:spLocks noChangeShapeType="1"/>
                </p:cNvSpPr>
                <p:nvPr/>
              </p:nvSpPr>
              <p:spPr bwMode="auto">
                <a:xfrm flipV="1">
                  <a:off x="384" y="2448"/>
                  <a:ext cx="0" cy="192"/>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26" name="Line 20"/>
                <p:cNvSpPr>
                  <a:spLocks noChangeShapeType="1"/>
                </p:cNvSpPr>
                <p:nvPr/>
              </p:nvSpPr>
              <p:spPr bwMode="auto">
                <a:xfrm flipH="1">
                  <a:off x="240" y="2448"/>
                  <a:ext cx="144" cy="0"/>
                </a:xfrm>
                <a:prstGeom prst="line">
                  <a:avLst/>
                </a:prstGeom>
                <a:noFill/>
                <a:ln w="28575">
                  <a:solidFill>
                    <a:schemeClr val="tx1"/>
                  </a:solidFill>
                  <a:round/>
                  <a:headEnd/>
                  <a:tailEnd/>
                </a:ln>
              </p:spPr>
              <p:txBody>
                <a:bodyPr/>
                <a:lstStyle/>
                <a:p>
                  <a:endParaRPr lang="zh-CN" altLang="en-US">
                    <a:solidFill>
                      <a:srgbClr val="000066"/>
                    </a:solidFill>
                  </a:endParaRPr>
                </a:p>
              </p:txBody>
            </p:sp>
          </p:grpSp>
          <p:grpSp>
            <p:nvGrpSpPr>
              <p:cNvPr id="9" name="Group 21"/>
              <p:cNvGrpSpPr>
                <a:grpSpLocks/>
              </p:cNvGrpSpPr>
              <p:nvPr/>
            </p:nvGrpSpPr>
            <p:grpSpPr bwMode="auto">
              <a:xfrm flipH="1">
                <a:off x="1248" y="2304"/>
                <a:ext cx="336" cy="336"/>
                <a:chOff x="240" y="2304"/>
                <a:chExt cx="336" cy="336"/>
              </a:xfrm>
            </p:grpSpPr>
            <p:sp>
              <p:nvSpPr>
                <p:cNvPr id="11" name="Rectangle 22"/>
                <p:cNvSpPr>
                  <a:spLocks noChangeArrowheads="1"/>
                </p:cNvSpPr>
                <p:nvPr/>
              </p:nvSpPr>
              <p:spPr bwMode="auto">
                <a:xfrm>
                  <a:off x="384" y="2448"/>
                  <a:ext cx="144" cy="192"/>
                </a:xfrm>
                <a:prstGeom prst="rect">
                  <a:avLst/>
                </a:prstGeom>
                <a:solidFill>
                  <a:srgbClr val="CC3300"/>
                </a:solidFill>
                <a:ln w="9525">
                  <a:noFill/>
                  <a:miter lim="800000"/>
                  <a:headEnd/>
                  <a:tailEnd/>
                </a:ln>
              </p:spPr>
              <p:txBody>
                <a:bodyPr wrap="none" anchor="ctr"/>
                <a:lstStyle/>
                <a:p>
                  <a:endParaRPr lang="zh-CN" altLang="en-US">
                    <a:solidFill>
                      <a:srgbClr val="000066"/>
                    </a:solidFill>
                  </a:endParaRPr>
                </a:p>
              </p:txBody>
            </p:sp>
            <p:sp>
              <p:nvSpPr>
                <p:cNvPr id="12" name="Rectangle 23"/>
                <p:cNvSpPr>
                  <a:spLocks noChangeArrowheads="1"/>
                </p:cNvSpPr>
                <p:nvPr/>
              </p:nvSpPr>
              <p:spPr bwMode="auto">
                <a:xfrm>
                  <a:off x="240" y="2304"/>
                  <a:ext cx="336" cy="144"/>
                </a:xfrm>
                <a:prstGeom prst="rect">
                  <a:avLst/>
                </a:prstGeom>
                <a:solidFill>
                  <a:srgbClr val="CC3300"/>
                </a:solidFill>
                <a:ln w="9525">
                  <a:noFill/>
                  <a:miter lim="800000"/>
                  <a:headEnd/>
                  <a:tailEnd/>
                </a:ln>
              </p:spPr>
              <p:txBody>
                <a:bodyPr wrap="none" anchor="ctr"/>
                <a:lstStyle/>
                <a:p>
                  <a:endParaRPr lang="zh-CN" altLang="en-US">
                    <a:solidFill>
                      <a:srgbClr val="000066"/>
                    </a:solidFill>
                  </a:endParaRPr>
                </a:p>
              </p:txBody>
            </p:sp>
            <p:sp>
              <p:nvSpPr>
                <p:cNvPr id="13" name="Line 24"/>
                <p:cNvSpPr>
                  <a:spLocks noChangeShapeType="1"/>
                </p:cNvSpPr>
                <p:nvPr/>
              </p:nvSpPr>
              <p:spPr bwMode="auto">
                <a:xfrm flipV="1">
                  <a:off x="528" y="2448"/>
                  <a:ext cx="0" cy="192"/>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14" name="Line 25"/>
                <p:cNvSpPr>
                  <a:spLocks noChangeShapeType="1"/>
                </p:cNvSpPr>
                <p:nvPr/>
              </p:nvSpPr>
              <p:spPr bwMode="auto">
                <a:xfrm>
                  <a:off x="528" y="2448"/>
                  <a:ext cx="48" cy="0"/>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15" name="Line 26"/>
                <p:cNvSpPr>
                  <a:spLocks noChangeShapeType="1"/>
                </p:cNvSpPr>
                <p:nvPr/>
              </p:nvSpPr>
              <p:spPr bwMode="auto">
                <a:xfrm flipV="1">
                  <a:off x="576" y="2304"/>
                  <a:ext cx="0" cy="144"/>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16" name="Line 27"/>
                <p:cNvSpPr>
                  <a:spLocks noChangeShapeType="1"/>
                </p:cNvSpPr>
                <p:nvPr/>
              </p:nvSpPr>
              <p:spPr bwMode="auto">
                <a:xfrm flipH="1">
                  <a:off x="240" y="2304"/>
                  <a:ext cx="336" cy="0"/>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17" name="Line 28"/>
                <p:cNvSpPr>
                  <a:spLocks noChangeShapeType="1"/>
                </p:cNvSpPr>
                <p:nvPr/>
              </p:nvSpPr>
              <p:spPr bwMode="auto">
                <a:xfrm flipV="1">
                  <a:off x="384" y="2448"/>
                  <a:ext cx="0" cy="192"/>
                </a:xfrm>
                <a:prstGeom prst="line">
                  <a:avLst/>
                </a:prstGeom>
                <a:noFill/>
                <a:ln w="28575">
                  <a:solidFill>
                    <a:schemeClr val="tx1"/>
                  </a:solidFill>
                  <a:round/>
                  <a:headEnd/>
                  <a:tailEnd/>
                </a:ln>
              </p:spPr>
              <p:txBody>
                <a:bodyPr/>
                <a:lstStyle/>
                <a:p>
                  <a:endParaRPr lang="zh-CN" altLang="en-US">
                    <a:solidFill>
                      <a:srgbClr val="000066"/>
                    </a:solidFill>
                  </a:endParaRPr>
                </a:p>
              </p:txBody>
            </p:sp>
            <p:sp>
              <p:nvSpPr>
                <p:cNvPr id="18" name="Line 29"/>
                <p:cNvSpPr>
                  <a:spLocks noChangeShapeType="1"/>
                </p:cNvSpPr>
                <p:nvPr/>
              </p:nvSpPr>
              <p:spPr bwMode="auto">
                <a:xfrm flipH="1">
                  <a:off x="240" y="2448"/>
                  <a:ext cx="144" cy="0"/>
                </a:xfrm>
                <a:prstGeom prst="line">
                  <a:avLst/>
                </a:prstGeom>
                <a:noFill/>
                <a:ln w="28575">
                  <a:solidFill>
                    <a:schemeClr val="tx1"/>
                  </a:solidFill>
                  <a:round/>
                  <a:headEnd/>
                  <a:tailEnd/>
                </a:ln>
              </p:spPr>
              <p:txBody>
                <a:bodyPr/>
                <a:lstStyle/>
                <a:p>
                  <a:endParaRPr lang="zh-CN" altLang="en-US">
                    <a:solidFill>
                      <a:srgbClr val="000066"/>
                    </a:solidFill>
                  </a:endParaRPr>
                </a:p>
              </p:txBody>
            </p:sp>
          </p:grpSp>
          <p:sp>
            <p:nvSpPr>
              <p:cNvPr id="10" name="Rectangle 30"/>
              <p:cNvSpPr>
                <a:spLocks noChangeArrowheads="1"/>
              </p:cNvSpPr>
              <p:nvPr/>
            </p:nvSpPr>
            <p:spPr bwMode="auto">
              <a:xfrm>
                <a:off x="336" y="2640"/>
                <a:ext cx="1152" cy="144"/>
              </a:xfrm>
              <a:prstGeom prst="rect">
                <a:avLst/>
              </a:prstGeom>
              <a:solidFill>
                <a:srgbClr val="CC3300"/>
              </a:solidFill>
              <a:ln w="28575">
                <a:solidFill>
                  <a:schemeClr val="tx1"/>
                </a:solidFill>
                <a:miter lim="800000"/>
                <a:headEnd/>
                <a:tailEnd/>
              </a:ln>
            </p:spPr>
            <p:txBody>
              <a:bodyPr wrap="none" anchor="ctr"/>
              <a:lstStyle/>
              <a:p>
                <a:endParaRPr lang="zh-CN" altLang="en-US">
                  <a:solidFill>
                    <a:srgbClr val="000066"/>
                  </a:solidFill>
                </a:endParaRPr>
              </a:p>
            </p:txBody>
          </p:sp>
        </p:grpSp>
        <p:sp>
          <p:nvSpPr>
            <p:cNvPr id="7" name="Text Box 31"/>
            <p:cNvSpPr txBox="1">
              <a:spLocks noChangeArrowheads="1"/>
            </p:cNvSpPr>
            <p:nvPr/>
          </p:nvSpPr>
          <p:spPr bwMode="auto">
            <a:xfrm>
              <a:off x="3612" y="665"/>
              <a:ext cx="288" cy="76"/>
            </a:xfrm>
            <a:prstGeom prst="rect">
              <a:avLst/>
            </a:prstGeom>
            <a:noFill/>
            <a:ln w="9525">
              <a:noFill/>
              <a:miter lim="800000"/>
              <a:headEnd/>
              <a:tailEnd/>
            </a:ln>
          </p:spPr>
          <p:txBody>
            <a:bodyPr wrap="none">
              <a:spAutoFit/>
            </a:bodyPr>
            <a:lstStyle/>
            <a:p>
              <a:r>
                <a:rPr lang="en-US" altLang="zh-TW" sz="1200">
                  <a:solidFill>
                    <a:srgbClr val="000066"/>
                  </a:solidFill>
                  <a:latin typeface="Arial" charset="0"/>
                  <a:ea typeface="PMingLiU" pitchFamily="18" charset="-120"/>
                </a:rPr>
                <a:t>electron</a:t>
              </a:r>
            </a:p>
          </p:txBody>
        </p:sp>
      </p:grpSp>
      <p:sp>
        <p:nvSpPr>
          <p:cNvPr id="27" name="Text Box 34"/>
          <p:cNvSpPr txBox="1">
            <a:spLocks noChangeArrowheads="1"/>
          </p:cNvSpPr>
          <p:nvPr/>
        </p:nvSpPr>
        <p:spPr bwMode="auto">
          <a:xfrm>
            <a:off x="1234927" y="4577184"/>
            <a:ext cx="1276338" cy="396875"/>
          </a:xfrm>
          <a:prstGeom prst="rect">
            <a:avLst/>
          </a:prstGeom>
          <a:noFill/>
          <a:ln w="12700">
            <a:noFill/>
            <a:miter lim="800000"/>
            <a:headEnd type="none" w="sm" len="sm"/>
            <a:tailEnd type="none" w="sm" len="sm"/>
          </a:ln>
        </p:spPr>
        <p:txBody>
          <a:bodyPr wrap="square">
            <a:spAutoFit/>
          </a:bodyPr>
          <a:lstStyle/>
          <a:p>
            <a:r>
              <a:rPr lang="en-US" altLang="zh-TW" sz="2000" b="1" dirty="0">
                <a:solidFill>
                  <a:srgbClr val="000066"/>
                </a:solidFill>
                <a:latin typeface="Arial" charset="0"/>
                <a:ea typeface="PMingLiU" pitchFamily="18" charset="-120"/>
              </a:rPr>
              <a:t>Cathode</a:t>
            </a:r>
          </a:p>
        </p:txBody>
      </p:sp>
      <p:sp>
        <p:nvSpPr>
          <p:cNvPr id="28" name="Text Box 35"/>
          <p:cNvSpPr txBox="1">
            <a:spLocks noChangeArrowheads="1"/>
          </p:cNvSpPr>
          <p:nvPr/>
        </p:nvSpPr>
        <p:spPr bwMode="auto">
          <a:xfrm>
            <a:off x="3249464" y="4577184"/>
            <a:ext cx="976313" cy="396875"/>
          </a:xfrm>
          <a:prstGeom prst="rect">
            <a:avLst/>
          </a:prstGeom>
          <a:noFill/>
          <a:ln w="12700">
            <a:noFill/>
            <a:miter lim="800000"/>
            <a:headEnd type="none" w="sm" len="sm"/>
            <a:tailEnd type="none" w="sm" len="sm"/>
          </a:ln>
        </p:spPr>
        <p:txBody>
          <a:bodyPr wrap="none">
            <a:spAutoFit/>
          </a:bodyPr>
          <a:lstStyle/>
          <a:p>
            <a:r>
              <a:rPr lang="en-US" altLang="zh-TW" sz="2000" b="1">
                <a:solidFill>
                  <a:srgbClr val="000066"/>
                </a:solidFill>
                <a:latin typeface="Arial" charset="0"/>
                <a:ea typeface="PMingLiU" pitchFamily="18" charset="-120"/>
              </a:rPr>
              <a:t>Anode</a:t>
            </a:r>
          </a:p>
        </p:txBody>
      </p:sp>
      <p:sp>
        <p:nvSpPr>
          <p:cNvPr id="29" name="Line 36"/>
          <p:cNvSpPr>
            <a:spLocks noChangeShapeType="1"/>
          </p:cNvSpPr>
          <p:nvPr/>
        </p:nvSpPr>
        <p:spPr bwMode="auto">
          <a:xfrm>
            <a:off x="1628627" y="5288384"/>
            <a:ext cx="358775" cy="0"/>
          </a:xfrm>
          <a:prstGeom prst="line">
            <a:avLst/>
          </a:prstGeom>
          <a:noFill/>
          <a:ln w="76200">
            <a:solidFill>
              <a:schemeClr val="tx1"/>
            </a:solidFill>
            <a:round/>
            <a:headEnd type="none" w="sm" len="sm"/>
            <a:tailEnd type="triangle" w="sm" len="sm"/>
          </a:ln>
        </p:spPr>
        <p:txBody>
          <a:bodyPr/>
          <a:lstStyle/>
          <a:p>
            <a:endParaRPr lang="zh-CN" altLang="en-US">
              <a:solidFill>
                <a:srgbClr val="000066"/>
              </a:solidFill>
            </a:endParaRPr>
          </a:p>
        </p:txBody>
      </p:sp>
      <p:sp>
        <p:nvSpPr>
          <p:cNvPr id="30" name="Line 37"/>
          <p:cNvSpPr>
            <a:spLocks noChangeShapeType="1"/>
          </p:cNvSpPr>
          <p:nvPr/>
        </p:nvSpPr>
        <p:spPr bwMode="auto">
          <a:xfrm>
            <a:off x="2520802" y="6263109"/>
            <a:ext cx="358775" cy="0"/>
          </a:xfrm>
          <a:prstGeom prst="line">
            <a:avLst/>
          </a:prstGeom>
          <a:noFill/>
          <a:ln w="76200">
            <a:solidFill>
              <a:schemeClr val="tx1"/>
            </a:solidFill>
            <a:round/>
            <a:headEnd type="none" w="sm" len="sm"/>
            <a:tailEnd type="triangle" w="sm" len="sm"/>
          </a:ln>
        </p:spPr>
        <p:txBody>
          <a:bodyPr/>
          <a:lstStyle/>
          <a:p>
            <a:endParaRPr lang="zh-CN" altLang="en-US">
              <a:solidFill>
                <a:srgbClr val="000066"/>
              </a:solidFill>
            </a:endParaRPr>
          </a:p>
        </p:txBody>
      </p:sp>
      <p:sp>
        <p:nvSpPr>
          <p:cNvPr id="31" name="Line 38"/>
          <p:cNvSpPr>
            <a:spLocks noChangeShapeType="1"/>
          </p:cNvSpPr>
          <p:nvPr/>
        </p:nvSpPr>
        <p:spPr bwMode="auto">
          <a:xfrm>
            <a:off x="3620939" y="5324896"/>
            <a:ext cx="358775" cy="0"/>
          </a:xfrm>
          <a:prstGeom prst="line">
            <a:avLst/>
          </a:prstGeom>
          <a:noFill/>
          <a:ln w="76200">
            <a:solidFill>
              <a:schemeClr val="tx1"/>
            </a:solidFill>
            <a:round/>
            <a:headEnd type="none" w="sm" len="sm"/>
            <a:tailEnd type="triangle" w="sm" len="sm"/>
          </a:ln>
        </p:spPr>
        <p:txBody>
          <a:bodyPr/>
          <a:lstStyle/>
          <a:p>
            <a:endParaRPr lang="zh-CN" altLang="en-US">
              <a:solidFill>
                <a:srgbClr val="000066"/>
              </a:solidFill>
            </a:endParaRPr>
          </a:p>
        </p:txBody>
      </p:sp>
      <p:sp>
        <p:nvSpPr>
          <p:cNvPr id="32" name="Text Box 39"/>
          <p:cNvSpPr txBox="1">
            <a:spLocks noChangeArrowheads="1"/>
          </p:cNvSpPr>
          <p:nvPr/>
        </p:nvSpPr>
        <p:spPr bwMode="auto">
          <a:xfrm>
            <a:off x="1304777" y="5040734"/>
            <a:ext cx="325437" cy="396875"/>
          </a:xfrm>
          <a:prstGeom prst="rect">
            <a:avLst/>
          </a:prstGeom>
          <a:noFill/>
          <a:ln w="12700">
            <a:noFill/>
            <a:miter lim="800000"/>
            <a:headEnd type="none" w="sm" len="sm"/>
            <a:tailEnd type="none" w="sm" len="sm"/>
          </a:ln>
        </p:spPr>
        <p:txBody>
          <a:bodyPr wrap="none">
            <a:spAutoFit/>
          </a:bodyPr>
          <a:lstStyle/>
          <a:p>
            <a:r>
              <a:rPr lang="en-US" altLang="zh-TW" sz="2000" b="1">
                <a:solidFill>
                  <a:srgbClr val="000066"/>
                </a:solidFill>
                <a:latin typeface="Arial" charset="0"/>
                <a:ea typeface="PMingLiU" pitchFamily="18" charset="-120"/>
              </a:rPr>
              <a:t>e</a:t>
            </a:r>
          </a:p>
        </p:txBody>
      </p:sp>
      <p:grpSp>
        <p:nvGrpSpPr>
          <p:cNvPr id="33" name="组合 32"/>
          <p:cNvGrpSpPr/>
          <p:nvPr/>
        </p:nvGrpSpPr>
        <p:grpSpPr>
          <a:xfrm>
            <a:off x="4788024" y="4437112"/>
            <a:ext cx="3600400" cy="2160240"/>
            <a:chOff x="3781425" y="2952750"/>
            <a:chExt cx="4994275" cy="3251200"/>
          </a:xfrm>
        </p:grpSpPr>
        <p:grpSp>
          <p:nvGrpSpPr>
            <p:cNvPr id="34" name="Group 3"/>
            <p:cNvGrpSpPr>
              <a:grpSpLocks/>
            </p:cNvGrpSpPr>
            <p:nvPr/>
          </p:nvGrpSpPr>
          <p:grpSpPr bwMode="auto">
            <a:xfrm>
              <a:off x="3781425" y="2952750"/>
              <a:ext cx="4994275" cy="3251200"/>
              <a:chOff x="1920" y="768"/>
              <a:chExt cx="1964" cy="1056"/>
            </a:xfrm>
          </p:grpSpPr>
          <p:grpSp>
            <p:nvGrpSpPr>
              <p:cNvPr id="38" name="Group 4"/>
              <p:cNvGrpSpPr>
                <a:grpSpLocks/>
              </p:cNvGrpSpPr>
              <p:nvPr/>
            </p:nvGrpSpPr>
            <p:grpSpPr bwMode="auto">
              <a:xfrm>
                <a:off x="1920" y="768"/>
                <a:ext cx="1964" cy="1056"/>
                <a:chOff x="630" y="556"/>
                <a:chExt cx="1964" cy="1056"/>
              </a:xfrm>
            </p:grpSpPr>
            <p:pic>
              <p:nvPicPr>
                <p:cNvPr id="42" name="Picture 5" descr="a_cathode"/>
                <p:cNvPicPr>
                  <a:picLocks noChangeAspect="1" noChangeArrowheads="1"/>
                </p:cNvPicPr>
                <p:nvPr/>
              </p:nvPicPr>
              <p:blipFill>
                <a:blip r:embed="rId3" cstate="print"/>
                <a:srcRect/>
                <a:stretch>
                  <a:fillRect/>
                </a:stretch>
              </p:blipFill>
              <p:spPr bwMode="auto">
                <a:xfrm>
                  <a:off x="630" y="556"/>
                  <a:ext cx="1964" cy="1056"/>
                </a:xfrm>
                <a:prstGeom prst="rect">
                  <a:avLst/>
                </a:prstGeom>
                <a:noFill/>
                <a:ln w="38100">
                  <a:solidFill>
                    <a:srgbClr val="CC0000"/>
                  </a:solidFill>
                  <a:miter lim="800000"/>
                  <a:headEnd/>
                  <a:tailEnd/>
                </a:ln>
              </p:spPr>
            </p:pic>
            <p:sp>
              <p:nvSpPr>
                <p:cNvPr id="43" name="Text Box 6"/>
                <p:cNvSpPr txBox="1">
                  <a:spLocks noChangeArrowheads="1"/>
                </p:cNvSpPr>
                <p:nvPr/>
              </p:nvSpPr>
              <p:spPr bwMode="auto">
                <a:xfrm>
                  <a:off x="2032" y="636"/>
                  <a:ext cx="400" cy="129"/>
                </a:xfrm>
                <a:prstGeom prst="rect">
                  <a:avLst/>
                </a:prstGeom>
                <a:noFill/>
                <a:ln w="28575">
                  <a:noFill/>
                  <a:miter lim="800000"/>
                  <a:headEnd/>
                  <a:tailEnd/>
                </a:ln>
              </p:spPr>
              <p:txBody>
                <a:bodyPr wrap="none">
                  <a:spAutoFit/>
                </a:bodyPr>
                <a:lstStyle/>
                <a:p>
                  <a:pPr algn="ctr"/>
                  <a:r>
                    <a:rPr lang="en-US" altLang="zh-TW" sz="2000" b="1" dirty="0">
                      <a:latin typeface="Arial" charset="0"/>
                      <a:ea typeface="PMingLiU" pitchFamily="18" charset="-120"/>
                    </a:rPr>
                    <a:t>Failure</a:t>
                  </a:r>
                </a:p>
              </p:txBody>
            </p:sp>
          </p:grpSp>
          <p:grpSp>
            <p:nvGrpSpPr>
              <p:cNvPr id="39" name="Group 7"/>
              <p:cNvGrpSpPr>
                <a:grpSpLocks/>
              </p:cNvGrpSpPr>
              <p:nvPr/>
            </p:nvGrpSpPr>
            <p:grpSpPr bwMode="auto">
              <a:xfrm>
                <a:off x="3359" y="1462"/>
                <a:ext cx="458" cy="129"/>
                <a:chOff x="914" y="3575"/>
                <a:chExt cx="490" cy="138"/>
              </a:xfrm>
            </p:grpSpPr>
            <p:sp>
              <p:nvSpPr>
                <p:cNvPr id="40" name="Line 8"/>
                <p:cNvSpPr>
                  <a:spLocks noChangeShapeType="1"/>
                </p:cNvSpPr>
                <p:nvPr/>
              </p:nvSpPr>
              <p:spPr bwMode="auto">
                <a:xfrm>
                  <a:off x="1068" y="3703"/>
                  <a:ext cx="336" cy="0"/>
                </a:xfrm>
                <a:prstGeom prst="line">
                  <a:avLst/>
                </a:prstGeom>
                <a:noFill/>
                <a:ln w="25400">
                  <a:solidFill>
                    <a:srgbClr val="00FFFF"/>
                  </a:solidFill>
                  <a:round/>
                  <a:headEnd type="none" w="sm" len="sm"/>
                  <a:tailEnd type="triangle" w="med" len="sm"/>
                </a:ln>
              </p:spPr>
              <p:txBody>
                <a:bodyPr wrap="none" anchor="ctr"/>
                <a:lstStyle/>
                <a:p>
                  <a:endParaRPr lang="zh-CN" altLang="en-US">
                    <a:solidFill>
                      <a:srgbClr val="000066"/>
                    </a:solidFill>
                  </a:endParaRPr>
                </a:p>
              </p:txBody>
            </p:sp>
            <p:sp>
              <p:nvSpPr>
                <p:cNvPr id="41" name="Text Box 9"/>
                <p:cNvSpPr txBox="1">
                  <a:spLocks noChangeArrowheads="1"/>
                </p:cNvSpPr>
                <p:nvPr/>
              </p:nvSpPr>
              <p:spPr bwMode="auto">
                <a:xfrm flipH="1">
                  <a:off x="914" y="3575"/>
                  <a:ext cx="137" cy="138"/>
                </a:xfrm>
                <a:prstGeom prst="rect">
                  <a:avLst/>
                </a:prstGeom>
                <a:noFill/>
                <a:ln w="25400">
                  <a:noFill/>
                  <a:miter lim="800000"/>
                  <a:headEnd type="none" w="sm" len="sm"/>
                  <a:tailEnd type="none" w="sm" len="sm"/>
                </a:ln>
              </p:spPr>
              <p:txBody>
                <a:bodyPr wrap="none">
                  <a:spAutoFit/>
                </a:bodyPr>
                <a:lstStyle/>
                <a:p>
                  <a:r>
                    <a:rPr lang="en-US" altLang="zh-TW" sz="2000" b="1">
                      <a:solidFill>
                        <a:srgbClr val="000066"/>
                      </a:solidFill>
                      <a:latin typeface="Arial" charset="0"/>
                      <a:ea typeface="PMingLiU" pitchFamily="18" charset="-120"/>
                    </a:rPr>
                    <a:t>e</a:t>
                  </a:r>
                  <a:endParaRPr lang="en-US" altLang="zh-TW" sz="2000">
                    <a:solidFill>
                      <a:srgbClr val="000066"/>
                    </a:solidFill>
                    <a:latin typeface="Arial" charset="0"/>
                    <a:ea typeface="PMingLiU" pitchFamily="18" charset="-120"/>
                  </a:endParaRPr>
                </a:p>
              </p:txBody>
            </p:sp>
          </p:grpSp>
        </p:grpSp>
        <p:sp>
          <p:nvSpPr>
            <p:cNvPr id="35" name="Line 32"/>
            <p:cNvSpPr>
              <a:spLocks noChangeShapeType="1"/>
            </p:cNvSpPr>
            <p:nvPr/>
          </p:nvSpPr>
          <p:spPr bwMode="auto">
            <a:xfrm>
              <a:off x="4224338" y="3830638"/>
              <a:ext cx="1181100" cy="0"/>
            </a:xfrm>
            <a:prstGeom prst="line">
              <a:avLst/>
            </a:prstGeom>
            <a:noFill/>
            <a:ln w="38100">
              <a:solidFill>
                <a:schemeClr val="accent2"/>
              </a:solidFill>
              <a:round/>
              <a:headEnd type="none" w="sm" len="sm"/>
              <a:tailEnd type="triangle" w="med" len="med"/>
            </a:ln>
          </p:spPr>
          <p:txBody>
            <a:bodyPr/>
            <a:lstStyle/>
            <a:p>
              <a:endParaRPr lang="zh-CN" altLang="en-US">
                <a:solidFill>
                  <a:srgbClr val="000066"/>
                </a:solidFill>
              </a:endParaRPr>
            </a:p>
          </p:txBody>
        </p:sp>
        <p:sp>
          <p:nvSpPr>
            <p:cNvPr id="36" name="Text Box 33"/>
            <p:cNvSpPr txBox="1">
              <a:spLocks noChangeArrowheads="1"/>
            </p:cNvSpPr>
            <p:nvPr/>
          </p:nvSpPr>
          <p:spPr bwMode="auto">
            <a:xfrm>
              <a:off x="4665663" y="3433763"/>
              <a:ext cx="325437" cy="396875"/>
            </a:xfrm>
            <a:prstGeom prst="rect">
              <a:avLst/>
            </a:prstGeom>
            <a:noFill/>
            <a:ln w="12700">
              <a:noFill/>
              <a:miter lim="800000"/>
              <a:headEnd type="none" w="sm" len="sm"/>
              <a:tailEnd type="none" w="sm" len="sm"/>
            </a:ln>
          </p:spPr>
          <p:txBody>
            <a:bodyPr wrap="none">
              <a:spAutoFit/>
            </a:bodyPr>
            <a:lstStyle/>
            <a:p>
              <a:r>
                <a:rPr lang="en-US" altLang="zh-TW" sz="2000" b="1">
                  <a:solidFill>
                    <a:srgbClr val="000066"/>
                  </a:solidFill>
                  <a:latin typeface="Arial" charset="0"/>
                  <a:ea typeface="PMingLiU" pitchFamily="18" charset="-120"/>
                </a:rPr>
                <a:t>e</a:t>
              </a:r>
            </a:p>
          </p:txBody>
        </p:sp>
        <p:sp>
          <p:nvSpPr>
            <p:cNvPr id="37" name="Line 40"/>
            <p:cNvSpPr>
              <a:spLocks noChangeShapeType="1"/>
            </p:cNvSpPr>
            <p:nvPr/>
          </p:nvSpPr>
          <p:spPr bwMode="auto">
            <a:xfrm flipH="1">
              <a:off x="6551613" y="3622675"/>
              <a:ext cx="1295400" cy="1331913"/>
            </a:xfrm>
            <a:prstGeom prst="line">
              <a:avLst/>
            </a:prstGeom>
            <a:noFill/>
            <a:ln w="57150">
              <a:solidFill>
                <a:schemeClr val="tx1"/>
              </a:solidFill>
              <a:round/>
              <a:headEnd type="none" w="sm" len="sm"/>
              <a:tailEnd type="triangle" w="sm" len="sm"/>
            </a:ln>
          </p:spPr>
          <p:txBody>
            <a:bodyPr/>
            <a:lstStyle/>
            <a:p>
              <a:endParaRPr lang="zh-CN" altLang="en-US">
                <a:solidFill>
                  <a:srgbClr val="000066"/>
                </a:solidFill>
              </a:endParaRPr>
            </a:p>
          </p:txBody>
        </p:sp>
      </p:grpSp>
      <p:sp>
        <p:nvSpPr>
          <p:cNvPr id="44" name="标题 1"/>
          <p:cNvSpPr txBox="1">
            <a:spLocks/>
          </p:cNvSpPr>
          <p:nvPr/>
        </p:nvSpPr>
        <p:spPr bwMode="auto">
          <a:xfrm>
            <a:off x="971600" y="6381328"/>
            <a:ext cx="3528392" cy="47667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zh-CN" altLang="en-US" b="1" i="0" u="none" strike="noStrike" kern="0" cap="none" spc="0" normalizeH="0" baseline="0" noProof="0" smtClean="0">
                <a:ln>
                  <a:noFill/>
                </a:ln>
                <a:solidFill>
                  <a:srgbClr val="000066"/>
                </a:solidFill>
                <a:effectLst/>
                <a:uLnTx/>
                <a:uFillTx/>
                <a:latin typeface="+mj-lt"/>
                <a:ea typeface="+mj-ea"/>
                <a:cs typeface="+mj-cs"/>
              </a:rPr>
              <a:t>电迁移测试结构</a:t>
            </a:r>
            <a:endParaRPr kumimoji="0" lang="zh-CN" altLang="en-US" b="1" i="0" u="none" strike="noStrike" kern="0" cap="none" spc="0" normalizeH="0" baseline="0" noProof="0" dirty="0" smtClean="0">
              <a:ln>
                <a:noFill/>
              </a:ln>
              <a:solidFill>
                <a:srgbClr val="000066"/>
              </a:solidFill>
              <a:effectLst/>
              <a:uLnTx/>
              <a:uFillTx/>
              <a:latin typeface="+mj-lt"/>
              <a:ea typeface="+mj-ea"/>
              <a:cs typeface="+mj-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755576" y="1844824"/>
            <a:ext cx="7272808" cy="2031851"/>
          </a:xfrm>
          <a:prstGeom prst="rect">
            <a:avLst/>
          </a:prstGeom>
          <a:noFill/>
          <a:ln w="9525">
            <a:noFill/>
            <a:miter lim="800000"/>
            <a:headEnd/>
            <a:tailEnd/>
          </a:ln>
          <a:effectLst/>
        </p:spPr>
        <p:txBody>
          <a:bodyPr/>
          <a:lstStyle/>
          <a:p>
            <a:pPr marL="342900" indent="-342900" algn="just">
              <a:spcBef>
                <a:spcPct val="20000"/>
              </a:spcBef>
              <a:buClr>
                <a:schemeClr val="tx1"/>
              </a:buClr>
              <a:buSzPct val="75000"/>
            </a:pPr>
            <a:r>
              <a:rPr lang="zh-CN" altLang="en-US" sz="2000" dirty="0" smtClean="0">
                <a:solidFill>
                  <a:srgbClr val="000000"/>
                </a:solidFill>
                <a:latin typeface="微软雅黑" pitchFamily="34" charset="-122"/>
                <a:ea typeface="微软雅黑" pitchFamily="34" charset="-122"/>
              </a:rPr>
              <a:t>     电迁移使导线断路</a:t>
            </a:r>
            <a:r>
              <a:rPr lang="zh-CN" altLang="en-US" sz="2000" dirty="0">
                <a:solidFill>
                  <a:srgbClr val="000000"/>
                </a:solidFill>
                <a:latin typeface="微软雅黑" pitchFamily="34" charset="-122"/>
                <a:ea typeface="微软雅黑" pitchFamily="34" charset="-122"/>
              </a:rPr>
              <a:t>或短路，从而引起</a:t>
            </a:r>
            <a:r>
              <a:rPr lang="en-US" altLang="zh-CN" sz="2000" dirty="0">
                <a:solidFill>
                  <a:srgbClr val="000000"/>
                </a:solidFill>
                <a:latin typeface="微软雅黑" pitchFamily="34" charset="-122"/>
                <a:ea typeface="微软雅黑" pitchFamily="34" charset="-122"/>
              </a:rPr>
              <a:t>IC</a:t>
            </a:r>
            <a:r>
              <a:rPr lang="zh-CN" altLang="en-US" sz="2000" dirty="0">
                <a:solidFill>
                  <a:srgbClr val="000000"/>
                </a:solidFill>
                <a:latin typeface="微软雅黑" pitchFamily="34" charset="-122"/>
                <a:ea typeface="微软雅黑" pitchFamily="34" charset="-122"/>
              </a:rPr>
              <a:t>失效。具体表现为：</a:t>
            </a:r>
          </a:p>
          <a:p>
            <a:pPr marL="342900" indent="-342900" algn="just">
              <a:spcBef>
                <a:spcPct val="20000"/>
              </a:spcBef>
              <a:buClr>
                <a:schemeClr val="tx1"/>
              </a:buClr>
              <a:buSzPct val="75000"/>
              <a:buFont typeface="Wingdings" pitchFamily="2" charset="2"/>
              <a:buNone/>
            </a:pPr>
            <a:r>
              <a:rPr lang="zh-CN" altLang="en-US" sz="2000" dirty="0">
                <a:solidFill>
                  <a:srgbClr val="000000"/>
                </a:solidFill>
                <a:latin typeface="微软雅黑" pitchFamily="34" charset="-122"/>
                <a:ea typeface="微软雅黑" pitchFamily="34" charset="-122"/>
              </a:rPr>
              <a:t>      </a:t>
            </a:r>
            <a:r>
              <a:rPr lang="zh-CN" altLang="en-US" sz="2000" dirty="0" smtClean="0">
                <a:solidFill>
                  <a:srgbClr val="000000"/>
                </a:solidFill>
                <a:latin typeface="微软雅黑" pitchFamily="34" charset="-122"/>
                <a:ea typeface="微软雅黑" pitchFamily="34" charset="-122"/>
              </a:rPr>
              <a:t>— </a:t>
            </a:r>
            <a:r>
              <a:rPr lang="zh-CN" altLang="en-US" sz="2000" dirty="0">
                <a:solidFill>
                  <a:srgbClr val="000000"/>
                </a:solidFill>
                <a:latin typeface="微软雅黑" pitchFamily="34" charset="-122"/>
                <a:ea typeface="微软雅黑" pitchFamily="34" charset="-122"/>
              </a:rPr>
              <a:t>在互连引线中形成空洞，增加了电阻</a:t>
            </a:r>
          </a:p>
          <a:p>
            <a:pPr marL="342900" indent="-342900" algn="just">
              <a:spcBef>
                <a:spcPct val="20000"/>
              </a:spcBef>
              <a:buClr>
                <a:schemeClr val="tx1"/>
              </a:buClr>
              <a:buSzPct val="75000"/>
              <a:buFont typeface="Wingdings" pitchFamily="2" charset="2"/>
              <a:buNone/>
            </a:pPr>
            <a:r>
              <a:rPr lang="zh-CN" altLang="en-US" sz="2000" dirty="0">
                <a:solidFill>
                  <a:srgbClr val="000000"/>
                </a:solidFill>
                <a:latin typeface="微软雅黑" pitchFamily="34" charset="-122"/>
                <a:ea typeface="微软雅黑" pitchFamily="34" charset="-122"/>
              </a:rPr>
              <a:t>      </a:t>
            </a:r>
            <a:r>
              <a:rPr lang="zh-CN" altLang="en-US" sz="2000" dirty="0" smtClean="0">
                <a:solidFill>
                  <a:srgbClr val="000000"/>
                </a:solidFill>
                <a:latin typeface="微软雅黑" pitchFamily="34" charset="-122"/>
                <a:ea typeface="微软雅黑" pitchFamily="34" charset="-122"/>
              </a:rPr>
              <a:t>— </a:t>
            </a:r>
            <a:r>
              <a:rPr lang="zh-CN" altLang="en-US" sz="2000" dirty="0">
                <a:solidFill>
                  <a:srgbClr val="000000"/>
                </a:solidFill>
                <a:latin typeface="微软雅黑" pitchFamily="34" charset="-122"/>
                <a:ea typeface="微软雅黑" pitchFamily="34" charset="-122"/>
              </a:rPr>
              <a:t>空洞长大，最终贯穿互连引线，形成断路</a:t>
            </a:r>
          </a:p>
          <a:p>
            <a:pPr marL="342900" indent="-342900" algn="just">
              <a:spcBef>
                <a:spcPct val="20000"/>
              </a:spcBef>
              <a:buClr>
                <a:schemeClr val="tx1"/>
              </a:buClr>
              <a:buSzPct val="75000"/>
              <a:buFont typeface="Wingdings" pitchFamily="2" charset="2"/>
              <a:buNone/>
            </a:pPr>
            <a:r>
              <a:rPr lang="zh-CN" altLang="en-US" sz="2000" dirty="0">
                <a:solidFill>
                  <a:srgbClr val="000000"/>
                </a:solidFill>
                <a:latin typeface="微软雅黑" pitchFamily="34" charset="-122"/>
                <a:ea typeface="微软雅黑" pitchFamily="34" charset="-122"/>
              </a:rPr>
              <a:t>      </a:t>
            </a:r>
            <a:r>
              <a:rPr lang="zh-CN" altLang="en-US" sz="2000" dirty="0" smtClean="0">
                <a:solidFill>
                  <a:srgbClr val="000000"/>
                </a:solidFill>
                <a:latin typeface="微软雅黑" pitchFamily="34" charset="-122"/>
                <a:ea typeface="微软雅黑" pitchFamily="34" charset="-122"/>
              </a:rPr>
              <a:t>— </a:t>
            </a:r>
            <a:r>
              <a:rPr lang="zh-CN" altLang="en-US" sz="2000" dirty="0">
                <a:solidFill>
                  <a:srgbClr val="000000"/>
                </a:solidFill>
                <a:latin typeface="微软雅黑" pitchFamily="34" charset="-122"/>
                <a:ea typeface="微软雅黑" pitchFamily="34" charset="-122"/>
              </a:rPr>
              <a:t>在互连引线中形成晶须，造成层间短路</a:t>
            </a:r>
          </a:p>
          <a:p>
            <a:pPr marL="342900" indent="-342900" algn="just">
              <a:spcBef>
                <a:spcPct val="20000"/>
              </a:spcBef>
              <a:buClr>
                <a:schemeClr val="tx1"/>
              </a:buClr>
              <a:buSzPct val="75000"/>
              <a:buFont typeface="Wingdings" pitchFamily="2" charset="2"/>
              <a:buNone/>
            </a:pPr>
            <a:r>
              <a:rPr lang="zh-CN" altLang="en-US" sz="2000" dirty="0">
                <a:solidFill>
                  <a:srgbClr val="000000"/>
                </a:solidFill>
                <a:latin typeface="微软雅黑" pitchFamily="34" charset="-122"/>
                <a:ea typeface="微软雅黑" pitchFamily="34" charset="-122"/>
              </a:rPr>
              <a:t>      </a:t>
            </a:r>
            <a:r>
              <a:rPr lang="zh-CN" altLang="en-US" sz="2000" dirty="0" smtClean="0">
                <a:solidFill>
                  <a:srgbClr val="000000"/>
                </a:solidFill>
                <a:latin typeface="微软雅黑" pitchFamily="34" charset="-122"/>
                <a:ea typeface="微软雅黑" pitchFamily="34" charset="-122"/>
              </a:rPr>
              <a:t>— </a:t>
            </a:r>
            <a:r>
              <a:rPr lang="zh-CN" altLang="en-US" sz="2000" dirty="0">
                <a:solidFill>
                  <a:srgbClr val="000000"/>
                </a:solidFill>
                <a:latin typeface="微软雅黑" pitchFamily="34" charset="-122"/>
                <a:ea typeface="微软雅黑" pitchFamily="34" charset="-122"/>
              </a:rPr>
              <a:t>晶须长大，穿透钝化层，产生腐蚀源</a:t>
            </a:r>
          </a:p>
        </p:txBody>
      </p:sp>
      <p:grpSp>
        <p:nvGrpSpPr>
          <p:cNvPr id="2" name="Group 3"/>
          <p:cNvGrpSpPr>
            <a:grpSpLocks/>
          </p:cNvGrpSpPr>
          <p:nvPr/>
        </p:nvGrpSpPr>
        <p:grpSpPr bwMode="auto">
          <a:xfrm>
            <a:off x="1295400" y="4038600"/>
            <a:ext cx="7010400" cy="2701925"/>
            <a:chOff x="672" y="2304"/>
            <a:chExt cx="4416" cy="1702"/>
          </a:xfrm>
        </p:grpSpPr>
        <p:sp>
          <p:nvSpPr>
            <p:cNvPr id="203780" name="Text Box 4"/>
            <p:cNvSpPr txBox="1">
              <a:spLocks noChangeArrowheads="1"/>
            </p:cNvSpPr>
            <p:nvPr/>
          </p:nvSpPr>
          <p:spPr bwMode="auto">
            <a:xfrm>
              <a:off x="720" y="3600"/>
              <a:ext cx="1104" cy="197"/>
            </a:xfrm>
            <a:prstGeom prst="rect">
              <a:avLst/>
            </a:prstGeom>
            <a:noFill/>
            <a:ln w="12700">
              <a:noFill/>
              <a:miter lim="800000"/>
              <a:headEnd type="none" w="sm" len="sm"/>
              <a:tailEnd type="none" w="sm" len="sm"/>
            </a:ln>
            <a:effectLst/>
          </p:spPr>
          <p:txBody>
            <a:bodyPr>
              <a:spAutoFit/>
            </a:bodyPr>
            <a:lstStyle/>
            <a:p>
              <a:pPr algn="ctr" eaLnBrk="0" hangingPunct="0">
                <a:lnSpc>
                  <a:spcPct val="90000"/>
                </a:lnSpc>
                <a:spcBef>
                  <a:spcPct val="50000"/>
                </a:spcBef>
              </a:pPr>
              <a:r>
                <a:rPr lang="zh-CN" altLang="en-US" sz="1600">
                  <a:solidFill>
                    <a:schemeClr val="hlink"/>
                  </a:solidFill>
                  <a:latin typeface="Times New Roman" pitchFamily="18" charset="0"/>
                </a:rPr>
                <a:t>(</a:t>
              </a:r>
              <a:r>
                <a:rPr lang="en-US" altLang="zh-CN" sz="1600">
                  <a:solidFill>
                    <a:schemeClr val="hlink"/>
                  </a:solidFill>
                  <a:latin typeface="Times New Roman" pitchFamily="18" charset="0"/>
                </a:rPr>
                <a:t>a) </a:t>
              </a:r>
              <a:r>
                <a:rPr lang="zh-CN" altLang="en-US" sz="1600">
                  <a:solidFill>
                    <a:schemeClr val="hlink"/>
                  </a:solidFill>
                  <a:latin typeface="Times New Roman" pitchFamily="18" charset="0"/>
                </a:rPr>
                <a:t>小丘的生长</a:t>
              </a:r>
            </a:p>
          </p:txBody>
        </p:sp>
        <p:sp>
          <p:nvSpPr>
            <p:cNvPr id="203781" name="Text Box 5"/>
            <p:cNvSpPr txBox="1">
              <a:spLocks noChangeArrowheads="1"/>
            </p:cNvSpPr>
            <p:nvPr/>
          </p:nvSpPr>
          <p:spPr bwMode="auto">
            <a:xfrm>
              <a:off x="2304" y="3600"/>
              <a:ext cx="1152" cy="197"/>
            </a:xfrm>
            <a:prstGeom prst="rect">
              <a:avLst/>
            </a:prstGeom>
            <a:noFill/>
            <a:ln w="12700">
              <a:noFill/>
              <a:miter lim="800000"/>
              <a:headEnd type="none" w="sm" len="sm"/>
              <a:tailEnd type="none" w="sm" len="sm"/>
            </a:ln>
            <a:effectLst/>
          </p:spPr>
          <p:txBody>
            <a:bodyPr>
              <a:spAutoFit/>
            </a:bodyPr>
            <a:lstStyle/>
            <a:p>
              <a:pPr algn="ctr" eaLnBrk="0" hangingPunct="0">
                <a:lnSpc>
                  <a:spcPct val="90000"/>
                </a:lnSpc>
                <a:spcBef>
                  <a:spcPct val="50000"/>
                </a:spcBef>
              </a:pPr>
              <a:r>
                <a:rPr lang="zh-CN" altLang="en-US" sz="1600">
                  <a:solidFill>
                    <a:schemeClr val="hlink"/>
                  </a:solidFill>
                  <a:latin typeface="Times New Roman" pitchFamily="18" charset="0"/>
                </a:rPr>
                <a:t>(</a:t>
              </a:r>
              <a:r>
                <a:rPr lang="en-US" altLang="zh-CN" sz="1600">
                  <a:solidFill>
                    <a:schemeClr val="hlink"/>
                  </a:solidFill>
                  <a:latin typeface="Times New Roman" pitchFamily="18" charset="0"/>
                </a:rPr>
                <a:t>b) </a:t>
              </a:r>
              <a:r>
                <a:rPr lang="zh-CN" altLang="en-US" sz="1600">
                  <a:solidFill>
                    <a:schemeClr val="hlink"/>
                  </a:solidFill>
                  <a:latin typeface="Times New Roman" pitchFamily="18" charset="0"/>
                </a:rPr>
                <a:t>晶须的桥接</a:t>
              </a:r>
            </a:p>
          </p:txBody>
        </p:sp>
        <p:sp>
          <p:nvSpPr>
            <p:cNvPr id="203782" name="Text Box 6"/>
            <p:cNvSpPr txBox="1">
              <a:spLocks noChangeArrowheads="1"/>
            </p:cNvSpPr>
            <p:nvPr/>
          </p:nvSpPr>
          <p:spPr bwMode="auto">
            <a:xfrm>
              <a:off x="3696" y="3600"/>
              <a:ext cx="1392" cy="197"/>
            </a:xfrm>
            <a:prstGeom prst="rect">
              <a:avLst/>
            </a:prstGeom>
            <a:noFill/>
            <a:ln w="12700">
              <a:noFill/>
              <a:miter lim="800000"/>
              <a:headEnd type="none" w="sm" len="sm"/>
              <a:tailEnd type="none" w="sm" len="sm"/>
            </a:ln>
            <a:effectLst/>
          </p:spPr>
          <p:txBody>
            <a:bodyPr>
              <a:spAutoFit/>
            </a:bodyPr>
            <a:lstStyle/>
            <a:p>
              <a:pPr algn="ctr" eaLnBrk="0" hangingPunct="0">
                <a:lnSpc>
                  <a:spcPct val="90000"/>
                </a:lnSpc>
                <a:spcBef>
                  <a:spcPct val="50000"/>
                </a:spcBef>
              </a:pPr>
              <a:r>
                <a:rPr lang="zh-CN" altLang="en-US" sz="1600">
                  <a:solidFill>
                    <a:schemeClr val="hlink"/>
                  </a:solidFill>
                  <a:latin typeface="Times New Roman" pitchFamily="18" charset="0"/>
                </a:rPr>
                <a:t>(</a:t>
              </a:r>
              <a:r>
                <a:rPr lang="en-US" altLang="zh-CN" sz="1600">
                  <a:solidFill>
                    <a:schemeClr val="hlink"/>
                  </a:solidFill>
                  <a:latin typeface="Times New Roman" pitchFamily="18" charset="0"/>
                </a:rPr>
                <a:t>c) </a:t>
              </a:r>
              <a:r>
                <a:rPr lang="zh-CN" altLang="en-US" sz="1600">
                  <a:solidFill>
                    <a:schemeClr val="hlink"/>
                  </a:solidFill>
                  <a:latin typeface="Times New Roman" pitchFamily="18" charset="0"/>
                </a:rPr>
                <a:t>物质的堆积与耗散</a:t>
              </a:r>
            </a:p>
          </p:txBody>
        </p:sp>
        <p:sp>
          <p:nvSpPr>
            <p:cNvPr id="203783" name="Text Box 7"/>
            <p:cNvSpPr txBox="1">
              <a:spLocks noChangeArrowheads="1"/>
            </p:cNvSpPr>
            <p:nvPr/>
          </p:nvSpPr>
          <p:spPr bwMode="auto">
            <a:xfrm>
              <a:off x="1248" y="3792"/>
              <a:ext cx="3168" cy="214"/>
            </a:xfrm>
            <a:prstGeom prst="rect">
              <a:avLst/>
            </a:prstGeom>
            <a:noFill/>
            <a:ln w="12700">
              <a:noFill/>
              <a:miter lim="800000"/>
              <a:headEnd type="none" w="sm" len="sm"/>
              <a:tailEnd type="none" w="sm" len="sm"/>
            </a:ln>
            <a:effectLst/>
          </p:spPr>
          <p:txBody>
            <a:bodyPr>
              <a:spAutoFit/>
            </a:bodyPr>
            <a:lstStyle/>
            <a:p>
              <a:pPr algn="ctr" eaLnBrk="0" hangingPunct="0">
                <a:lnSpc>
                  <a:spcPct val="90000"/>
                </a:lnSpc>
                <a:spcBef>
                  <a:spcPct val="50000"/>
                </a:spcBef>
              </a:pPr>
              <a:r>
                <a:rPr lang="en-US" altLang="zh-CN">
                  <a:solidFill>
                    <a:schemeClr val="hlink"/>
                  </a:solidFill>
                  <a:latin typeface="Times New Roman" pitchFamily="18" charset="0"/>
                </a:rPr>
                <a:t>Al</a:t>
              </a:r>
              <a:r>
                <a:rPr lang="zh-CN" altLang="en-US">
                  <a:solidFill>
                    <a:schemeClr val="hlink"/>
                  </a:solidFill>
                  <a:latin typeface="Times New Roman" pitchFamily="18" charset="0"/>
                </a:rPr>
                <a:t>引线的电迁移现象</a:t>
              </a:r>
            </a:p>
          </p:txBody>
        </p:sp>
        <p:grpSp>
          <p:nvGrpSpPr>
            <p:cNvPr id="3" name="Group 8"/>
            <p:cNvGrpSpPr>
              <a:grpSpLocks/>
            </p:cNvGrpSpPr>
            <p:nvPr/>
          </p:nvGrpSpPr>
          <p:grpSpPr bwMode="auto">
            <a:xfrm>
              <a:off x="672" y="2304"/>
              <a:ext cx="4238" cy="1206"/>
              <a:chOff x="672" y="2304"/>
              <a:chExt cx="4238" cy="1206"/>
            </a:xfrm>
          </p:grpSpPr>
          <p:graphicFrame>
            <p:nvGraphicFramePr>
              <p:cNvPr id="274432" name="Object 0"/>
              <p:cNvGraphicFramePr>
                <a:graphicFrameLocks noChangeAspect="1"/>
              </p:cNvGraphicFramePr>
              <p:nvPr/>
            </p:nvGraphicFramePr>
            <p:xfrm>
              <a:off x="672" y="2304"/>
              <a:ext cx="1332" cy="1206"/>
            </p:xfrm>
            <a:graphic>
              <a:graphicData uri="http://schemas.openxmlformats.org/presentationml/2006/ole">
                <p:oleObj spid="_x0000_s386050" name="Photo Editor 照片" r:id="rId3" imgW="2114845" imgH="1914286" progId="">
                  <p:embed/>
                </p:oleObj>
              </a:graphicData>
            </a:graphic>
          </p:graphicFrame>
          <p:graphicFrame>
            <p:nvGraphicFramePr>
              <p:cNvPr id="274433" name="Object 1"/>
              <p:cNvGraphicFramePr>
                <a:graphicFrameLocks noChangeAspect="1"/>
              </p:cNvGraphicFramePr>
              <p:nvPr/>
            </p:nvGraphicFramePr>
            <p:xfrm>
              <a:off x="2256" y="2304"/>
              <a:ext cx="1392" cy="1187"/>
            </p:xfrm>
            <a:graphic>
              <a:graphicData uri="http://schemas.openxmlformats.org/presentationml/2006/ole">
                <p:oleObj spid="_x0000_s386051" name="Photo Editor 照片" r:id="rId4" imgW="2324424" imgH="1980952" progId="">
                  <p:embed/>
                </p:oleObj>
              </a:graphicData>
            </a:graphic>
          </p:graphicFrame>
          <p:graphicFrame>
            <p:nvGraphicFramePr>
              <p:cNvPr id="274434" name="Object 2"/>
              <p:cNvGraphicFramePr>
                <a:graphicFrameLocks noChangeAspect="1"/>
              </p:cNvGraphicFramePr>
              <p:nvPr/>
            </p:nvGraphicFramePr>
            <p:xfrm>
              <a:off x="3888" y="2304"/>
              <a:ext cx="1022" cy="1200"/>
            </p:xfrm>
            <a:graphic>
              <a:graphicData uri="http://schemas.openxmlformats.org/presentationml/2006/ole">
                <p:oleObj spid="_x0000_s386052" name="Photo Editor 照片" r:id="rId5" imgW="1800476" imgH="2114845" progId="">
                  <p:embed/>
                </p:oleObj>
              </a:graphicData>
            </a:graphic>
          </p:graphicFrame>
        </p:grpSp>
      </p:grpSp>
      <p:sp>
        <p:nvSpPr>
          <p:cNvPr id="13"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3568" y="1412776"/>
            <a:ext cx="3528392" cy="795338"/>
          </a:xfrm>
        </p:spPr>
        <p:txBody>
          <a:bodyPr/>
          <a:lstStyle/>
          <a:p>
            <a:r>
              <a:rPr kumimoji="1" lang="zh-CN" altLang="en-US" sz="2400" u="sng" kern="1200" dirty="0" smtClean="0">
                <a:solidFill>
                  <a:srgbClr val="006600"/>
                </a:solidFill>
                <a:latin typeface="微软雅黑" pitchFamily="34" charset="-122"/>
                <a:ea typeface="微软雅黑" pitchFamily="34" charset="-122"/>
                <a:cs typeface="+mn-cs"/>
              </a:rPr>
              <a:t>薄膜材料及性能的要求</a:t>
            </a:r>
            <a:endParaRPr kumimoji="1" lang="zh-CN" altLang="en-US" sz="2400" u="sng" kern="1200" dirty="0">
              <a:solidFill>
                <a:srgbClr val="006600"/>
              </a:solidFill>
              <a:latin typeface="微软雅黑" pitchFamily="34" charset="-122"/>
              <a:ea typeface="微软雅黑" pitchFamily="34" charset="-122"/>
              <a:cs typeface="+mn-cs"/>
            </a:endParaRPr>
          </a:p>
        </p:txBody>
      </p:sp>
      <p:sp>
        <p:nvSpPr>
          <p:cNvPr id="7170" name="Rectangle 3"/>
          <p:cNvSpPr>
            <a:spLocks noGrp="1" noChangeArrowheads="1"/>
          </p:cNvSpPr>
          <p:nvPr>
            <p:ph idx="1"/>
          </p:nvPr>
        </p:nvSpPr>
        <p:spPr>
          <a:xfrm>
            <a:off x="1115616" y="2204864"/>
            <a:ext cx="4752528" cy="4320480"/>
          </a:xfrm>
        </p:spPr>
        <p:txBody>
          <a:bodyPr/>
          <a:lstStyle/>
          <a:p>
            <a:pPr algn="just" eaLnBrk="1" hangingPunct="1">
              <a:lnSpc>
                <a:spcPct val="150000"/>
              </a:lnSpc>
              <a:spcBef>
                <a:spcPct val="30000"/>
              </a:spcBef>
              <a:buClr>
                <a:schemeClr val="accent2"/>
              </a:buClr>
              <a:buSzPct val="150000"/>
              <a:buFont typeface="Wingdings" pitchFamily="2" charset="2"/>
              <a:buChar char="§"/>
            </a:pPr>
            <a:r>
              <a:rPr lang="zh-CN" altLang="en-US" sz="2000" b="1" dirty="0" smtClean="0">
                <a:latin typeface="微软雅黑" pitchFamily="34" charset="-122"/>
                <a:ea typeface="微软雅黑" pitchFamily="34" charset="-122"/>
              </a:rPr>
              <a:t>厚度均匀性</a:t>
            </a:r>
          </a:p>
          <a:p>
            <a:pPr algn="just" eaLnBrk="1" hangingPunct="1">
              <a:lnSpc>
                <a:spcPct val="150000"/>
              </a:lnSpc>
              <a:spcBef>
                <a:spcPct val="30000"/>
              </a:spcBef>
              <a:buClr>
                <a:schemeClr val="accent2"/>
              </a:buClr>
              <a:buSzPct val="150000"/>
              <a:buFont typeface="Wingdings" pitchFamily="2" charset="2"/>
              <a:buChar char="§"/>
            </a:pPr>
            <a:r>
              <a:rPr lang="zh-CN" altLang="en-US" sz="2000" b="1" dirty="0" smtClean="0">
                <a:latin typeface="微软雅黑" pitchFamily="34" charset="-122"/>
                <a:ea typeface="微软雅黑" pitchFamily="34" charset="-122"/>
              </a:rPr>
              <a:t>台阶覆盖能力</a:t>
            </a:r>
          </a:p>
          <a:p>
            <a:pPr algn="just" eaLnBrk="1" hangingPunct="1">
              <a:lnSpc>
                <a:spcPct val="150000"/>
              </a:lnSpc>
              <a:spcBef>
                <a:spcPct val="30000"/>
              </a:spcBef>
              <a:buClr>
                <a:schemeClr val="accent2"/>
              </a:buClr>
              <a:buSzPct val="150000"/>
              <a:buFont typeface="Wingdings" pitchFamily="2" charset="2"/>
              <a:buChar char="§"/>
            </a:pPr>
            <a:r>
              <a:rPr lang="zh-CN" altLang="en-US" sz="2000" b="1" dirty="0" smtClean="0">
                <a:latin typeface="微软雅黑" pitchFamily="34" charset="-122"/>
                <a:ea typeface="微软雅黑" pitchFamily="34" charset="-122"/>
              </a:rPr>
              <a:t>填充高的深宽比间隙的能力</a:t>
            </a:r>
            <a:endParaRPr lang="zh-CN" altLang="en-US" sz="2000" dirty="0" smtClean="0">
              <a:latin typeface="微软雅黑" pitchFamily="34" charset="-122"/>
              <a:ea typeface="微软雅黑" pitchFamily="34" charset="-122"/>
            </a:endParaRPr>
          </a:p>
          <a:p>
            <a:pPr algn="just" eaLnBrk="1" hangingPunct="1">
              <a:lnSpc>
                <a:spcPct val="150000"/>
              </a:lnSpc>
              <a:spcBef>
                <a:spcPct val="30000"/>
              </a:spcBef>
              <a:buClr>
                <a:schemeClr val="accent2"/>
              </a:buClr>
              <a:buSzPct val="150000"/>
              <a:buFont typeface="Wingdings" pitchFamily="2" charset="2"/>
              <a:buChar char="§"/>
            </a:pPr>
            <a:r>
              <a:rPr lang="zh-CN" altLang="en-US" sz="2000" b="1" dirty="0" smtClean="0">
                <a:latin typeface="微软雅黑" pitchFamily="34" charset="-122"/>
                <a:ea typeface="微软雅黑" pitchFamily="34" charset="-122"/>
              </a:rPr>
              <a:t>高纯度和高密度</a:t>
            </a:r>
          </a:p>
          <a:p>
            <a:pPr algn="just" eaLnBrk="1" hangingPunct="1">
              <a:lnSpc>
                <a:spcPct val="150000"/>
              </a:lnSpc>
              <a:spcBef>
                <a:spcPct val="30000"/>
              </a:spcBef>
              <a:buClr>
                <a:schemeClr val="accent2"/>
              </a:buClr>
              <a:buSzPct val="150000"/>
              <a:buFont typeface="Wingdings" pitchFamily="2" charset="2"/>
              <a:buChar char="§"/>
            </a:pPr>
            <a:r>
              <a:rPr lang="zh-CN" altLang="en-US" sz="2000" b="1" dirty="0" smtClean="0">
                <a:latin typeface="微软雅黑" pitchFamily="34" charset="-122"/>
                <a:ea typeface="微软雅黑" pitchFamily="34" charset="-122"/>
              </a:rPr>
              <a:t>化学剂量</a:t>
            </a:r>
            <a:endParaRPr lang="zh-CN" altLang="en-US" sz="2000" dirty="0" smtClean="0">
              <a:latin typeface="微软雅黑" pitchFamily="34" charset="-122"/>
              <a:ea typeface="微软雅黑" pitchFamily="34" charset="-122"/>
            </a:endParaRPr>
          </a:p>
          <a:p>
            <a:pPr algn="just" eaLnBrk="1" hangingPunct="1">
              <a:lnSpc>
                <a:spcPct val="150000"/>
              </a:lnSpc>
              <a:spcBef>
                <a:spcPct val="30000"/>
              </a:spcBef>
              <a:buClr>
                <a:schemeClr val="accent2"/>
              </a:buClr>
              <a:buSzPct val="150000"/>
              <a:buFont typeface="Wingdings" pitchFamily="2" charset="2"/>
              <a:buChar char="§"/>
            </a:pPr>
            <a:r>
              <a:rPr lang="zh-CN" altLang="en-US" sz="2000" b="1" dirty="0" smtClean="0">
                <a:latin typeface="微软雅黑" pitchFamily="34" charset="-122"/>
                <a:ea typeface="微软雅黑" pitchFamily="34" charset="-122"/>
              </a:rPr>
              <a:t>结构完整性和低应力</a:t>
            </a:r>
            <a:endParaRPr lang="zh-CN" altLang="en-US" sz="2000" dirty="0" smtClean="0">
              <a:latin typeface="微软雅黑" pitchFamily="34" charset="-122"/>
              <a:ea typeface="微软雅黑" pitchFamily="34" charset="-122"/>
            </a:endParaRPr>
          </a:p>
          <a:p>
            <a:pPr algn="just" eaLnBrk="1" hangingPunct="1">
              <a:lnSpc>
                <a:spcPct val="150000"/>
              </a:lnSpc>
              <a:spcBef>
                <a:spcPct val="30000"/>
              </a:spcBef>
              <a:buClr>
                <a:schemeClr val="accent2"/>
              </a:buClr>
              <a:buSzPct val="150000"/>
              <a:buFont typeface="Wingdings" pitchFamily="2" charset="2"/>
              <a:buChar char="§"/>
            </a:pPr>
            <a:r>
              <a:rPr lang="zh-CN" altLang="en-US" sz="2000" b="1" dirty="0" smtClean="0">
                <a:latin typeface="微软雅黑" pitchFamily="34" charset="-122"/>
                <a:ea typeface="微软雅黑" pitchFamily="34" charset="-122"/>
              </a:rPr>
              <a:t>好的电学特性</a:t>
            </a:r>
          </a:p>
          <a:p>
            <a:pPr algn="just" eaLnBrk="1" hangingPunct="1">
              <a:lnSpc>
                <a:spcPct val="150000"/>
              </a:lnSpc>
              <a:spcBef>
                <a:spcPct val="30000"/>
              </a:spcBef>
              <a:buClr>
                <a:schemeClr val="accent2"/>
              </a:buClr>
              <a:buSzPct val="150000"/>
              <a:buFont typeface="Wingdings" pitchFamily="2" charset="2"/>
              <a:buChar char="§"/>
            </a:pPr>
            <a:r>
              <a:rPr lang="zh-CN" altLang="en-US" sz="2000" b="1" dirty="0" smtClean="0">
                <a:latin typeface="微软雅黑" pitchFamily="34" charset="-122"/>
                <a:ea typeface="微软雅黑" pitchFamily="34" charset="-122"/>
              </a:rPr>
              <a:t>对衬底材料或下层膜好的粘附性</a:t>
            </a:r>
            <a:endParaRPr lang="zh-CN" altLang="en-US" sz="2000" dirty="0" smtClean="0">
              <a:latin typeface="微软雅黑" pitchFamily="34" charset="-122"/>
              <a:ea typeface="微软雅黑" pitchFamily="34" charset="-122"/>
            </a:endParaRPr>
          </a:p>
          <a:p>
            <a:pPr eaLnBrk="1" hangingPunct="1">
              <a:lnSpc>
                <a:spcPct val="150000"/>
              </a:lnSpc>
            </a:pPr>
            <a:endParaRPr lang="en-US" altLang="zh-CN" sz="2000" dirty="0" smtClean="0">
              <a:latin typeface="微软雅黑" pitchFamily="34" charset="-122"/>
              <a:ea typeface="微软雅黑" pitchFamily="34" charset="-122"/>
            </a:endParaRPr>
          </a:p>
        </p:txBody>
      </p:sp>
      <p:pic>
        <p:nvPicPr>
          <p:cNvPr id="479233" name="Picture 1"/>
          <p:cNvPicPr>
            <a:picLocks noChangeAspect="1" noChangeArrowheads="1"/>
          </p:cNvPicPr>
          <p:nvPr/>
        </p:nvPicPr>
        <p:blipFill>
          <a:blip r:embed="rId3" cstate="print"/>
          <a:srcRect/>
          <a:stretch>
            <a:fillRect/>
          </a:stretch>
        </p:blipFill>
        <p:spPr bwMode="auto">
          <a:xfrm>
            <a:off x="4716016" y="2780928"/>
            <a:ext cx="3888432" cy="2867220"/>
          </a:xfrm>
          <a:prstGeom prst="rect">
            <a:avLst/>
          </a:prstGeom>
          <a:noFill/>
          <a:ln w="9525">
            <a:noFill/>
            <a:miter lim="800000"/>
            <a:headEnd/>
            <a:tailEnd/>
          </a:ln>
        </p:spPr>
      </p:pic>
      <p:sp>
        <p:nvSpPr>
          <p:cNvPr id="5" name="标题 1"/>
          <p:cNvSpPr txBox="1">
            <a:spLocks/>
          </p:cNvSpPr>
          <p:nvPr/>
        </p:nvSpPr>
        <p:spPr bwMode="auto">
          <a:xfrm>
            <a:off x="762000" y="762000"/>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AutoShape 2"/>
          <p:cNvSpPr>
            <a:spLocks noGrp="1" noChangeArrowheads="1"/>
          </p:cNvSpPr>
          <p:nvPr>
            <p:ph type="title"/>
          </p:nvPr>
        </p:nvSpPr>
        <p:spPr>
          <a:xfrm>
            <a:off x="827584" y="1628800"/>
            <a:ext cx="3600400" cy="651322"/>
          </a:xfrm>
        </p:spPr>
        <p:txBody>
          <a:bodyPr/>
          <a:lstStyle/>
          <a:p>
            <a:r>
              <a:rPr kumimoji="1" lang="zh-CN" altLang="en-US" sz="2800" kern="1200" dirty="0">
                <a:solidFill>
                  <a:schemeClr val="tx1"/>
                </a:solidFill>
                <a:latin typeface="微软雅黑" pitchFamily="34" charset="-122"/>
                <a:ea typeface="微软雅黑" pitchFamily="34" charset="-122"/>
                <a:cs typeface="+mn-cs"/>
              </a:rPr>
              <a:t>互连和门延迟</a:t>
            </a:r>
          </a:p>
        </p:txBody>
      </p:sp>
      <p:pic>
        <p:nvPicPr>
          <p:cNvPr id="198659" name="Picture 3" descr="互连延迟和技术时代的关系"/>
          <p:cNvPicPr>
            <a:picLocks noChangeAspect="1" noChangeArrowheads="1"/>
          </p:cNvPicPr>
          <p:nvPr/>
        </p:nvPicPr>
        <p:blipFill>
          <a:blip r:embed="rId2" cstate="print"/>
          <a:srcRect/>
          <a:stretch>
            <a:fillRect/>
          </a:stretch>
        </p:blipFill>
        <p:spPr bwMode="auto">
          <a:xfrm>
            <a:off x="1043608" y="2179638"/>
            <a:ext cx="7239000" cy="4678362"/>
          </a:xfrm>
          <a:prstGeom prst="rect">
            <a:avLst/>
          </a:prstGeom>
          <a:noFill/>
        </p:spPr>
      </p:pic>
      <p:sp>
        <p:nvSpPr>
          <p:cNvPr id="4" name="标题 1"/>
          <p:cNvSpPr txBox="1">
            <a:spLocks/>
          </p:cNvSpPr>
          <p:nvPr/>
        </p:nvSpPr>
        <p:spPr bwMode="auto">
          <a:xfrm>
            <a:off x="755576" y="764704"/>
            <a:ext cx="5544616"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755576" y="1556792"/>
            <a:ext cx="2088232" cy="648072"/>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铜互连</a:t>
            </a:r>
          </a:p>
        </p:txBody>
      </p:sp>
      <p:pic>
        <p:nvPicPr>
          <p:cNvPr id="57348" name="Picture 4"/>
          <p:cNvPicPr>
            <a:picLocks noChangeAspect="1" noChangeArrowheads="1"/>
          </p:cNvPicPr>
          <p:nvPr/>
        </p:nvPicPr>
        <p:blipFill>
          <a:blip r:embed="rId3" cstate="print"/>
          <a:srcRect/>
          <a:stretch>
            <a:fillRect/>
          </a:stretch>
        </p:blipFill>
        <p:spPr bwMode="auto">
          <a:xfrm>
            <a:off x="1331640" y="2636912"/>
            <a:ext cx="6552728" cy="4005064"/>
          </a:xfrm>
          <a:prstGeom prst="rect">
            <a:avLst/>
          </a:prstGeom>
          <a:noFill/>
          <a:ln w="9525">
            <a:noFill/>
            <a:miter lim="800000"/>
            <a:headEnd/>
            <a:tailEnd/>
          </a:ln>
        </p:spPr>
      </p:pic>
      <p:sp>
        <p:nvSpPr>
          <p:cNvPr id="5" name="矩形 4"/>
          <p:cNvSpPr/>
          <p:nvPr/>
        </p:nvSpPr>
        <p:spPr>
          <a:xfrm>
            <a:off x="1619672" y="2132856"/>
            <a:ext cx="7056784" cy="424732"/>
          </a:xfrm>
          <a:prstGeom prst="rect">
            <a:avLst/>
          </a:prstGeom>
        </p:spPr>
        <p:txBody>
          <a:bodyPr wrap="square">
            <a:spAutoFit/>
          </a:bodyPr>
          <a:lstStyle/>
          <a:p>
            <a:pPr lvl="0" algn="l">
              <a:lnSpc>
                <a:spcPct val="90000"/>
              </a:lnSpc>
              <a:spcBef>
                <a:spcPct val="0"/>
              </a:spcBef>
            </a:pPr>
            <a:r>
              <a:rPr kumimoji="0" lang="en-US" altLang="zh-CN" sz="2400" b="1" kern="0" dirty="0" smtClean="0">
                <a:solidFill>
                  <a:srgbClr val="000000"/>
                </a:solidFill>
                <a:latin typeface="微软雅黑" pitchFamily="34" charset="-122"/>
                <a:ea typeface="微软雅黑" pitchFamily="34" charset="-122"/>
                <a:cs typeface="+mj-cs"/>
              </a:rPr>
              <a:t>Cu</a:t>
            </a:r>
            <a:r>
              <a:rPr kumimoji="0" lang="zh-CN" altLang="en-US" sz="2400" b="1" kern="0" dirty="0" smtClean="0">
                <a:solidFill>
                  <a:srgbClr val="000000"/>
                </a:solidFill>
                <a:latin typeface="微软雅黑" pitchFamily="34" charset="-122"/>
                <a:ea typeface="微软雅黑" pitchFamily="34" charset="-122"/>
                <a:cs typeface="+mj-cs"/>
              </a:rPr>
              <a:t>：电阻率低、抗电迁移强，</a:t>
            </a:r>
            <a:r>
              <a:rPr kumimoji="0" lang="en-US" altLang="zh-CN" sz="2400" b="1" kern="0" dirty="0" smtClean="0">
                <a:solidFill>
                  <a:srgbClr val="000000"/>
                </a:solidFill>
                <a:latin typeface="微软雅黑" pitchFamily="34" charset="-122"/>
                <a:ea typeface="微软雅黑" pitchFamily="34" charset="-122"/>
                <a:cs typeface="+mj-cs"/>
              </a:rPr>
              <a:t>130nm</a:t>
            </a:r>
            <a:r>
              <a:rPr kumimoji="0" lang="zh-CN" altLang="en-US" sz="2400" b="1" kern="0" dirty="0" smtClean="0">
                <a:solidFill>
                  <a:srgbClr val="000000"/>
                </a:solidFill>
                <a:latin typeface="微软雅黑" pitchFamily="34" charset="-122"/>
                <a:ea typeface="微软雅黑" pitchFamily="34" charset="-122"/>
                <a:cs typeface="+mj-cs"/>
              </a:rPr>
              <a:t>以下使用</a:t>
            </a:r>
          </a:p>
        </p:txBody>
      </p:sp>
      <p:sp>
        <p:nvSpPr>
          <p:cNvPr id="6" name="标题 1"/>
          <p:cNvSpPr txBox="1">
            <a:spLocks/>
          </p:cNvSpPr>
          <p:nvPr/>
        </p:nvSpPr>
        <p:spPr bwMode="auto">
          <a:xfrm>
            <a:off x="755576" y="908720"/>
            <a:ext cx="2880320"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1547664" y="2276872"/>
            <a:ext cx="6900937" cy="1714511"/>
          </a:xfrm>
        </p:spPr>
        <p:txBody>
          <a:bodyPr/>
          <a:lstStyle/>
          <a:p>
            <a:pPr eaLnBrk="1" hangingPunct="1">
              <a:buFont typeface="Wingdings" pitchFamily="2" charset="2"/>
              <a:buChar char="u"/>
            </a:pPr>
            <a:r>
              <a:rPr lang="zh-CN" altLang="en-US" sz="2000" b="1" dirty="0" smtClean="0">
                <a:solidFill>
                  <a:srgbClr val="000000"/>
                </a:solidFill>
                <a:latin typeface="微软雅黑" pitchFamily="34" charset="-122"/>
                <a:ea typeface="微软雅黑" pitchFamily="34" charset="-122"/>
              </a:rPr>
              <a:t>刻蚀困难</a:t>
            </a:r>
            <a:r>
              <a:rPr lang="en-US" altLang="zh-CN" sz="2000" b="1" dirty="0" smtClean="0">
                <a:solidFill>
                  <a:srgbClr val="000000"/>
                </a:solidFill>
                <a:latin typeface="微软雅黑" pitchFamily="34" charset="-122"/>
                <a:ea typeface="微软雅黑" pitchFamily="34" charset="-122"/>
              </a:rPr>
              <a:t>——</a:t>
            </a:r>
            <a:r>
              <a:rPr lang="zh-CN" altLang="en-US" sz="2000" b="1" dirty="0" smtClean="0">
                <a:solidFill>
                  <a:srgbClr val="000000"/>
                </a:solidFill>
                <a:latin typeface="微软雅黑" pitchFamily="34" charset="-122"/>
                <a:ea typeface="微软雅黑" pitchFamily="34" charset="-122"/>
              </a:rPr>
              <a:t>只能采用</a:t>
            </a:r>
            <a:r>
              <a:rPr lang="en-US" altLang="zh-CN" sz="2000" b="1" dirty="0" err="1" smtClean="0">
                <a:solidFill>
                  <a:srgbClr val="000000"/>
                </a:solidFill>
                <a:latin typeface="微软雅黑" pitchFamily="34" charset="-122"/>
                <a:ea typeface="微软雅黑" pitchFamily="34" charset="-122"/>
              </a:rPr>
              <a:t>Damance</a:t>
            </a:r>
            <a:r>
              <a:rPr lang="zh-CN" altLang="en-US" sz="2000" b="1" dirty="0" smtClean="0">
                <a:solidFill>
                  <a:srgbClr val="000000"/>
                </a:solidFill>
                <a:latin typeface="微软雅黑" pitchFamily="34" charset="-122"/>
                <a:ea typeface="微软雅黑" pitchFamily="34" charset="-122"/>
              </a:rPr>
              <a:t>电镀工艺</a:t>
            </a:r>
          </a:p>
          <a:p>
            <a:pPr eaLnBrk="1" hangingPunct="1">
              <a:buFont typeface="Wingdings" pitchFamily="2" charset="2"/>
              <a:buChar char="u"/>
            </a:pPr>
            <a:r>
              <a:rPr lang="zh-CN" altLang="en-US" sz="2000" b="1" dirty="0" smtClean="0">
                <a:solidFill>
                  <a:srgbClr val="000000"/>
                </a:solidFill>
                <a:latin typeface="微软雅黑" pitchFamily="34" charset="-122"/>
                <a:ea typeface="微软雅黑" pitchFamily="34" charset="-122"/>
              </a:rPr>
              <a:t>与硅和</a:t>
            </a:r>
            <a:r>
              <a:rPr lang="en-US" altLang="zh-CN" sz="2000" b="1" dirty="0" smtClean="0">
                <a:solidFill>
                  <a:srgbClr val="000000"/>
                </a:solidFill>
                <a:latin typeface="微软雅黑" pitchFamily="34" charset="-122"/>
                <a:ea typeface="微软雅黑" pitchFamily="34" charset="-122"/>
              </a:rPr>
              <a:t>SiO</a:t>
            </a:r>
            <a:r>
              <a:rPr lang="en-US" altLang="zh-CN" sz="2000" b="1" baseline="-25000" dirty="0" smtClean="0">
                <a:solidFill>
                  <a:srgbClr val="000000"/>
                </a:solidFill>
                <a:latin typeface="微软雅黑" pitchFamily="34" charset="-122"/>
                <a:ea typeface="微软雅黑" pitchFamily="34" charset="-122"/>
              </a:rPr>
              <a:t>2</a:t>
            </a:r>
            <a:r>
              <a:rPr lang="zh-CN" altLang="en-US" sz="2000" b="1" dirty="0" smtClean="0">
                <a:solidFill>
                  <a:srgbClr val="000000"/>
                </a:solidFill>
                <a:latin typeface="微软雅黑" pitchFamily="34" charset="-122"/>
                <a:ea typeface="微软雅黑" pitchFamily="34" charset="-122"/>
              </a:rPr>
              <a:t>反应</a:t>
            </a:r>
          </a:p>
          <a:p>
            <a:pPr eaLnBrk="1" hangingPunct="1">
              <a:buFont typeface="Wingdings" pitchFamily="2" charset="2"/>
              <a:buChar char="u"/>
            </a:pPr>
            <a:r>
              <a:rPr lang="zh-CN" altLang="en-US" sz="2000" b="1" dirty="0" smtClean="0">
                <a:solidFill>
                  <a:srgbClr val="000000"/>
                </a:solidFill>
                <a:latin typeface="微软雅黑" pitchFamily="34" charset="-122"/>
                <a:ea typeface="微软雅黑" pitchFamily="34" charset="-122"/>
              </a:rPr>
              <a:t>粘附性差</a:t>
            </a:r>
          </a:p>
          <a:p>
            <a:pPr>
              <a:buFont typeface="Wingdings" pitchFamily="2" charset="2"/>
              <a:buChar char="u"/>
            </a:pPr>
            <a:r>
              <a:rPr lang="zh-CN" altLang="en-US" sz="2000" b="1" dirty="0" smtClean="0">
                <a:solidFill>
                  <a:srgbClr val="000000"/>
                </a:solidFill>
                <a:latin typeface="微软雅黑" pitchFamily="34" charset="-122"/>
                <a:ea typeface="微软雅黑" pitchFamily="34" charset="-122"/>
              </a:rPr>
              <a:t>需要阻挡层，</a:t>
            </a:r>
            <a:r>
              <a:rPr lang="en-US" altLang="zh-CN" sz="2000" b="1" dirty="0" smtClean="0">
                <a:solidFill>
                  <a:srgbClr val="000000"/>
                </a:solidFill>
                <a:latin typeface="微软雅黑" pitchFamily="34" charset="-122"/>
                <a:ea typeface="微软雅黑" pitchFamily="34" charset="-122"/>
              </a:rPr>
              <a:t>WN</a:t>
            </a:r>
            <a:r>
              <a:rPr lang="zh-CN" altLang="en-US" sz="2000" b="1" dirty="0" smtClean="0">
                <a:solidFill>
                  <a:srgbClr val="000000"/>
                </a:solidFill>
                <a:latin typeface="微软雅黑" pitchFamily="34" charset="-122"/>
                <a:ea typeface="微软雅黑" pitchFamily="34" charset="-122"/>
              </a:rPr>
              <a:t>， </a:t>
            </a:r>
            <a:r>
              <a:rPr lang="en-US" altLang="zh-CN" sz="2000" b="1" dirty="0" smtClean="0">
                <a:solidFill>
                  <a:srgbClr val="000000"/>
                </a:solidFill>
                <a:latin typeface="微软雅黑" pitchFamily="34" charset="-122"/>
                <a:ea typeface="微软雅黑" pitchFamily="34" charset="-122"/>
              </a:rPr>
              <a:t>Ta</a:t>
            </a:r>
            <a:r>
              <a:rPr lang="zh-CN" altLang="en-US" sz="2000" b="1" dirty="0" smtClean="0">
                <a:solidFill>
                  <a:srgbClr val="000000"/>
                </a:solidFill>
                <a:latin typeface="微软雅黑" pitchFamily="34" charset="-122"/>
                <a:ea typeface="微软雅黑" pitchFamily="34" charset="-122"/>
              </a:rPr>
              <a:t>， </a:t>
            </a:r>
            <a:r>
              <a:rPr lang="en-US" altLang="zh-CN" sz="2000" b="1" dirty="0" err="1" smtClean="0">
                <a:solidFill>
                  <a:srgbClr val="000000"/>
                </a:solidFill>
                <a:latin typeface="微软雅黑" pitchFamily="34" charset="-122"/>
                <a:ea typeface="微软雅黑" pitchFamily="34" charset="-122"/>
              </a:rPr>
              <a:t>TaN</a:t>
            </a:r>
            <a:r>
              <a:rPr lang="zh-CN" altLang="en-US" sz="2000" b="1" dirty="0" smtClean="0">
                <a:solidFill>
                  <a:srgbClr val="000000"/>
                </a:solidFill>
                <a:latin typeface="微软雅黑" pitchFamily="34" charset="-122"/>
                <a:ea typeface="微软雅黑" pitchFamily="34" charset="-122"/>
              </a:rPr>
              <a:t>。。。。。</a:t>
            </a:r>
          </a:p>
        </p:txBody>
      </p:sp>
      <p:pic>
        <p:nvPicPr>
          <p:cNvPr id="58372" name="Picture 5"/>
          <p:cNvPicPr>
            <a:picLocks noChangeAspect="1" noChangeArrowheads="1"/>
          </p:cNvPicPr>
          <p:nvPr/>
        </p:nvPicPr>
        <p:blipFill>
          <a:blip r:embed="rId3" cstate="print"/>
          <a:srcRect/>
          <a:stretch>
            <a:fillRect/>
          </a:stretch>
        </p:blipFill>
        <p:spPr bwMode="auto">
          <a:xfrm>
            <a:off x="1115616" y="4077072"/>
            <a:ext cx="7226300" cy="2160240"/>
          </a:xfrm>
          <a:prstGeom prst="rect">
            <a:avLst/>
          </a:prstGeom>
          <a:noFill/>
          <a:ln w="9525">
            <a:noFill/>
            <a:miter lim="800000"/>
            <a:headEnd/>
            <a:tailEnd/>
          </a:ln>
        </p:spPr>
      </p:pic>
      <p:sp>
        <p:nvSpPr>
          <p:cNvPr id="6" name="Rectangle 2"/>
          <p:cNvSpPr>
            <a:spLocks noGrp="1" noChangeArrowheads="1"/>
          </p:cNvSpPr>
          <p:nvPr>
            <p:ph type="title"/>
          </p:nvPr>
        </p:nvSpPr>
        <p:spPr>
          <a:xfrm>
            <a:off x="755576" y="1556792"/>
            <a:ext cx="2088232" cy="648072"/>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铜互连</a:t>
            </a:r>
          </a:p>
        </p:txBody>
      </p:sp>
      <p:sp>
        <p:nvSpPr>
          <p:cNvPr id="7" name="标题 1"/>
          <p:cNvSpPr txBox="1">
            <a:spLocks/>
          </p:cNvSpPr>
          <p:nvPr/>
        </p:nvSpPr>
        <p:spPr bwMode="auto">
          <a:xfrm>
            <a:off x="755576" y="908720"/>
            <a:ext cx="2880320"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
        <p:nvSpPr>
          <p:cNvPr id="8" name="矩形 7"/>
          <p:cNvSpPr/>
          <p:nvPr/>
        </p:nvSpPr>
        <p:spPr>
          <a:xfrm>
            <a:off x="2411760" y="6309320"/>
            <a:ext cx="4262706" cy="369332"/>
          </a:xfrm>
          <a:prstGeom prst="rect">
            <a:avLst/>
          </a:prstGeom>
        </p:spPr>
        <p:txBody>
          <a:bodyPr wrap="none">
            <a:spAutoFit/>
          </a:bodyPr>
          <a:lstStyle/>
          <a:p>
            <a:r>
              <a:rPr lang="zh-CN" altLang="en-US" dirty="0" smtClean="0">
                <a:solidFill>
                  <a:schemeClr val="tx1"/>
                </a:solidFill>
                <a:latin typeface="微软雅黑" pitchFamily="34" charset="-122"/>
                <a:ea typeface="微软雅黑" pitchFamily="34" charset="-122"/>
              </a:rPr>
              <a:t>芯片上</a:t>
            </a:r>
            <a:r>
              <a:rPr lang="en-US" altLang="zh-CN" dirty="0" err="1" smtClean="0">
                <a:solidFill>
                  <a:schemeClr val="tx1"/>
                </a:solidFill>
                <a:latin typeface="微软雅黑" pitchFamily="34" charset="-122"/>
                <a:ea typeface="微软雅黑" pitchFamily="34" charset="-122"/>
              </a:rPr>
              <a:t>Damance</a:t>
            </a:r>
            <a:r>
              <a:rPr lang="zh-CN" altLang="en-US" dirty="0" smtClean="0">
                <a:solidFill>
                  <a:schemeClr val="tx1"/>
                </a:solidFill>
                <a:latin typeface="微软雅黑" pitchFamily="34" charset="-122"/>
                <a:ea typeface="微软雅黑" pitchFamily="34" charset="-122"/>
              </a:rPr>
              <a:t>电镀铜互连工艺示意图</a:t>
            </a:r>
            <a:endParaRPr lang="zh-CN" altLang="en-US" dirty="0">
              <a:solidFill>
                <a:schemeClr val="tx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2051720" y="3789040"/>
            <a:ext cx="5486400" cy="12192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66"/>
              </a:solidFill>
            </a:endParaRPr>
          </a:p>
        </p:txBody>
      </p:sp>
      <p:sp>
        <p:nvSpPr>
          <p:cNvPr id="59395" name="Rectangle 3" descr="50%"/>
          <p:cNvSpPr>
            <a:spLocks noChangeArrowheads="1"/>
          </p:cNvSpPr>
          <p:nvPr/>
        </p:nvSpPr>
        <p:spPr bwMode="auto">
          <a:xfrm>
            <a:off x="2051720" y="4474840"/>
            <a:ext cx="548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66"/>
              </a:solidFill>
            </a:endParaRPr>
          </a:p>
        </p:txBody>
      </p:sp>
      <p:sp>
        <p:nvSpPr>
          <p:cNvPr id="215044" name="Rectangle 4"/>
          <p:cNvSpPr>
            <a:spLocks noGrp="1" noChangeArrowheads="1"/>
          </p:cNvSpPr>
          <p:nvPr>
            <p:ph type="title"/>
          </p:nvPr>
        </p:nvSpPr>
        <p:spPr>
          <a:xfrm>
            <a:off x="827584" y="1700808"/>
            <a:ext cx="4320480" cy="504056"/>
          </a:xfrm>
        </p:spPr>
        <p:txBody>
          <a:bodyPr/>
          <a:lstStyle/>
          <a:p>
            <a:pPr>
              <a:defRPr/>
            </a:pPr>
            <a:r>
              <a:rPr kumimoji="1" lang="zh-CN" altLang="en-US" sz="2800" kern="1200" dirty="0" smtClean="0">
                <a:solidFill>
                  <a:schemeClr val="tx1"/>
                </a:solidFill>
                <a:latin typeface="微软雅黑" pitchFamily="34" charset="-122"/>
                <a:ea typeface="微软雅黑" pitchFamily="34" charset="-122"/>
                <a:cs typeface="+mn-cs"/>
              </a:rPr>
              <a:t>铜互连基本工艺</a:t>
            </a:r>
            <a:endParaRPr kumimoji="1" lang="en-US" altLang="zh-TW" sz="2800" kern="1200" dirty="0">
              <a:solidFill>
                <a:schemeClr val="tx1"/>
              </a:solidFill>
              <a:latin typeface="微软雅黑" pitchFamily="34" charset="-122"/>
              <a:ea typeface="微软雅黑" pitchFamily="34" charset="-122"/>
              <a:cs typeface="+mn-cs"/>
            </a:endParaRPr>
          </a:p>
        </p:txBody>
      </p:sp>
      <p:sp>
        <p:nvSpPr>
          <p:cNvPr id="59397" name="Rectangle 5"/>
          <p:cNvSpPr>
            <a:spLocks noChangeArrowheads="1"/>
          </p:cNvSpPr>
          <p:nvPr/>
        </p:nvSpPr>
        <p:spPr bwMode="auto">
          <a:xfrm>
            <a:off x="3651920" y="5084440"/>
            <a:ext cx="3276600" cy="533400"/>
          </a:xfrm>
          <a:prstGeom prst="rect">
            <a:avLst/>
          </a:prstGeom>
          <a:solidFill>
            <a:srgbClr val="FF5050"/>
          </a:solidFill>
          <a:ln w="9525">
            <a:solidFill>
              <a:schemeClr val="tx1"/>
            </a:solidFill>
            <a:miter lim="800000"/>
            <a:headEnd/>
            <a:tailEnd/>
          </a:ln>
        </p:spPr>
        <p:txBody>
          <a:bodyPr wrap="none" anchor="ctr"/>
          <a:lstStyle/>
          <a:p>
            <a:endParaRPr lang="zh-CN" altLang="en-US" b="1">
              <a:solidFill>
                <a:srgbClr val="000066"/>
              </a:solidFill>
            </a:endParaRPr>
          </a:p>
        </p:txBody>
      </p:sp>
      <p:sp>
        <p:nvSpPr>
          <p:cNvPr id="59398" name="Rectangle 6"/>
          <p:cNvSpPr>
            <a:spLocks noChangeArrowheads="1"/>
          </p:cNvSpPr>
          <p:nvPr/>
        </p:nvSpPr>
        <p:spPr bwMode="auto">
          <a:xfrm>
            <a:off x="4413920" y="5084440"/>
            <a:ext cx="1752600" cy="5334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66"/>
              </a:solidFill>
            </a:endParaRPr>
          </a:p>
        </p:txBody>
      </p:sp>
      <p:sp>
        <p:nvSpPr>
          <p:cNvPr id="59399" name="Rectangle 7"/>
          <p:cNvSpPr>
            <a:spLocks noChangeArrowheads="1"/>
          </p:cNvSpPr>
          <p:nvPr/>
        </p:nvSpPr>
        <p:spPr bwMode="auto">
          <a:xfrm>
            <a:off x="6928520" y="5084440"/>
            <a:ext cx="609600" cy="5334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66"/>
              </a:solidFill>
            </a:endParaRPr>
          </a:p>
        </p:txBody>
      </p:sp>
      <p:sp>
        <p:nvSpPr>
          <p:cNvPr id="59400" name="Rectangle 8"/>
          <p:cNvSpPr>
            <a:spLocks noChangeArrowheads="1"/>
          </p:cNvSpPr>
          <p:nvPr/>
        </p:nvSpPr>
        <p:spPr bwMode="auto">
          <a:xfrm>
            <a:off x="2051720" y="5084440"/>
            <a:ext cx="1600200" cy="533400"/>
          </a:xfrm>
          <a:prstGeom prst="rect">
            <a:avLst/>
          </a:prstGeom>
          <a:solidFill>
            <a:srgbClr val="DDDDDD"/>
          </a:solidFill>
          <a:ln w="9525">
            <a:solidFill>
              <a:schemeClr val="tx1"/>
            </a:solidFill>
            <a:miter lim="800000"/>
            <a:headEnd/>
            <a:tailEnd/>
          </a:ln>
        </p:spPr>
        <p:txBody>
          <a:bodyPr wrap="none" anchor="ctr"/>
          <a:lstStyle/>
          <a:p>
            <a:pPr algn="ctr"/>
            <a:endParaRPr lang="zh-TW" altLang="en-US" b="1">
              <a:solidFill>
                <a:srgbClr val="000066"/>
              </a:solidFill>
              <a:ea typeface="PMingLiU" pitchFamily="18" charset="-120"/>
            </a:endParaRPr>
          </a:p>
        </p:txBody>
      </p:sp>
      <p:sp>
        <p:nvSpPr>
          <p:cNvPr id="59401" name="Text Box 9"/>
          <p:cNvSpPr txBox="1">
            <a:spLocks noChangeArrowheads="1"/>
          </p:cNvSpPr>
          <p:nvPr/>
        </p:nvSpPr>
        <p:spPr bwMode="auto">
          <a:xfrm>
            <a:off x="2280320" y="5084440"/>
            <a:ext cx="1600200" cy="369332"/>
          </a:xfrm>
          <a:prstGeom prst="rect">
            <a:avLst/>
          </a:prstGeom>
          <a:noFill/>
          <a:ln w="9525">
            <a:noFill/>
            <a:miter lim="800000"/>
            <a:headEnd/>
            <a:tailEnd/>
          </a:ln>
        </p:spPr>
        <p:txBody>
          <a:bodyPr>
            <a:spAutoFit/>
          </a:bodyPr>
          <a:lstStyle/>
          <a:p>
            <a:pPr>
              <a:spcBef>
                <a:spcPct val="50000"/>
              </a:spcBef>
            </a:pPr>
            <a:r>
              <a:rPr lang="en-US" altLang="zh-TW" b="1">
                <a:solidFill>
                  <a:srgbClr val="000066"/>
                </a:solidFill>
                <a:ea typeface="PMingLiU" pitchFamily="18" charset="-120"/>
              </a:rPr>
              <a:t>FSG</a:t>
            </a:r>
          </a:p>
        </p:txBody>
      </p:sp>
      <p:sp>
        <p:nvSpPr>
          <p:cNvPr id="59402" name="Line 10"/>
          <p:cNvSpPr>
            <a:spLocks noChangeShapeType="1"/>
          </p:cNvSpPr>
          <p:nvPr/>
        </p:nvSpPr>
        <p:spPr bwMode="auto">
          <a:xfrm flipV="1">
            <a:off x="3651920" y="5084440"/>
            <a:ext cx="0" cy="533400"/>
          </a:xfrm>
          <a:prstGeom prst="line">
            <a:avLst/>
          </a:prstGeom>
          <a:noFill/>
          <a:ln w="28575">
            <a:solidFill>
              <a:srgbClr val="0000FF"/>
            </a:solidFill>
            <a:round/>
            <a:headEnd/>
            <a:tailEnd/>
          </a:ln>
        </p:spPr>
        <p:txBody>
          <a:bodyPr wrap="none" anchor="ctr"/>
          <a:lstStyle/>
          <a:p>
            <a:endParaRPr lang="zh-CN" altLang="en-US" b="1">
              <a:solidFill>
                <a:srgbClr val="000066"/>
              </a:solidFill>
            </a:endParaRPr>
          </a:p>
        </p:txBody>
      </p:sp>
      <p:sp>
        <p:nvSpPr>
          <p:cNvPr id="59403" name="Line 11"/>
          <p:cNvSpPr>
            <a:spLocks noChangeShapeType="1"/>
          </p:cNvSpPr>
          <p:nvPr/>
        </p:nvSpPr>
        <p:spPr bwMode="auto">
          <a:xfrm flipV="1">
            <a:off x="4413920" y="5084440"/>
            <a:ext cx="0" cy="533400"/>
          </a:xfrm>
          <a:prstGeom prst="line">
            <a:avLst/>
          </a:prstGeom>
          <a:noFill/>
          <a:ln w="28575">
            <a:solidFill>
              <a:srgbClr val="0000FF"/>
            </a:solidFill>
            <a:round/>
            <a:headEnd/>
            <a:tailEnd/>
          </a:ln>
        </p:spPr>
        <p:txBody>
          <a:bodyPr wrap="none" anchor="ctr"/>
          <a:lstStyle/>
          <a:p>
            <a:endParaRPr lang="zh-CN" altLang="en-US" b="1">
              <a:solidFill>
                <a:srgbClr val="000066"/>
              </a:solidFill>
            </a:endParaRPr>
          </a:p>
        </p:txBody>
      </p:sp>
      <p:sp>
        <p:nvSpPr>
          <p:cNvPr id="59404" name="Line 12"/>
          <p:cNvSpPr>
            <a:spLocks noChangeShapeType="1"/>
          </p:cNvSpPr>
          <p:nvPr/>
        </p:nvSpPr>
        <p:spPr bwMode="auto">
          <a:xfrm flipV="1">
            <a:off x="6928520" y="5084440"/>
            <a:ext cx="0" cy="533400"/>
          </a:xfrm>
          <a:prstGeom prst="line">
            <a:avLst/>
          </a:prstGeom>
          <a:noFill/>
          <a:ln w="28575">
            <a:solidFill>
              <a:srgbClr val="0000FF"/>
            </a:solidFill>
            <a:round/>
            <a:headEnd/>
            <a:tailEnd/>
          </a:ln>
        </p:spPr>
        <p:txBody>
          <a:bodyPr wrap="none" anchor="ctr"/>
          <a:lstStyle/>
          <a:p>
            <a:endParaRPr lang="zh-CN" altLang="en-US" b="1">
              <a:solidFill>
                <a:srgbClr val="000066"/>
              </a:solidFill>
            </a:endParaRPr>
          </a:p>
        </p:txBody>
      </p:sp>
      <p:sp>
        <p:nvSpPr>
          <p:cNvPr id="59405" name="Text Box 13"/>
          <p:cNvSpPr txBox="1">
            <a:spLocks noChangeArrowheads="1"/>
          </p:cNvSpPr>
          <p:nvPr/>
        </p:nvSpPr>
        <p:spPr bwMode="auto">
          <a:xfrm>
            <a:off x="3728120" y="5160640"/>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66"/>
                </a:solidFill>
                <a:ea typeface="PMingLiU" pitchFamily="18" charset="-120"/>
              </a:rPr>
              <a:t>Cu</a:t>
            </a:r>
          </a:p>
        </p:txBody>
      </p:sp>
      <p:sp>
        <p:nvSpPr>
          <p:cNvPr id="59406" name="Text Box 14"/>
          <p:cNvSpPr txBox="1">
            <a:spLocks noChangeArrowheads="1"/>
          </p:cNvSpPr>
          <p:nvPr/>
        </p:nvSpPr>
        <p:spPr bwMode="auto">
          <a:xfrm>
            <a:off x="2127920" y="4017640"/>
            <a:ext cx="1752600" cy="369332"/>
          </a:xfrm>
          <a:prstGeom prst="rect">
            <a:avLst/>
          </a:prstGeom>
          <a:noFill/>
          <a:ln w="9525">
            <a:noFill/>
            <a:miter lim="800000"/>
            <a:headEnd/>
            <a:tailEnd/>
          </a:ln>
        </p:spPr>
        <p:txBody>
          <a:bodyPr>
            <a:spAutoFit/>
          </a:bodyPr>
          <a:lstStyle/>
          <a:p>
            <a:pPr>
              <a:spcBef>
                <a:spcPct val="50000"/>
              </a:spcBef>
            </a:pPr>
            <a:r>
              <a:rPr lang="en-US" altLang="zh-TW" b="1">
                <a:solidFill>
                  <a:srgbClr val="000066"/>
                </a:solidFill>
                <a:ea typeface="PMingLiU" pitchFamily="18" charset="-120"/>
              </a:rPr>
              <a:t>FSG</a:t>
            </a:r>
          </a:p>
        </p:txBody>
      </p:sp>
      <p:sp>
        <p:nvSpPr>
          <p:cNvPr id="59407" name="Rectangle 15" descr="50%"/>
          <p:cNvSpPr>
            <a:spLocks noChangeArrowheads="1"/>
          </p:cNvSpPr>
          <p:nvPr/>
        </p:nvSpPr>
        <p:spPr bwMode="auto">
          <a:xfrm>
            <a:off x="2051720" y="5008240"/>
            <a:ext cx="548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66"/>
              </a:solidFill>
            </a:endParaRPr>
          </a:p>
        </p:txBody>
      </p:sp>
      <p:sp>
        <p:nvSpPr>
          <p:cNvPr id="59408" name="AutoShape 16"/>
          <p:cNvSpPr>
            <a:spLocks noChangeArrowheads="1"/>
          </p:cNvSpPr>
          <p:nvPr/>
        </p:nvSpPr>
        <p:spPr bwMode="auto">
          <a:xfrm>
            <a:off x="6166520" y="4551040"/>
            <a:ext cx="762000" cy="533400"/>
          </a:xfrm>
          <a:prstGeom prst="flowChartManualOperation">
            <a:avLst/>
          </a:prstGeom>
          <a:solidFill>
            <a:schemeClr val="bg1"/>
          </a:solidFill>
          <a:ln w="28575">
            <a:noFill/>
            <a:miter lim="800000"/>
            <a:headEnd/>
            <a:tailEnd/>
          </a:ln>
        </p:spPr>
        <p:txBody>
          <a:bodyPr wrap="none" anchor="ctr"/>
          <a:lstStyle/>
          <a:p>
            <a:endParaRPr lang="zh-CN" altLang="en-US" b="1">
              <a:solidFill>
                <a:srgbClr val="000066"/>
              </a:solidFill>
            </a:endParaRPr>
          </a:p>
        </p:txBody>
      </p:sp>
      <p:sp>
        <p:nvSpPr>
          <p:cNvPr id="59409" name="AutoShape 17"/>
          <p:cNvSpPr>
            <a:spLocks noChangeArrowheads="1"/>
          </p:cNvSpPr>
          <p:nvPr/>
        </p:nvSpPr>
        <p:spPr bwMode="auto">
          <a:xfrm>
            <a:off x="6090320" y="3789040"/>
            <a:ext cx="914400" cy="762000"/>
          </a:xfrm>
          <a:custGeom>
            <a:avLst/>
            <a:gdLst>
              <a:gd name="T0" fmla="*/ 876300 w 21600"/>
              <a:gd name="T1" fmla="*/ 381000 h 21600"/>
              <a:gd name="T2" fmla="*/ 457200 w 21600"/>
              <a:gd name="T3" fmla="*/ 762000 h 21600"/>
              <a:gd name="T4" fmla="*/ 38100 w 21600"/>
              <a:gd name="T5" fmla="*/ 381000 h 21600"/>
              <a:gd name="T6" fmla="*/ 457200 w 21600"/>
              <a:gd name="T7" fmla="*/ 0 h 21600"/>
              <a:gd name="T8" fmla="*/ 0 60000 65536"/>
              <a:gd name="T9" fmla="*/ 0 60000 65536"/>
              <a:gd name="T10" fmla="*/ 0 60000 65536"/>
              <a:gd name="T11" fmla="*/ 0 60000 65536"/>
              <a:gd name="T12" fmla="*/ 2700 w 21600"/>
              <a:gd name="T13" fmla="*/ 2700 h 21600"/>
              <a:gd name="T14" fmla="*/ 18900 w 21600"/>
              <a:gd name="T15" fmla="*/ 18900 h 21600"/>
            </a:gdLst>
            <a:ahLst/>
            <a:cxnLst>
              <a:cxn ang="T8">
                <a:pos x="T0" y="T1"/>
              </a:cxn>
              <a:cxn ang="T9">
                <a:pos x="T2" y="T3"/>
              </a:cxn>
              <a:cxn ang="T10">
                <a:pos x="T4" y="T5"/>
              </a:cxn>
              <a:cxn ang="T11">
                <a:pos x="T6" y="T7"/>
              </a:cxn>
            </a:cxnLst>
            <a:rect l="T12" t="T13" r="T14" b="T15"/>
            <a:pathLst>
              <a:path w="21600" h="21600">
                <a:moveTo>
                  <a:pt x="0" y="0"/>
                </a:moveTo>
                <a:lnTo>
                  <a:pt x="1800" y="21600"/>
                </a:lnTo>
                <a:lnTo>
                  <a:pt x="19800" y="21600"/>
                </a:lnTo>
                <a:lnTo>
                  <a:pt x="21600" y="0"/>
                </a:lnTo>
                <a:close/>
              </a:path>
            </a:pathLst>
          </a:custGeom>
          <a:solidFill>
            <a:schemeClr val="bg1"/>
          </a:solidFill>
          <a:ln w="9525">
            <a:noFill/>
            <a:miter lim="800000"/>
            <a:headEnd/>
            <a:tailEnd/>
          </a:ln>
        </p:spPr>
        <p:txBody>
          <a:bodyPr wrap="none" anchor="ctr"/>
          <a:lstStyle/>
          <a:p>
            <a:endParaRPr lang="zh-CN" altLang="en-US" b="1">
              <a:solidFill>
                <a:srgbClr val="000066"/>
              </a:solidFill>
            </a:endParaRPr>
          </a:p>
        </p:txBody>
      </p:sp>
      <p:sp>
        <p:nvSpPr>
          <p:cNvPr id="59410" name="AutoShape 18"/>
          <p:cNvSpPr>
            <a:spLocks noChangeArrowheads="1"/>
          </p:cNvSpPr>
          <p:nvPr/>
        </p:nvSpPr>
        <p:spPr bwMode="auto">
          <a:xfrm>
            <a:off x="3651920" y="4551040"/>
            <a:ext cx="762000" cy="533400"/>
          </a:xfrm>
          <a:prstGeom prst="flowChartManualOperation">
            <a:avLst/>
          </a:prstGeom>
          <a:solidFill>
            <a:schemeClr val="bg1"/>
          </a:solidFill>
          <a:ln w="28575">
            <a:noFill/>
            <a:miter lim="800000"/>
            <a:headEnd/>
            <a:tailEnd/>
          </a:ln>
        </p:spPr>
        <p:txBody>
          <a:bodyPr wrap="none" anchor="ctr"/>
          <a:lstStyle/>
          <a:p>
            <a:endParaRPr lang="zh-CN" altLang="en-US" b="1">
              <a:solidFill>
                <a:srgbClr val="000066"/>
              </a:solidFill>
            </a:endParaRPr>
          </a:p>
        </p:txBody>
      </p:sp>
      <p:sp>
        <p:nvSpPr>
          <p:cNvPr id="59411" name="AutoShape 19"/>
          <p:cNvSpPr>
            <a:spLocks noChangeArrowheads="1"/>
          </p:cNvSpPr>
          <p:nvPr/>
        </p:nvSpPr>
        <p:spPr bwMode="auto">
          <a:xfrm>
            <a:off x="3575720" y="3789040"/>
            <a:ext cx="914400" cy="762000"/>
          </a:xfrm>
          <a:custGeom>
            <a:avLst/>
            <a:gdLst>
              <a:gd name="T0" fmla="*/ 876300 w 21600"/>
              <a:gd name="T1" fmla="*/ 381000 h 21600"/>
              <a:gd name="T2" fmla="*/ 457200 w 21600"/>
              <a:gd name="T3" fmla="*/ 762000 h 21600"/>
              <a:gd name="T4" fmla="*/ 38100 w 21600"/>
              <a:gd name="T5" fmla="*/ 381000 h 21600"/>
              <a:gd name="T6" fmla="*/ 457200 w 21600"/>
              <a:gd name="T7" fmla="*/ 0 h 21600"/>
              <a:gd name="T8" fmla="*/ 0 60000 65536"/>
              <a:gd name="T9" fmla="*/ 0 60000 65536"/>
              <a:gd name="T10" fmla="*/ 0 60000 65536"/>
              <a:gd name="T11" fmla="*/ 0 60000 65536"/>
              <a:gd name="T12" fmla="*/ 2700 w 21600"/>
              <a:gd name="T13" fmla="*/ 2700 h 21600"/>
              <a:gd name="T14" fmla="*/ 18900 w 21600"/>
              <a:gd name="T15" fmla="*/ 18900 h 21600"/>
            </a:gdLst>
            <a:ahLst/>
            <a:cxnLst>
              <a:cxn ang="T8">
                <a:pos x="T0" y="T1"/>
              </a:cxn>
              <a:cxn ang="T9">
                <a:pos x="T2" y="T3"/>
              </a:cxn>
              <a:cxn ang="T10">
                <a:pos x="T4" y="T5"/>
              </a:cxn>
              <a:cxn ang="T11">
                <a:pos x="T6" y="T7"/>
              </a:cxn>
            </a:cxnLst>
            <a:rect l="T12" t="T13" r="T14" b="T15"/>
            <a:pathLst>
              <a:path w="21600" h="21600">
                <a:moveTo>
                  <a:pt x="0" y="0"/>
                </a:moveTo>
                <a:lnTo>
                  <a:pt x="1800" y="21600"/>
                </a:lnTo>
                <a:lnTo>
                  <a:pt x="19800" y="21600"/>
                </a:lnTo>
                <a:lnTo>
                  <a:pt x="21600" y="0"/>
                </a:lnTo>
                <a:close/>
              </a:path>
            </a:pathLst>
          </a:custGeom>
          <a:solidFill>
            <a:schemeClr val="bg1"/>
          </a:solidFill>
          <a:ln w="9525">
            <a:noFill/>
            <a:miter lim="800000"/>
            <a:headEnd/>
            <a:tailEnd/>
          </a:ln>
        </p:spPr>
        <p:txBody>
          <a:bodyPr wrap="none" anchor="ctr"/>
          <a:lstStyle/>
          <a:p>
            <a:endParaRPr lang="zh-CN" altLang="en-US" b="1">
              <a:solidFill>
                <a:srgbClr val="000066"/>
              </a:solidFill>
            </a:endParaRPr>
          </a:p>
        </p:txBody>
      </p:sp>
      <p:sp>
        <p:nvSpPr>
          <p:cNvPr id="59412" name="Line 20"/>
          <p:cNvSpPr>
            <a:spLocks noChangeShapeType="1"/>
          </p:cNvSpPr>
          <p:nvPr/>
        </p:nvSpPr>
        <p:spPr bwMode="auto">
          <a:xfrm flipV="1">
            <a:off x="6166520" y="5084440"/>
            <a:ext cx="0" cy="533400"/>
          </a:xfrm>
          <a:prstGeom prst="line">
            <a:avLst/>
          </a:prstGeom>
          <a:noFill/>
          <a:ln w="28575">
            <a:solidFill>
              <a:srgbClr val="0000FF"/>
            </a:solidFill>
            <a:round/>
            <a:headEnd/>
            <a:tailEnd/>
          </a:ln>
        </p:spPr>
        <p:txBody>
          <a:bodyPr wrap="none" anchor="ctr"/>
          <a:lstStyle/>
          <a:p>
            <a:endParaRPr lang="zh-CN" altLang="en-US" b="1">
              <a:solidFill>
                <a:srgbClr val="000066"/>
              </a:solidFill>
            </a:endParaRPr>
          </a:p>
        </p:txBody>
      </p:sp>
      <p:sp>
        <p:nvSpPr>
          <p:cNvPr id="59413" name="Text Box 21"/>
          <p:cNvSpPr txBox="1">
            <a:spLocks noChangeArrowheads="1"/>
          </p:cNvSpPr>
          <p:nvPr/>
        </p:nvSpPr>
        <p:spPr bwMode="auto">
          <a:xfrm>
            <a:off x="6242720" y="5160640"/>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66"/>
                </a:solidFill>
                <a:ea typeface="PMingLiU" pitchFamily="18" charset="-120"/>
              </a:rPr>
              <a:t>Cu</a:t>
            </a:r>
          </a:p>
        </p:txBody>
      </p:sp>
      <p:sp>
        <p:nvSpPr>
          <p:cNvPr id="59414" name="Line 22"/>
          <p:cNvSpPr>
            <a:spLocks noChangeShapeType="1"/>
          </p:cNvSpPr>
          <p:nvPr/>
        </p:nvSpPr>
        <p:spPr bwMode="auto">
          <a:xfrm>
            <a:off x="1670720" y="4855840"/>
            <a:ext cx="381000" cy="152400"/>
          </a:xfrm>
          <a:prstGeom prst="line">
            <a:avLst/>
          </a:prstGeom>
          <a:noFill/>
          <a:ln w="9525">
            <a:solidFill>
              <a:schemeClr val="tx1"/>
            </a:solidFill>
            <a:round/>
            <a:headEnd/>
            <a:tailEnd type="triangle" w="med" len="med"/>
          </a:ln>
        </p:spPr>
        <p:txBody>
          <a:bodyPr wrap="none" anchor="ctr"/>
          <a:lstStyle/>
          <a:p>
            <a:endParaRPr lang="zh-CN" altLang="en-US" b="1">
              <a:solidFill>
                <a:srgbClr val="000066"/>
              </a:solidFill>
            </a:endParaRPr>
          </a:p>
        </p:txBody>
      </p:sp>
      <p:sp>
        <p:nvSpPr>
          <p:cNvPr id="59415" name="Text Box 23"/>
          <p:cNvSpPr txBox="1">
            <a:spLocks noChangeArrowheads="1"/>
          </p:cNvSpPr>
          <p:nvPr/>
        </p:nvSpPr>
        <p:spPr bwMode="auto">
          <a:xfrm>
            <a:off x="1061120" y="4474840"/>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66"/>
                </a:solidFill>
                <a:ea typeface="PMingLiU" pitchFamily="18" charset="-120"/>
              </a:rPr>
              <a:t>SiN</a:t>
            </a:r>
          </a:p>
        </p:txBody>
      </p:sp>
      <p:sp>
        <p:nvSpPr>
          <p:cNvPr id="59416" name="Line 24"/>
          <p:cNvSpPr>
            <a:spLocks noChangeShapeType="1"/>
          </p:cNvSpPr>
          <p:nvPr/>
        </p:nvSpPr>
        <p:spPr bwMode="auto">
          <a:xfrm flipV="1">
            <a:off x="1670720" y="4474840"/>
            <a:ext cx="381000" cy="228600"/>
          </a:xfrm>
          <a:prstGeom prst="line">
            <a:avLst/>
          </a:prstGeom>
          <a:noFill/>
          <a:ln w="9525">
            <a:solidFill>
              <a:schemeClr val="tx1"/>
            </a:solidFill>
            <a:round/>
            <a:headEnd/>
            <a:tailEnd type="triangle" w="med" len="med"/>
          </a:ln>
        </p:spPr>
        <p:txBody>
          <a:bodyPr/>
          <a:lstStyle/>
          <a:p>
            <a:endParaRPr lang="zh-CN" altLang="en-US" b="1">
              <a:solidFill>
                <a:srgbClr val="000066"/>
              </a:solidFill>
            </a:endParaRPr>
          </a:p>
        </p:txBody>
      </p:sp>
      <p:sp>
        <p:nvSpPr>
          <p:cNvPr id="59417" name="Text Box 25"/>
          <p:cNvSpPr txBox="1">
            <a:spLocks noChangeArrowheads="1"/>
          </p:cNvSpPr>
          <p:nvPr/>
        </p:nvSpPr>
        <p:spPr bwMode="auto">
          <a:xfrm>
            <a:off x="2127920" y="4551040"/>
            <a:ext cx="1752600" cy="369332"/>
          </a:xfrm>
          <a:prstGeom prst="rect">
            <a:avLst/>
          </a:prstGeom>
          <a:noFill/>
          <a:ln w="9525">
            <a:noFill/>
            <a:miter lim="800000"/>
            <a:headEnd/>
            <a:tailEnd/>
          </a:ln>
        </p:spPr>
        <p:txBody>
          <a:bodyPr>
            <a:spAutoFit/>
          </a:bodyPr>
          <a:lstStyle/>
          <a:p>
            <a:pPr>
              <a:spcBef>
                <a:spcPct val="50000"/>
              </a:spcBef>
            </a:pPr>
            <a:r>
              <a:rPr lang="en-US" altLang="zh-TW" b="1">
                <a:solidFill>
                  <a:srgbClr val="000066"/>
                </a:solidFill>
                <a:ea typeface="PMingLiU" pitchFamily="18" charset="-120"/>
              </a:rPr>
              <a:t>FSG</a:t>
            </a:r>
          </a:p>
        </p:txBody>
      </p:sp>
      <p:sp>
        <p:nvSpPr>
          <p:cNvPr id="26" name="矩形 25"/>
          <p:cNvSpPr/>
          <p:nvPr/>
        </p:nvSpPr>
        <p:spPr>
          <a:xfrm>
            <a:off x="971600" y="2348880"/>
            <a:ext cx="4651387" cy="424732"/>
          </a:xfrm>
          <a:prstGeom prst="rect">
            <a:avLst/>
          </a:prstGeom>
        </p:spPr>
        <p:txBody>
          <a:bodyPr wrap="square">
            <a:spAutoFit/>
          </a:bodyPr>
          <a:lstStyle/>
          <a:p>
            <a:pPr lvl="0" algn="l">
              <a:lnSpc>
                <a:spcPct val="90000"/>
              </a:lnSpc>
              <a:spcBef>
                <a:spcPct val="0"/>
              </a:spcBef>
              <a:defRPr/>
            </a:pPr>
            <a:r>
              <a:rPr kumimoji="0" lang="en-US" altLang="zh-CN" sz="2400" b="1" kern="0" dirty="0" smtClean="0">
                <a:solidFill>
                  <a:srgbClr val="000000"/>
                </a:solidFill>
                <a:latin typeface="宋体"/>
                <a:ea typeface="宋体"/>
                <a:cs typeface="+mj-cs"/>
              </a:rPr>
              <a:t>1</a:t>
            </a:r>
            <a:r>
              <a:rPr kumimoji="0" lang="zh-CN" altLang="en-US" sz="2400" b="1" kern="0" dirty="0" smtClean="0">
                <a:solidFill>
                  <a:srgbClr val="000000"/>
                </a:solidFill>
                <a:latin typeface="宋体"/>
                <a:ea typeface="宋体"/>
                <a:cs typeface="+mj-cs"/>
              </a:rPr>
              <a:t>）刻蚀沟槽和通孔</a:t>
            </a:r>
            <a:endParaRPr kumimoji="0" lang="en-US" altLang="zh-TW" sz="2400" b="1" kern="0" dirty="0">
              <a:solidFill>
                <a:srgbClr val="000000"/>
              </a:solidFill>
              <a:latin typeface="宋体"/>
              <a:ea typeface="宋体"/>
              <a:cs typeface="+mj-cs"/>
            </a:endParaRPr>
          </a:p>
        </p:txBody>
      </p:sp>
      <p:sp>
        <p:nvSpPr>
          <p:cNvPr id="27" name="标题 1"/>
          <p:cNvSpPr txBox="1">
            <a:spLocks/>
          </p:cNvSpPr>
          <p:nvPr/>
        </p:nvSpPr>
        <p:spPr bwMode="auto">
          <a:xfrm>
            <a:off x="755576" y="908720"/>
            <a:ext cx="2880320"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
        <p:nvSpPr>
          <p:cNvPr id="28" name="矩形 27"/>
          <p:cNvSpPr/>
          <p:nvPr/>
        </p:nvSpPr>
        <p:spPr>
          <a:xfrm>
            <a:off x="1475656" y="2996952"/>
            <a:ext cx="6280309" cy="400110"/>
          </a:xfrm>
          <a:prstGeom prst="rect">
            <a:avLst/>
          </a:prstGeom>
        </p:spPr>
        <p:txBody>
          <a:bodyPr wrap="square">
            <a:spAutoFit/>
          </a:bodyPr>
          <a:lstStyle/>
          <a:p>
            <a:pPr algn="l">
              <a:defRPr/>
            </a:pPr>
            <a:r>
              <a:rPr lang="zh-CN" altLang="en-US" sz="2000" b="1" dirty="0" smtClean="0">
                <a:solidFill>
                  <a:srgbClr val="000066"/>
                </a:solidFill>
                <a:latin typeface="+mj-lt"/>
                <a:ea typeface="+mj-ea"/>
              </a:rPr>
              <a:t>在布线的地方挖好沟道</a:t>
            </a:r>
            <a:endParaRPr lang="zh-CN" altLang="en-US" sz="2000" b="1" dirty="0">
              <a:solidFill>
                <a:srgbClr val="000066"/>
              </a:solidFill>
              <a:latin typeface="+mj-lt"/>
              <a:ea typeface="+mj-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927448" y="3141712"/>
            <a:ext cx="5486400" cy="1219200"/>
          </a:xfrm>
          <a:prstGeom prst="rect">
            <a:avLst/>
          </a:prstGeom>
          <a:solidFill>
            <a:srgbClr val="DDDDDD"/>
          </a:solidFill>
          <a:ln w="9525">
            <a:solidFill>
              <a:schemeClr val="tx1"/>
            </a:solidFill>
            <a:miter lim="800000"/>
            <a:headEnd/>
            <a:tailEnd/>
          </a:ln>
        </p:spPr>
        <p:txBody>
          <a:bodyPr wrap="none" anchor="ctr"/>
          <a:lstStyle/>
          <a:p>
            <a:endParaRPr lang="zh-CN" altLang="en-US">
              <a:solidFill>
                <a:srgbClr val="000066"/>
              </a:solidFill>
            </a:endParaRPr>
          </a:p>
        </p:txBody>
      </p:sp>
      <p:sp>
        <p:nvSpPr>
          <p:cNvPr id="60419" name="Rectangle 3" descr="50%"/>
          <p:cNvSpPr>
            <a:spLocks noChangeArrowheads="1"/>
          </p:cNvSpPr>
          <p:nvPr/>
        </p:nvSpPr>
        <p:spPr bwMode="auto">
          <a:xfrm>
            <a:off x="1927448" y="3827512"/>
            <a:ext cx="548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a:solidFill>
                <a:srgbClr val="000066"/>
              </a:solidFill>
            </a:endParaRPr>
          </a:p>
        </p:txBody>
      </p:sp>
      <p:sp>
        <p:nvSpPr>
          <p:cNvPr id="60421" name="Rectangle 5" descr="50%"/>
          <p:cNvSpPr>
            <a:spLocks noChangeArrowheads="1"/>
          </p:cNvSpPr>
          <p:nvPr/>
        </p:nvSpPr>
        <p:spPr bwMode="auto">
          <a:xfrm>
            <a:off x="1927448" y="4360912"/>
            <a:ext cx="548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a:solidFill>
                <a:srgbClr val="000066"/>
              </a:solidFill>
            </a:endParaRPr>
          </a:p>
        </p:txBody>
      </p:sp>
      <p:sp>
        <p:nvSpPr>
          <p:cNvPr id="60422" name="Line 6"/>
          <p:cNvSpPr>
            <a:spLocks noChangeShapeType="1"/>
          </p:cNvSpPr>
          <p:nvPr/>
        </p:nvSpPr>
        <p:spPr bwMode="auto">
          <a:xfrm>
            <a:off x="1927448" y="3141712"/>
            <a:ext cx="1524000" cy="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23" name="Line 7"/>
          <p:cNvSpPr>
            <a:spLocks noChangeShapeType="1"/>
          </p:cNvSpPr>
          <p:nvPr/>
        </p:nvSpPr>
        <p:spPr bwMode="auto">
          <a:xfrm>
            <a:off x="4365848" y="3141712"/>
            <a:ext cx="1600200" cy="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24" name="Line 8"/>
          <p:cNvSpPr>
            <a:spLocks noChangeShapeType="1"/>
          </p:cNvSpPr>
          <p:nvPr/>
        </p:nvSpPr>
        <p:spPr bwMode="auto">
          <a:xfrm>
            <a:off x="6880448" y="3141712"/>
            <a:ext cx="533400" cy="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25" name="Line 9"/>
          <p:cNvSpPr>
            <a:spLocks noChangeShapeType="1"/>
          </p:cNvSpPr>
          <p:nvPr/>
        </p:nvSpPr>
        <p:spPr bwMode="auto">
          <a:xfrm flipH="1" flipV="1">
            <a:off x="3832448" y="3675112"/>
            <a:ext cx="76200" cy="76200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26" name="AutoShape 10"/>
          <p:cNvSpPr>
            <a:spLocks noChangeArrowheads="1"/>
          </p:cNvSpPr>
          <p:nvPr/>
        </p:nvSpPr>
        <p:spPr bwMode="auto">
          <a:xfrm>
            <a:off x="3527648" y="3903712"/>
            <a:ext cx="762000" cy="533400"/>
          </a:xfrm>
          <a:prstGeom prst="flowChartManualOperation">
            <a:avLst/>
          </a:prstGeom>
          <a:solidFill>
            <a:schemeClr val="bg1"/>
          </a:solidFill>
          <a:ln w="28575">
            <a:noFill/>
            <a:miter lim="800000"/>
            <a:headEnd/>
            <a:tailEnd/>
          </a:ln>
        </p:spPr>
        <p:txBody>
          <a:bodyPr wrap="none" anchor="ctr"/>
          <a:lstStyle/>
          <a:p>
            <a:endParaRPr lang="zh-CN" altLang="en-US">
              <a:solidFill>
                <a:srgbClr val="000066"/>
              </a:solidFill>
            </a:endParaRPr>
          </a:p>
        </p:txBody>
      </p:sp>
      <p:sp>
        <p:nvSpPr>
          <p:cNvPr id="60427" name="AutoShape 11"/>
          <p:cNvSpPr>
            <a:spLocks noChangeArrowheads="1"/>
          </p:cNvSpPr>
          <p:nvPr/>
        </p:nvSpPr>
        <p:spPr bwMode="auto">
          <a:xfrm>
            <a:off x="3451448" y="3141712"/>
            <a:ext cx="914400" cy="762000"/>
          </a:xfrm>
          <a:custGeom>
            <a:avLst/>
            <a:gdLst>
              <a:gd name="T0" fmla="*/ 876300 w 21600"/>
              <a:gd name="T1" fmla="*/ 381000 h 21600"/>
              <a:gd name="T2" fmla="*/ 457200 w 21600"/>
              <a:gd name="T3" fmla="*/ 762000 h 21600"/>
              <a:gd name="T4" fmla="*/ 38100 w 21600"/>
              <a:gd name="T5" fmla="*/ 381000 h 21600"/>
              <a:gd name="T6" fmla="*/ 457200 w 21600"/>
              <a:gd name="T7" fmla="*/ 0 h 21600"/>
              <a:gd name="T8" fmla="*/ 0 60000 65536"/>
              <a:gd name="T9" fmla="*/ 0 60000 65536"/>
              <a:gd name="T10" fmla="*/ 0 60000 65536"/>
              <a:gd name="T11" fmla="*/ 0 60000 65536"/>
              <a:gd name="T12" fmla="*/ 2700 w 21600"/>
              <a:gd name="T13" fmla="*/ 2700 h 21600"/>
              <a:gd name="T14" fmla="*/ 18900 w 21600"/>
              <a:gd name="T15" fmla="*/ 18900 h 21600"/>
            </a:gdLst>
            <a:ahLst/>
            <a:cxnLst>
              <a:cxn ang="T8">
                <a:pos x="T0" y="T1"/>
              </a:cxn>
              <a:cxn ang="T9">
                <a:pos x="T2" y="T3"/>
              </a:cxn>
              <a:cxn ang="T10">
                <a:pos x="T4" y="T5"/>
              </a:cxn>
              <a:cxn ang="T11">
                <a:pos x="T6" y="T7"/>
              </a:cxn>
            </a:cxnLst>
            <a:rect l="T12" t="T13" r="T14" b="T15"/>
            <a:pathLst>
              <a:path w="21600" h="21600">
                <a:moveTo>
                  <a:pt x="0" y="0"/>
                </a:moveTo>
                <a:lnTo>
                  <a:pt x="1800" y="21600"/>
                </a:lnTo>
                <a:lnTo>
                  <a:pt x="19800" y="21600"/>
                </a:lnTo>
                <a:lnTo>
                  <a:pt x="21600" y="0"/>
                </a:lnTo>
                <a:close/>
              </a:path>
            </a:pathLst>
          </a:custGeom>
          <a:solidFill>
            <a:schemeClr val="bg1"/>
          </a:solidFill>
          <a:ln w="9525">
            <a:noFill/>
            <a:miter lim="800000"/>
            <a:headEnd/>
            <a:tailEnd/>
          </a:ln>
        </p:spPr>
        <p:txBody>
          <a:bodyPr wrap="none" anchor="ctr"/>
          <a:lstStyle/>
          <a:p>
            <a:endParaRPr lang="zh-CN" altLang="en-US">
              <a:solidFill>
                <a:srgbClr val="000066"/>
              </a:solidFill>
            </a:endParaRPr>
          </a:p>
        </p:txBody>
      </p:sp>
      <p:sp>
        <p:nvSpPr>
          <p:cNvPr id="60428" name="Rectangle 12"/>
          <p:cNvSpPr>
            <a:spLocks noChangeArrowheads="1"/>
          </p:cNvSpPr>
          <p:nvPr/>
        </p:nvSpPr>
        <p:spPr bwMode="auto">
          <a:xfrm>
            <a:off x="3680048" y="4360912"/>
            <a:ext cx="457200" cy="76200"/>
          </a:xfrm>
          <a:prstGeom prst="rect">
            <a:avLst/>
          </a:prstGeom>
          <a:solidFill>
            <a:srgbClr val="FF5050"/>
          </a:solidFill>
          <a:ln w="9525">
            <a:noFill/>
            <a:miter lim="800000"/>
            <a:headEnd/>
            <a:tailEnd/>
          </a:ln>
        </p:spPr>
        <p:txBody>
          <a:bodyPr wrap="none" anchor="ctr"/>
          <a:lstStyle/>
          <a:p>
            <a:endParaRPr lang="zh-CN" altLang="en-US">
              <a:solidFill>
                <a:srgbClr val="000066"/>
              </a:solidFill>
            </a:endParaRPr>
          </a:p>
        </p:txBody>
      </p:sp>
      <p:sp>
        <p:nvSpPr>
          <p:cNvPr id="60429" name="Line 13"/>
          <p:cNvSpPr>
            <a:spLocks noChangeShapeType="1"/>
          </p:cNvSpPr>
          <p:nvPr/>
        </p:nvSpPr>
        <p:spPr bwMode="auto">
          <a:xfrm>
            <a:off x="3451448" y="3065512"/>
            <a:ext cx="76200" cy="762000"/>
          </a:xfrm>
          <a:prstGeom prst="line">
            <a:avLst/>
          </a:prstGeom>
          <a:noFill/>
          <a:ln w="38100">
            <a:solidFill>
              <a:srgbClr val="FF5050"/>
            </a:solidFill>
            <a:round/>
            <a:headEnd/>
            <a:tailEnd/>
          </a:ln>
        </p:spPr>
        <p:txBody>
          <a:bodyPr wrap="none" anchor="ctr"/>
          <a:lstStyle/>
          <a:p>
            <a:endParaRPr lang="zh-CN" altLang="en-US">
              <a:solidFill>
                <a:srgbClr val="000066"/>
              </a:solidFill>
            </a:endParaRPr>
          </a:p>
        </p:txBody>
      </p:sp>
      <p:sp>
        <p:nvSpPr>
          <p:cNvPr id="60430" name="Line 14"/>
          <p:cNvSpPr>
            <a:spLocks noChangeShapeType="1"/>
          </p:cNvSpPr>
          <p:nvPr/>
        </p:nvSpPr>
        <p:spPr bwMode="auto">
          <a:xfrm flipH="1">
            <a:off x="4289648" y="3065512"/>
            <a:ext cx="76200" cy="762000"/>
          </a:xfrm>
          <a:prstGeom prst="line">
            <a:avLst/>
          </a:prstGeom>
          <a:noFill/>
          <a:ln w="38100">
            <a:solidFill>
              <a:srgbClr val="FF5050"/>
            </a:solidFill>
            <a:round/>
            <a:headEnd/>
            <a:tailEnd/>
          </a:ln>
        </p:spPr>
        <p:txBody>
          <a:bodyPr wrap="none" anchor="ctr"/>
          <a:lstStyle/>
          <a:p>
            <a:endParaRPr lang="zh-CN" altLang="en-US">
              <a:solidFill>
                <a:srgbClr val="000066"/>
              </a:solidFill>
            </a:endParaRPr>
          </a:p>
        </p:txBody>
      </p:sp>
      <p:sp>
        <p:nvSpPr>
          <p:cNvPr id="60431" name="Line 15"/>
          <p:cNvSpPr>
            <a:spLocks noChangeShapeType="1"/>
          </p:cNvSpPr>
          <p:nvPr/>
        </p:nvSpPr>
        <p:spPr bwMode="auto">
          <a:xfrm>
            <a:off x="3527648" y="3827512"/>
            <a:ext cx="152400" cy="533400"/>
          </a:xfrm>
          <a:prstGeom prst="line">
            <a:avLst/>
          </a:prstGeom>
          <a:noFill/>
          <a:ln w="38100">
            <a:solidFill>
              <a:srgbClr val="FF5050"/>
            </a:solidFill>
            <a:round/>
            <a:headEnd/>
            <a:tailEnd/>
          </a:ln>
        </p:spPr>
        <p:txBody>
          <a:bodyPr wrap="none" anchor="ctr"/>
          <a:lstStyle/>
          <a:p>
            <a:endParaRPr lang="zh-CN" altLang="en-US">
              <a:solidFill>
                <a:srgbClr val="000066"/>
              </a:solidFill>
            </a:endParaRPr>
          </a:p>
        </p:txBody>
      </p:sp>
      <p:sp>
        <p:nvSpPr>
          <p:cNvPr id="60432" name="Line 16"/>
          <p:cNvSpPr>
            <a:spLocks noChangeShapeType="1"/>
          </p:cNvSpPr>
          <p:nvPr/>
        </p:nvSpPr>
        <p:spPr bwMode="auto">
          <a:xfrm flipH="1" flipV="1">
            <a:off x="3527648" y="3903712"/>
            <a:ext cx="152400" cy="53340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33" name="Line 17"/>
          <p:cNvSpPr>
            <a:spLocks noChangeShapeType="1"/>
          </p:cNvSpPr>
          <p:nvPr/>
        </p:nvSpPr>
        <p:spPr bwMode="auto">
          <a:xfrm flipH="1" flipV="1">
            <a:off x="3451448" y="3141712"/>
            <a:ext cx="76200" cy="76200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34" name="Line 18"/>
          <p:cNvSpPr>
            <a:spLocks noChangeShapeType="1"/>
          </p:cNvSpPr>
          <p:nvPr/>
        </p:nvSpPr>
        <p:spPr bwMode="auto">
          <a:xfrm flipH="1">
            <a:off x="4137248" y="3827512"/>
            <a:ext cx="152400" cy="533400"/>
          </a:xfrm>
          <a:prstGeom prst="line">
            <a:avLst/>
          </a:prstGeom>
          <a:noFill/>
          <a:ln w="38100">
            <a:solidFill>
              <a:srgbClr val="FF5050"/>
            </a:solidFill>
            <a:round/>
            <a:headEnd/>
            <a:tailEnd/>
          </a:ln>
        </p:spPr>
        <p:txBody>
          <a:bodyPr wrap="none" anchor="ctr"/>
          <a:lstStyle/>
          <a:p>
            <a:endParaRPr lang="zh-CN" altLang="en-US">
              <a:solidFill>
                <a:srgbClr val="000066"/>
              </a:solidFill>
            </a:endParaRPr>
          </a:p>
        </p:txBody>
      </p:sp>
      <p:sp>
        <p:nvSpPr>
          <p:cNvPr id="60435" name="Line 19"/>
          <p:cNvSpPr>
            <a:spLocks noChangeShapeType="1"/>
          </p:cNvSpPr>
          <p:nvPr/>
        </p:nvSpPr>
        <p:spPr bwMode="auto">
          <a:xfrm flipV="1">
            <a:off x="4137248" y="3903712"/>
            <a:ext cx="152400" cy="53340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36" name="Line 20"/>
          <p:cNvSpPr>
            <a:spLocks noChangeShapeType="1"/>
          </p:cNvSpPr>
          <p:nvPr/>
        </p:nvSpPr>
        <p:spPr bwMode="auto">
          <a:xfrm flipV="1">
            <a:off x="4289648" y="3141712"/>
            <a:ext cx="76200" cy="76200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37" name="AutoShape 21"/>
          <p:cNvSpPr>
            <a:spLocks noChangeArrowheads="1"/>
          </p:cNvSpPr>
          <p:nvPr/>
        </p:nvSpPr>
        <p:spPr bwMode="auto">
          <a:xfrm>
            <a:off x="6042248" y="3903712"/>
            <a:ext cx="762000" cy="533400"/>
          </a:xfrm>
          <a:prstGeom prst="flowChartManualOperation">
            <a:avLst/>
          </a:prstGeom>
          <a:solidFill>
            <a:schemeClr val="bg1"/>
          </a:solidFill>
          <a:ln w="28575">
            <a:noFill/>
            <a:miter lim="800000"/>
            <a:headEnd/>
            <a:tailEnd/>
          </a:ln>
        </p:spPr>
        <p:txBody>
          <a:bodyPr wrap="none" anchor="ctr"/>
          <a:lstStyle/>
          <a:p>
            <a:endParaRPr lang="zh-CN" altLang="en-US">
              <a:solidFill>
                <a:srgbClr val="000066"/>
              </a:solidFill>
            </a:endParaRPr>
          </a:p>
        </p:txBody>
      </p:sp>
      <p:sp>
        <p:nvSpPr>
          <p:cNvPr id="60438" name="AutoShape 22"/>
          <p:cNvSpPr>
            <a:spLocks noChangeArrowheads="1"/>
          </p:cNvSpPr>
          <p:nvPr/>
        </p:nvSpPr>
        <p:spPr bwMode="auto">
          <a:xfrm>
            <a:off x="5966048" y="3141712"/>
            <a:ext cx="914400" cy="762000"/>
          </a:xfrm>
          <a:custGeom>
            <a:avLst/>
            <a:gdLst>
              <a:gd name="T0" fmla="*/ 876300 w 21600"/>
              <a:gd name="T1" fmla="*/ 381000 h 21600"/>
              <a:gd name="T2" fmla="*/ 457200 w 21600"/>
              <a:gd name="T3" fmla="*/ 762000 h 21600"/>
              <a:gd name="T4" fmla="*/ 38100 w 21600"/>
              <a:gd name="T5" fmla="*/ 381000 h 21600"/>
              <a:gd name="T6" fmla="*/ 457200 w 21600"/>
              <a:gd name="T7" fmla="*/ 0 h 21600"/>
              <a:gd name="T8" fmla="*/ 0 60000 65536"/>
              <a:gd name="T9" fmla="*/ 0 60000 65536"/>
              <a:gd name="T10" fmla="*/ 0 60000 65536"/>
              <a:gd name="T11" fmla="*/ 0 60000 65536"/>
              <a:gd name="T12" fmla="*/ 2700 w 21600"/>
              <a:gd name="T13" fmla="*/ 2700 h 21600"/>
              <a:gd name="T14" fmla="*/ 18900 w 21600"/>
              <a:gd name="T15" fmla="*/ 18900 h 21600"/>
            </a:gdLst>
            <a:ahLst/>
            <a:cxnLst>
              <a:cxn ang="T8">
                <a:pos x="T0" y="T1"/>
              </a:cxn>
              <a:cxn ang="T9">
                <a:pos x="T2" y="T3"/>
              </a:cxn>
              <a:cxn ang="T10">
                <a:pos x="T4" y="T5"/>
              </a:cxn>
              <a:cxn ang="T11">
                <a:pos x="T6" y="T7"/>
              </a:cxn>
            </a:cxnLst>
            <a:rect l="T12" t="T13" r="T14" b="T15"/>
            <a:pathLst>
              <a:path w="21600" h="21600">
                <a:moveTo>
                  <a:pt x="0" y="0"/>
                </a:moveTo>
                <a:lnTo>
                  <a:pt x="1800" y="21600"/>
                </a:lnTo>
                <a:lnTo>
                  <a:pt x="19800" y="21600"/>
                </a:lnTo>
                <a:lnTo>
                  <a:pt x="21600" y="0"/>
                </a:lnTo>
                <a:close/>
              </a:path>
            </a:pathLst>
          </a:custGeom>
          <a:solidFill>
            <a:schemeClr val="bg1"/>
          </a:solidFill>
          <a:ln w="9525">
            <a:noFill/>
            <a:miter lim="800000"/>
            <a:headEnd/>
            <a:tailEnd/>
          </a:ln>
        </p:spPr>
        <p:txBody>
          <a:bodyPr wrap="none" anchor="ctr"/>
          <a:lstStyle/>
          <a:p>
            <a:endParaRPr lang="zh-CN" altLang="en-US">
              <a:solidFill>
                <a:srgbClr val="000066"/>
              </a:solidFill>
            </a:endParaRPr>
          </a:p>
        </p:txBody>
      </p:sp>
      <p:sp>
        <p:nvSpPr>
          <p:cNvPr id="60439" name="Rectangle 23"/>
          <p:cNvSpPr>
            <a:spLocks noChangeArrowheads="1"/>
          </p:cNvSpPr>
          <p:nvPr/>
        </p:nvSpPr>
        <p:spPr bwMode="auto">
          <a:xfrm>
            <a:off x="6194648" y="4360912"/>
            <a:ext cx="457200" cy="76200"/>
          </a:xfrm>
          <a:prstGeom prst="rect">
            <a:avLst/>
          </a:prstGeom>
          <a:solidFill>
            <a:srgbClr val="FF5050"/>
          </a:solidFill>
          <a:ln w="9525">
            <a:noFill/>
            <a:miter lim="800000"/>
            <a:headEnd/>
            <a:tailEnd/>
          </a:ln>
        </p:spPr>
        <p:txBody>
          <a:bodyPr wrap="none" anchor="ctr"/>
          <a:lstStyle/>
          <a:p>
            <a:endParaRPr lang="zh-CN" altLang="en-US">
              <a:solidFill>
                <a:srgbClr val="000066"/>
              </a:solidFill>
            </a:endParaRPr>
          </a:p>
        </p:txBody>
      </p:sp>
      <p:sp>
        <p:nvSpPr>
          <p:cNvPr id="60440" name="Line 24"/>
          <p:cNvSpPr>
            <a:spLocks noChangeShapeType="1"/>
          </p:cNvSpPr>
          <p:nvPr/>
        </p:nvSpPr>
        <p:spPr bwMode="auto">
          <a:xfrm>
            <a:off x="5966048" y="3065512"/>
            <a:ext cx="76200" cy="762000"/>
          </a:xfrm>
          <a:prstGeom prst="line">
            <a:avLst/>
          </a:prstGeom>
          <a:noFill/>
          <a:ln w="38100">
            <a:solidFill>
              <a:srgbClr val="FF5050"/>
            </a:solidFill>
            <a:round/>
            <a:headEnd/>
            <a:tailEnd/>
          </a:ln>
        </p:spPr>
        <p:txBody>
          <a:bodyPr wrap="none" anchor="ctr"/>
          <a:lstStyle/>
          <a:p>
            <a:endParaRPr lang="zh-CN" altLang="en-US">
              <a:solidFill>
                <a:srgbClr val="000066"/>
              </a:solidFill>
            </a:endParaRPr>
          </a:p>
        </p:txBody>
      </p:sp>
      <p:sp>
        <p:nvSpPr>
          <p:cNvPr id="60441" name="Line 25"/>
          <p:cNvSpPr>
            <a:spLocks noChangeShapeType="1"/>
          </p:cNvSpPr>
          <p:nvPr/>
        </p:nvSpPr>
        <p:spPr bwMode="auto">
          <a:xfrm flipH="1">
            <a:off x="6804248" y="3065512"/>
            <a:ext cx="76200" cy="762000"/>
          </a:xfrm>
          <a:prstGeom prst="line">
            <a:avLst/>
          </a:prstGeom>
          <a:noFill/>
          <a:ln w="38100">
            <a:solidFill>
              <a:srgbClr val="FF5050"/>
            </a:solidFill>
            <a:round/>
            <a:headEnd/>
            <a:tailEnd/>
          </a:ln>
        </p:spPr>
        <p:txBody>
          <a:bodyPr wrap="none" anchor="ctr"/>
          <a:lstStyle/>
          <a:p>
            <a:endParaRPr lang="zh-CN" altLang="en-US">
              <a:solidFill>
                <a:srgbClr val="000066"/>
              </a:solidFill>
            </a:endParaRPr>
          </a:p>
        </p:txBody>
      </p:sp>
      <p:sp>
        <p:nvSpPr>
          <p:cNvPr id="60442" name="Line 26"/>
          <p:cNvSpPr>
            <a:spLocks noChangeShapeType="1"/>
          </p:cNvSpPr>
          <p:nvPr/>
        </p:nvSpPr>
        <p:spPr bwMode="auto">
          <a:xfrm>
            <a:off x="6042248" y="3827512"/>
            <a:ext cx="152400" cy="533400"/>
          </a:xfrm>
          <a:prstGeom prst="line">
            <a:avLst/>
          </a:prstGeom>
          <a:noFill/>
          <a:ln w="38100">
            <a:solidFill>
              <a:srgbClr val="FF5050"/>
            </a:solidFill>
            <a:round/>
            <a:headEnd/>
            <a:tailEnd/>
          </a:ln>
        </p:spPr>
        <p:txBody>
          <a:bodyPr wrap="none" anchor="ctr"/>
          <a:lstStyle/>
          <a:p>
            <a:endParaRPr lang="zh-CN" altLang="en-US">
              <a:solidFill>
                <a:srgbClr val="000066"/>
              </a:solidFill>
            </a:endParaRPr>
          </a:p>
        </p:txBody>
      </p:sp>
      <p:sp>
        <p:nvSpPr>
          <p:cNvPr id="60443" name="Line 27"/>
          <p:cNvSpPr>
            <a:spLocks noChangeShapeType="1"/>
          </p:cNvSpPr>
          <p:nvPr/>
        </p:nvSpPr>
        <p:spPr bwMode="auto">
          <a:xfrm flipH="1" flipV="1">
            <a:off x="6042248" y="3903712"/>
            <a:ext cx="152400" cy="53340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44" name="Line 28"/>
          <p:cNvSpPr>
            <a:spLocks noChangeShapeType="1"/>
          </p:cNvSpPr>
          <p:nvPr/>
        </p:nvSpPr>
        <p:spPr bwMode="auto">
          <a:xfrm flipH="1" flipV="1">
            <a:off x="5966048" y="3141712"/>
            <a:ext cx="76200" cy="76200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45" name="Line 29"/>
          <p:cNvSpPr>
            <a:spLocks noChangeShapeType="1"/>
          </p:cNvSpPr>
          <p:nvPr/>
        </p:nvSpPr>
        <p:spPr bwMode="auto">
          <a:xfrm flipH="1">
            <a:off x="6651848" y="3827512"/>
            <a:ext cx="152400" cy="533400"/>
          </a:xfrm>
          <a:prstGeom prst="line">
            <a:avLst/>
          </a:prstGeom>
          <a:noFill/>
          <a:ln w="38100">
            <a:solidFill>
              <a:srgbClr val="FF5050"/>
            </a:solidFill>
            <a:round/>
            <a:headEnd/>
            <a:tailEnd/>
          </a:ln>
        </p:spPr>
        <p:txBody>
          <a:bodyPr wrap="none" anchor="ctr"/>
          <a:lstStyle/>
          <a:p>
            <a:endParaRPr lang="zh-CN" altLang="en-US">
              <a:solidFill>
                <a:srgbClr val="000066"/>
              </a:solidFill>
            </a:endParaRPr>
          </a:p>
        </p:txBody>
      </p:sp>
      <p:sp>
        <p:nvSpPr>
          <p:cNvPr id="60446" name="Line 30"/>
          <p:cNvSpPr>
            <a:spLocks noChangeShapeType="1"/>
          </p:cNvSpPr>
          <p:nvPr/>
        </p:nvSpPr>
        <p:spPr bwMode="auto">
          <a:xfrm flipV="1">
            <a:off x="6651848" y="3903712"/>
            <a:ext cx="152400" cy="53340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47" name="Line 31"/>
          <p:cNvSpPr>
            <a:spLocks noChangeShapeType="1"/>
          </p:cNvSpPr>
          <p:nvPr/>
        </p:nvSpPr>
        <p:spPr bwMode="auto">
          <a:xfrm flipV="1">
            <a:off x="6804248" y="3141712"/>
            <a:ext cx="76200" cy="76200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48" name="Rectangle 32"/>
          <p:cNvSpPr>
            <a:spLocks noChangeArrowheads="1"/>
          </p:cNvSpPr>
          <p:nvPr/>
        </p:nvSpPr>
        <p:spPr bwMode="auto">
          <a:xfrm>
            <a:off x="4365848" y="3065512"/>
            <a:ext cx="1600200" cy="76200"/>
          </a:xfrm>
          <a:prstGeom prst="rect">
            <a:avLst/>
          </a:prstGeom>
          <a:solidFill>
            <a:srgbClr val="FF5050"/>
          </a:solidFill>
          <a:ln w="9525">
            <a:noFill/>
            <a:miter lim="800000"/>
            <a:headEnd/>
            <a:tailEnd/>
          </a:ln>
        </p:spPr>
        <p:txBody>
          <a:bodyPr wrap="none" anchor="ctr"/>
          <a:lstStyle/>
          <a:p>
            <a:endParaRPr lang="zh-CN" altLang="en-US">
              <a:solidFill>
                <a:srgbClr val="000066"/>
              </a:solidFill>
            </a:endParaRPr>
          </a:p>
        </p:txBody>
      </p:sp>
      <p:sp>
        <p:nvSpPr>
          <p:cNvPr id="60449" name="Rectangle 33"/>
          <p:cNvSpPr>
            <a:spLocks noChangeArrowheads="1"/>
          </p:cNvSpPr>
          <p:nvPr/>
        </p:nvSpPr>
        <p:spPr bwMode="auto">
          <a:xfrm>
            <a:off x="1927448" y="3065512"/>
            <a:ext cx="1524000" cy="76200"/>
          </a:xfrm>
          <a:prstGeom prst="rect">
            <a:avLst/>
          </a:prstGeom>
          <a:solidFill>
            <a:srgbClr val="FF5050"/>
          </a:solidFill>
          <a:ln w="9525">
            <a:noFill/>
            <a:miter lim="800000"/>
            <a:headEnd/>
            <a:tailEnd/>
          </a:ln>
        </p:spPr>
        <p:txBody>
          <a:bodyPr wrap="none" anchor="ctr"/>
          <a:lstStyle/>
          <a:p>
            <a:endParaRPr lang="zh-CN" altLang="en-US">
              <a:solidFill>
                <a:srgbClr val="000066"/>
              </a:solidFill>
            </a:endParaRPr>
          </a:p>
        </p:txBody>
      </p:sp>
      <p:sp>
        <p:nvSpPr>
          <p:cNvPr id="60450" name="Rectangle 34"/>
          <p:cNvSpPr>
            <a:spLocks noChangeArrowheads="1"/>
          </p:cNvSpPr>
          <p:nvPr/>
        </p:nvSpPr>
        <p:spPr bwMode="auto">
          <a:xfrm>
            <a:off x="6880448" y="3065512"/>
            <a:ext cx="533400" cy="76200"/>
          </a:xfrm>
          <a:prstGeom prst="rect">
            <a:avLst/>
          </a:prstGeom>
          <a:solidFill>
            <a:srgbClr val="FF5050"/>
          </a:solidFill>
          <a:ln w="9525">
            <a:noFill/>
            <a:miter lim="800000"/>
            <a:headEnd/>
            <a:tailEnd/>
          </a:ln>
        </p:spPr>
        <p:txBody>
          <a:bodyPr wrap="none" anchor="ctr"/>
          <a:lstStyle/>
          <a:p>
            <a:endParaRPr lang="zh-CN" altLang="en-US">
              <a:solidFill>
                <a:srgbClr val="000066"/>
              </a:solidFill>
            </a:endParaRPr>
          </a:p>
        </p:txBody>
      </p:sp>
      <p:sp>
        <p:nvSpPr>
          <p:cNvPr id="60451" name="Line 35"/>
          <p:cNvSpPr>
            <a:spLocks noChangeShapeType="1"/>
          </p:cNvSpPr>
          <p:nvPr/>
        </p:nvSpPr>
        <p:spPr bwMode="auto">
          <a:xfrm flipV="1">
            <a:off x="1546448" y="3141712"/>
            <a:ext cx="381000" cy="228600"/>
          </a:xfrm>
          <a:prstGeom prst="line">
            <a:avLst/>
          </a:prstGeom>
          <a:noFill/>
          <a:ln w="9525">
            <a:solidFill>
              <a:schemeClr val="tx1"/>
            </a:solidFill>
            <a:round/>
            <a:headEnd/>
            <a:tailEnd type="triangle" w="med" len="med"/>
          </a:ln>
        </p:spPr>
        <p:txBody>
          <a:bodyPr wrap="none" anchor="ctr"/>
          <a:lstStyle/>
          <a:p>
            <a:endParaRPr lang="zh-CN" altLang="en-US">
              <a:solidFill>
                <a:srgbClr val="000066"/>
              </a:solidFill>
            </a:endParaRPr>
          </a:p>
        </p:txBody>
      </p:sp>
      <p:sp>
        <p:nvSpPr>
          <p:cNvPr id="60452" name="Text Box 36"/>
          <p:cNvSpPr txBox="1">
            <a:spLocks noChangeArrowheads="1"/>
          </p:cNvSpPr>
          <p:nvPr/>
        </p:nvSpPr>
        <p:spPr bwMode="auto">
          <a:xfrm>
            <a:off x="1089248" y="3141712"/>
            <a:ext cx="914400" cy="369332"/>
          </a:xfrm>
          <a:prstGeom prst="rect">
            <a:avLst/>
          </a:prstGeom>
          <a:noFill/>
          <a:ln w="9525">
            <a:noFill/>
            <a:miter lim="800000"/>
            <a:headEnd/>
            <a:tailEnd/>
          </a:ln>
        </p:spPr>
        <p:txBody>
          <a:bodyPr>
            <a:spAutoFit/>
          </a:bodyPr>
          <a:lstStyle/>
          <a:p>
            <a:pPr>
              <a:spcBef>
                <a:spcPct val="50000"/>
              </a:spcBef>
            </a:pPr>
            <a:r>
              <a:rPr lang="en-US" altLang="zh-TW">
                <a:solidFill>
                  <a:srgbClr val="000066"/>
                </a:solidFill>
                <a:ea typeface="PMingLiU" pitchFamily="18" charset="-120"/>
              </a:rPr>
              <a:t>Ta</a:t>
            </a:r>
          </a:p>
        </p:txBody>
      </p:sp>
      <p:sp>
        <p:nvSpPr>
          <p:cNvPr id="60453" name="Rectangle 37"/>
          <p:cNvSpPr>
            <a:spLocks noChangeArrowheads="1"/>
          </p:cNvSpPr>
          <p:nvPr/>
        </p:nvSpPr>
        <p:spPr bwMode="auto">
          <a:xfrm>
            <a:off x="3527648" y="4437112"/>
            <a:ext cx="3276600" cy="533400"/>
          </a:xfrm>
          <a:prstGeom prst="rect">
            <a:avLst/>
          </a:prstGeom>
          <a:solidFill>
            <a:srgbClr val="FF5050"/>
          </a:solidFill>
          <a:ln w="9525">
            <a:solidFill>
              <a:schemeClr val="tx1"/>
            </a:solidFill>
            <a:miter lim="800000"/>
            <a:headEnd/>
            <a:tailEnd/>
          </a:ln>
        </p:spPr>
        <p:txBody>
          <a:bodyPr wrap="none" anchor="ctr"/>
          <a:lstStyle/>
          <a:p>
            <a:endParaRPr lang="zh-CN" altLang="en-US">
              <a:solidFill>
                <a:srgbClr val="000066"/>
              </a:solidFill>
            </a:endParaRPr>
          </a:p>
        </p:txBody>
      </p:sp>
      <p:sp>
        <p:nvSpPr>
          <p:cNvPr id="60454" name="Rectangle 38"/>
          <p:cNvSpPr>
            <a:spLocks noChangeArrowheads="1"/>
          </p:cNvSpPr>
          <p:nvPr/>
        </p:nvSpPr>
        <p:spPr bwMode="auto">
          <a:xfrm>
            <a:off x="4289648" y="4437112"/>
            <a:ext cx="1752600" cy="533400"/>
          </a:xfrm>
          <a:prstGeom prst="rect">
            <a:avLst/>
          </a:prstGeom>
          <a:solidFill>
            <a:srgbClr val="DDDDDD"/>
          </a:solidFill>
          <a:ln w="9525">
            <a:solidFill>
              <a:schemeClr val="tx1"/>
            </a:solidFill>
            <a:miter lim="800000"/>
            <a:headEnd/>
            <a:tailEnd/>
          </a:ln>
        </p:spPr>
        <p:txBody>
          <a:bodyPr wrap="none" anchor="ctr"/>
          <a:lstStyle/>
          <a:p>
            <a:endParaRPr lang="zh-CN" altLang="en-US">
              <a:solidFill>
                <a:srgbClr val="000066"/>
              </a:solidFill>
            </a:endParaRPr>
          </a:p>
        </p:txBody>
      </p:sp>
      <p:sp>
        <p:nvSpPr>
          <p:cNvPr id="60455" name="Rectangle 39"/>
          <p:cNvSpPr>
            <a:spLocks noChangeArrowheads="1"/>
          </p:cNvSpPr>
          <p:nvPr/>
        </p:nvSpPr>
        <p:spPr bwMode="auto">
          <a:xfrm>
            <a:off x="6804248" y="4437112"/>
            <a:ext cx="609600" cy="533400"/>
          </a:xfrm>
          <a:prstGeom prst="rect">
            <a:avLst/>
          </a:prstGeom>
          <a:solidFill>
            <a:srgbClr val="DDDDDD"/>
          </a:solidFill>
          <a:ln w="9525">
            <a:solidFill>
              <a:schemeClr val="tx1"/>
            </a:solidFill>
            <a:miter lim="800000"/>
            <a:headEnd/>
            <a:tailEnd/>
          </a:ln>
        </p:spPr>
        <p:txBody>
          <a:bodyPr wrap="none" anchor="ctr"/>
          <a:lstStyle/>
          <a:p>
            <a:endParaRPr lang="zh-CN" altLang="en-US">
              <a:solidFill>
                <a:srgbClr val="000066"/>
              </a:solidFill>
            </a:endParaRPr>
          </a:p>
        </p:txBody>
      </p:sp>
      <p:sp>
        <p:nvSpPr>
          <p:cNvPr id="60456" name="Rectangle 40"/>
          <p:cNvSpPr>
            <a:spLocks noChangeArrowheads="1"/>
          </p:cNvSpPr>
          <p:nvPr/>
        </p:nvSpPr>
        <p:spPr bwMode="auto">
          <a:xfrm>
            <a:off x="1927448" y="4437112"/>
            <a:ext cx="1600200" cy="533400"/>
          </a:xfrm>
          <a:prstGeom prst="rect">
            <a:avLst/>
          </a:prstGeom>
          <a:solidFill>
            <a:srgbClr val="DDDDDD"/>
          </a:solidFill>
          <a:ln w="9525">
            <a:solidFill>
              <a:schemeClr val="tx1"/>
            </a:solidFill>
            <a:miter lim="800000"/>
            <a:headEnd/>
            <a:tailEnd/>
          </a:ln>
        </p:spPr>
        <p:txBody>
          <a:bodyPr wrap="none" anchor="ctr"/>
          <a:lstStyle/>
          <a:p>
            <a:pPr algn="ctr"/>
            <a:endParaRPr lang="zh-TW" altLang="en-US">
              <a:solidFill>
                <a:srgbClr val="000066"/>
              </a:solidFill>
              <a:ea typeface="PMingLiU" pitchFamily="18" charset="-120"/>
            </a:endParaRPr>
          </a:p>
        </p:txBody>
      </p:sp>
      <p:sp>
        <p:nvSpPr>
          <p:cNvPr id="60457" name="Text Box 41"/>
          <p:cNvSpPr txBox="1">
            <a:spLocks noChangeArrowheads="1"/>
          </p:cNvSpPr>
          <p:nvPr/>
        </p:nvSpPr>
        <p:spPr bwMode="auto">
          <a:xfrm>
            <a:off x="2156048" y="4437112"/>
            <a:ext cx="1600200" cy="369332"/>
          </a:xfrm>
          <a:prstGeom prst="rect">
            <a:avLst/>
          </a:prstGeom>
          <a:noFill/>
          <a:ln w="9525">
            <a:noFill/>
            <a:miter lim="800000"/>
            <a:headEnd/>
            <a:tailEnd/>
          </a:ln>
        </p:spPr>
        <p:txBody>
          <a:bodyPr>
            <a:spAutoFit/>
          </a:bodyPr>
          <a:lstStyle/>
          <a:p>
            <a:pPr>
              <a:spcBef>
                <a:spcPct val="50000"/>
              </a:spcBef>
            </a:pPr>
            <a:r>
              <a:rPr lang="en-US" altLang="zh-TW">
                <a:solidFill>
                  <a:srgbClr val="000066"/>
                </a:solidFill>
                <a:ea typeface="PMingLiU" pitchFamily="18" charset="-120"/>
              </a:rPr>
              <a:t>FSG</a:t>
            </a:r>
          </a:p>
        </p:txBody>
      </p:sp>
      <p:sp>
        <p:nvSpPr>
          <p:cNvPr id="60458" name="Line 42"/>
          <p:cNvSpPr>
            <a:spLocks noChangeShapeType="1"/>
          </p:cNvSpPr>
          <p:nvPr/>
        </p:nvSpPr>
        <p:spPr bwMode="auto">
          <a:xfrm flipV="1">
            <a:off x="3527648" y="4437112"/>
            <a:ext cx="0" cy="533400"/>
          </a:xfrm>
          <a:prstGeom prst="line">
            <a:avLst/>
          </a:prstGeom>
          <a:noFill/>
          <a:ln w="28575">
            <a:solidFill>
              <a:srgbClr val="0000FF"/>
            </a:solidFill>
            <a:round/>
            <a:headEnd/>
            <a:tailEnd/>
          </a:ln>
        </p:spPr>
        <p:txBody>
          <a:bodyPr wrap="none" anchor="ctr"/>
          <a:lstStyle/>
          <a:p>
            <a:endParaRPr lang="zh-CN" altLang="en-US">
              <a:solidFill>
                <a:srgbClr val="000066"/>
              </a:solidFill>
            </a:endParaRPr>
          </a:p>
        </p:txBody>
      </p:sp>
      <p:sp>
        <p:nvSpPr>
          <p:cNvPr id="60459" name="Line 43"/>
          <p:cNvSpPr>
            <a:spLocks noChangeShapeType="1"/>
          </p:cNvSpPr>
          <p:nvPr/>
        </p:nvSpPr>
        <p:spPr bwMode="auto">
          <a:xfrm flipV="1">
            <a:off x="4289648" y="4437112"/>
            <a:ext cx="0" cy="533400"/>
          </a:xfrm>
          <a:prstGeom prst="line">
            <a:avLst/>
          </a:prstGeom>
          <a:noFill/>
          <a:ln w="28575">
            <a:solidFill>
              <a:srgbClr val="0000FF"/>
            </a:solidFill>
            <a:round/>
            <a:headEnd/>
            <a:tailEnd/>
          </a:ln>
        </p:spPr>
        <p:txBody>
          <a:bodyPr wrap="none" anchor="ctr"/>
          <a:lstStyle/>
          <a:p>
            <a:endParaRPr lang="zh-CN" altLang="en-US">
              <a:solidFill>
                <a:srgbClr val="000066"/>
              </a:solidFill>
            </a:endParaRPr>
          </a:p>
        </p:txBody>
      </p:sp>
      <p:sp>
        <p:nvSpPr>
          <p:cNvPr id="60460" name="Line 44"/>
          <p:cNvSpPr>
            <a:spLocks noChangeShapeType="1"/>
          </p:cNvSpPr>
          <p:nvPr/>
        </p:nvSpPr>
        <p:spPr bwMode="auto">
          <a:xfrm flipV="1">
            <a:off x="6804248" y="4437112"/>
            <a:ext cx="0" cy="533400"/>
          </a:xfrm>
          <a:prstGeom prst="line">
            <a:avLst/>
          </a:prstGeom>
          <a:noFill/>
          <a:ln w="28575">
            <a:solidFill>
              <a:srgbClr val="0000FF"/>
            </a:solidFill>
            <a:round/>
            <a:headEnd/>
            <a:tailEnd/>
          </a:ln>
        </p:spPr>
        <p:txBody>
          <a:bodyPr wrap="none" anchor="ctr"/>
          <a:lstStyle/>
          <a:p>
            <a:endParaRPr lang="zh-CN" altLang="en-US">
              <a:solidFill>
                <a:srgbClr val="000066"/>
              </a:solidFill>
            </a:endParaRPr>
          </a:p>
        </p:txBody>
      </p:sp>
      <p:sp>
        <p:nvSpPr>
          <p:cNvPr id="60461" name="Text Box 45"/>
          <p:cNvSpPr txBox="1">
            <a:spLocks noChangeArrowheads="1"/>
          </p:cNvSpPr>
          <p:nvPr/>
        </p:nvSpPr>
        <p:spPr bwMode="auto">
          <a:xfrm>
            <a:off x="3603848" y="4513312"/>
            <a:ext cx="685800" cy="369332"/>
          </a:xfrm>
          <a:prstGeom prst="rect">
            <a:avLst/>
          </a:prstGeom>
          <a:noFill/>
          <a:ln w="9525">
            <a:noFill/>
            <a:miter lim="800000"/>
            <a:headEnd/>
            <a:tailEnd/>
          </a:ln>
        </p:spPr>
        <p:txBody>
          <a:bodyPr>
            <a:spAutoFit/>
          </a:bodyPr>
          <a:lstStyle/>
          <a:p>
            <a:pPr>
              <a:spcBef>
                <a:spcPct val="50000"/>
              </a:spcBef>
            </a:pPr>
            <a:r>
              <a:rPr lang="en-US" altLang="zh-TW">
                <a:solidFill>
                  <a:srgbClr val="000066"/>
                </a:solidFill>
                <a:ea typeface="PMingLiU" pitchFamily="18" charset="-120"/>
              </a:rPr>
              <a:t>Cu</a:t>
            </a:r>
          </a:p>
        </p:txBody>
      </p:sp>
      <p:sp>
        <p:nvSpPr>
          <p:cNvPr id="60462" name="Line 46"/>
          <p:cNvSpPr>
            <a:spLocks noChangeShapeType="1"/>
          </p:cNvSpPr>
          <p:nvPr/>
        </p:nvSpPr>
        <p:spPr bwMode="auto">
          <a:xfrm flipV="1">
            <a:off x="6042248" y="4437112"/>
            <a:ext cx="0" cy="533400"/>
          </a:xfrm>
          <a:prstGeom prst="line">
            <a:avLst/>
          </a:prstGeom>
          <a:noFill/>
          <a:ln w="28575">
            <a:solidFill>
              <a:srgbClr val="0000FF"/>
            </a:solidFill>
            <a:round/>
            <a:headEnd/>
            <a:tailEnd/>
          </a:ln>
        </p:spPr>
        <p:txBody>
          <a:bodyPr wrap="none" anchor="ctr"/>
          <a:lstStyle/>
          <a:p>
            <a:endParaRPr lang="zh-CN" altLang="en-US">
              <a:solidFill>
                <a:srgbClr val="000066"/>
              </a:solidFill>
            </a:endParaRPr>
          </a:p>
        </p:txBody>
      </p:sp>
      <p:sp>
        <p:nvSpPr>
          <p:cNvPr id="60463" name="Text Box 47"/>
          <p:cNvSpPr txBox="1">
            <a:spLocks noChangeArrowheads="1"/>
          </p:cNvSpPr>
          <p:nvPr/>
        </p:nvSpPr>
        <p:spPr bwMode="auto">
          <a:xfrm>
            <a:off x="6118448" y="4513312"/>
            <a:ext cx="685800" cy="369332"/>
          </a:xfrm>
          <a:prstGeom prst="rect">
            <a:avLst/>
          </a:prstGeom>
          <a:noFill/>
          <a:ln w="9525">
            <a:noFill/>
            <a:miter lim="800000"/>
            <a:headEnd/>
            <a:tailEnd/>
          </a:ln>
        </p:spPr>
        <p:txBody>
          <a:bodyPr>
            <a:spAutoFit/>
          </a:bodyPr>
          <a:lstStyle/>
          <a:p>
            <a:pPr>
              <a:spcBef>
                <a:spcPct val="50000"/>
              </a:spcBef>
            </a:pPr>
            <a:r>
              <a:rPr lang="en-US" altLang="zh-TW">
                <a:solidFill>
                  <a:srgbClr val="000066"/>
                </a:solidFill>
                <a:ea typeface="PMingLiU" pitchFamily="18" charset="-120"/>
              </a:rPr>
              <a:t>Cu</a:t>
            </a:r>
          </a:p>
        </p:txBody>
      </p:sp>
      <p:sp>
        <p:nvSpPr>
          <p:cNvPr id="60464" name="Line 48"/>
          <p:cNvSpPr>
            <a:spLocks noChangeShapeType="1"/>
          </p:cNvSpPr>
          <p:nvPr/>
        </p:nvSpPr>
        <p:spPr bwMode="auto">
          <a:xfrm>
            <a:off x="3680048" y="4437112"/>
            <a:ext cx="457200" cy="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65" name="Line 49"/>
          <p:cNvSpPr>
            <a:spLocks noChangeShapeType="1"/>
          </p:cNvSpPr>
          <p:nvPr/>
        </p:nvSpPr>
        <p:spPr bwMode="auto">
          <a:xfrm>
            <a:off x="6194648" y="4437112"/>
            <a:ext cx="457200" cy="0"/>
          </a:xfrm>
          <a:prstGeom prst="line">
            <a:avLst/>
          </a:prstGeom>
          <a:noFill/>
          <a:ln w="28575">
            <a:solidFill>
              <a:srgbClr val="0066FF"/>
            </a:solidFill>
            <a:round/>
            <a:headEnd/>
            <a:tailEnd/>
          </a:ln>
        </p:spPr>
        <p:txBody>
          <a:bodyPr wrap="none" anchor="ctr"/>
          <a:lstStyle/>
          <a:p>
            <a:endParaRPr lang="zh-CN" altLang="en-US">
              <a:solidFill>
                <a:srgbClr val="000066"/>
              </a:solidFill>
            </a:endParaRPr>
          </a:p>
        </p:txBody>
      </p:sp>
      <p:sp>
        <p:nvSpPr>
          <p:cNvPr id="60466" name="Text Box 50"/>
          <p:cNvSpPr txBox="1">
            <a:spLocks noChangeArrowheads="1"/>
          </p:cNvSpPr>
          <p:nvPr/>
        </p:nvSpPr>
        <p:spPr bwMode="auto">
          <a:xfrm>
            <a:off x="1089248" y="2684512"/>
            <a:ext cx="685800" cy="369332"/>
          </a:xfrm>
          <a:prstGeom prst="rect">
            <a:avLst/>
          </a:prstGeom>
          <a:noFill/>
          <a:ln w="9525">
            <a:noFill/>
            <a:miter lim="800000"/>
            <a:headEnd/>
            <a:tailEnd/>
          </a:ln>
        </p:spPr>
        <p:txBody>
          <a:bodyPr>
            <a:spAutoFit/>
          </a:bodyPr>
          <a:lstStyle/>
          <a:p>
            <a:pPr>
              <a:spcBef>
                <a:spcPct val="50000"/>
              </a:spcBef>
            </a:pPr>
            <a:r>
              <a:rPr lang="en-US" altLang="zh-TW">
                <a:solidFill>
                  <a:srgbClr val="000066"/>
                </a:solidFill>
                <a:ea typeface="PMingLiU" pitchFamily="18" charset="-120"/>
              </a:rPr>
              <a:t>Cu</a:t>
            </a:r>
          </a:p>
        </p:txBody>
      </p:sp>
      <p:sp>
        <p:nvSpPr>
          <p:cNvPr id="60467" name="Line 51"/>
          <p:cNvSpPr>
            <a:spLocks noChangeShapeType="1"/>
          </p:cNvSpPr>
          <p:nvPr/>
        </p:nvSpPr>
        <p:spPr bwMode="auto">
          <a:xfrm>
            <a:off x="1622648" y="2989312"/>
            <a:ext cx="304800" cy="76200"/>
          </a:xfrm>
          <a:prstGeom prst="line">
            <a:avLst/>
          </a:prstGeom>
          <a:noFill/>
          <a:ln w="9525">
            <a:solidFill>
              <a:schemeClr val="tx1"/>
            </a:solidFill>
            <a:round/>
            <a:headEnd/>
            <a:tailEnd type="triangle" w="med" len="med"/>
          </a:ln>
        </p:spPr>
        <p:txBody>
          <a:bodyPr wrap="none" anchor="ctr"/>
          <a:lstStyle/>
          <a:p>
            <a:endParaRPr lang="zh-CN" altLang="en-US">
              <a:solidFill>
                <a:srgbClr val="000066"/>
              </a:solidFill>
            </a:endParaRPr>
          </a:p>
        </p:txBody>
      </p:sp>
      <p:sp>
        <p:nvSpPr>
          <p:cNvPr id="60468" name="Text Box 52"/>
          <p:cNvSpPr txBox="1">
            <a:spLocks noChangeArrowheads="1"/>
          </p:cNvSpPr>
          <p:nvPr/>
        </p:nvSpPr>
        <p:spPr bwMode="auto">
          <a:xfrm>
            <a:off x="2003648" y="3294112"/>
            <a:ext cx="1752600" cy="369332"/>
          </a:xfrm>
          <a:prstGeom prst="rect">
            <a:avLst/>
          </a:prstGeom>
          <a:noFill/>
          <a:ln w="9525">
            <a:noFill/>
            <a:miter lim="800000"/>
            <a:headEnd/>
            <a:tailEnd/>
          </a:ln>
        </p:spPr>
        <p:txBody>
          <a:bodyPr>
            <a:spAutoFit/>
          </a:bodyPr>
          <a:lstStyle/>
          <a:p>
            <a:pPr>
              <a:spcBef>
                <a:spcPct val="50000"/>
              </a:spcBef>
            </a:pPr>
            <a:r>
              <a:rPr lang="en-US" altLang="zh-TW">
                <a:solidFill>
                  <a:srgbClr val="000066"/>
                </a:solidFill>
                <a:ea typeface="PMingLiU" pitchFamily="18" charset="-120"/>
              </a:rPr>
              <a:t>FSG</a:t>
            </a:r>
          </a:p>
        </p:txBody>
      </p:sp>
      <p:sp>
        <p:nvSpPr>
          <p:cNvPr id="60469" name="Text Box 53"/>
          <p:cNvSpPr txBox="1">
            <a:spLocks noChangeArrowheads="1"/>
          </p:cNvSpPr>
          <p:nvPr/>
        </p:nvSpPr>
        <p:spPr bwMode="auto">
          <a:xfrm>
            <a:off x="2003648" y="3903712"/>
            <a:ext cx="1752600" cy="369332"/>
          </a:xfrm>
          <a:prstGeom prst="rect">
            <a:avLst/>
          </a:prstGeom>
          <a:noFill/>
          <a:ln w="9525">
            <a:noFill/>
            <a:miter lim="800000"/>
            <a:headEnd/>
            <a:tailEnd/>
          </a:ln>
        </p:spPr>
        <p:txBody>
          <a:bodyPr>
            <a:spAutoFit/>
          </a:bodyPr>
          <a:lstStyle/>
          <a:p>
            <a:pPr>
              <a:spcBef>
                <a:spcPct val="50000"/>
              </a:spcBef>
            </a:pPr>
            <a:r>
              <a:rPr lang="en-US" altLang="zh-TW">
                <a:solidFill>
                  <a:srgbClr val="000066"/>
                </a:solidFill>
                <a:ea typeface="PMingLiU" pitchFamily="18" charset="-120"/>
              </a:rPr>
              <a:t>FSG</a:t>
            </a:r>
          </a:p>
        </p:txBody>
      </p:sp>
      <p:sp>
        <p:nvSpPr>
          <p:cNvPr id="60470" name="Line 54"/>
          <p:cNvSpPr>
            <a:spLocks noChangeShapeType="1"/>
          </p:cNvSpPr>
          <p:nvPr/>
        </p:nvSpPr>
        <p:spPr bwMode="auto">
          <a:xfrm>
            <a:off x="1546448" y="4208512"/>
            <a:ext cx="381000" cy="152400"/>
          </a:xfrm>
          <a:prstGeom prst="line">
            <a:avLst/>
          </a:prstGeom>
          <a:noFill/>
          <a:ln w="9525">
            <a:solidFill>
              <a:schemeClr val="tx1"/>
            </a:solidFill>
            <a:round/>
            <a:headEnd/>
            <a:tailEnd type="triangle" w="med" len="med"/>
          </a:ln>
        </p:spPr>
        <p:txBody>
          <a:bodyPr wrap="none" anchor="ctr"/>
          <a:lstStyle/>
          <a:p>
            <a:endParaRPr lang="zh-CN" altLang="en-US">
              <a:solidFill>
                <a:srgbClr val="000066"/>
              </a:solidFill>
            </a:endParaRPr>
          </a:p>
        </p:txBody>
      </p:sp>
      <p:sp>
        <p:nvSpPr>
          <p:cNvPr id="60471" name="Text Box 55"/>
          <p:cNvSpPr txBox="1">
            <a:spLocks noChangeArrowheads="1"/>
          </p:cNvSpPr>
          <p:nvPr/>
        </p:nvSpPr>
        <p:spPr bwMode="auto">
          <a:xfrm>
            <a:off x="936848" y="3827512"/>
            <a:ext cx="685800" cy="369332"/>
          </a:xfrm>
          <a:prstGeom prst="rect">
            <a:avLst/>
          </a:prstGeom>
          <a:noFill/>
          <a:ln w="9525">
            <a:noFill/>
            <a:miter lim="800000"/>
            <a:headEnd/>
            <a:tailEnd/>
          </a:ln>
        </p:spPr>
        <p:txBody>
          <a:bodyPr>
            <a:spAutoFit/>
          </a:bodyPr>
          <a:lstStyle/>
          <a:p>
            <a:pPr>
              <a:spcBef>
                <a:spcPct val="50000"/>
              </a:spcBef>
            </a:pPr>
            <a:r>
              <a:rPr lang="en-US" altLang="zh-TW">
                <a:solidFill>
                  <a:srgbClr val="000066"/>
                </a:solidFill>
                <a:ea typeface="PMingLiU" pitchFamily="18" charset="-120"/>
              </a:rPr>
              <a:t>SiN</a:t>
            </a:r>
          </a:p>
        </p:txBody>
      </p:sp>
      <p:sp>
        <p:nvSpPr>
          <p:cNvPr id="60472" name="Line 56"/>
          <p:cNvSpPr>
            <a:spLocks noChangeShapeType="1"/>
          </p:cNvSpPr>
          <p:nvPr/>
        </p:nvSpPr>
        <p:spPr bwMode="auto">
          <a:xfrm flipV="1">
            <a:off x="1546448" y="3827512"/>
            <a:ext cx="381000" cy="228600"/>
          </a:xfrm>
          <a:prstGeom prst="line">
            <a:avLst/>
          </a:prstGeom>
          <a:noFill/>
          <a:ln w="9525">
            <a:solidFill>
              <a:schemeClr val="tx1"/>
            </a:solidFill>
            <a:round/>
            <a:headEnd/>
            <a:tailEnd type="triangle" w="med" len="med"/>
          </a:ln>
        </p:spPr>
        <p:txBody>
          <a:bodyPr/>
          <a:lstStyle/>
          <a:p>
            <a:endParaRPr lang="zh-CN" altLang="en-US">
              <a:solidFill>
                <a:srgbClr val="000066"/>
              </a:solidFill>
            </a:endParaRPr>
          </a:p>
        </p:txBody>
      </p:sp>
      <p:sp>
        <p:nvSpPr>
          <p:cNvPr id="59" name="矩形 58"/>
          <p:cNvSpPr/>
          <p:nvPr/>
        </p:nvSpPr>
        <p:spPr>
          <a:xfrm>
            <a:off x="1331640" y="5301208"/>
            <a:ext cx="6280309" cy="1323439"/>
          </a:xfrm>
          <a:prstGeom prst="rect">
            <a:avLst/>
          </a:prstGeom>
        </p:spPr>
        <p:txBody>
          <a:bodyPr wrap="square">
            <a:spAutoFit/>
          </a:bodyPr>
          <a:lstStyle/>
          <a:p>
            <a:pPr algn="l">
              <a:defRPr/>
            </a:pPr>
            <a:r>
              <a:rPr lang="zh-CN" altLang="en-US" sz="2000" b="1" dirty="0">
                <a:solidFill>
                  <a:srgbClr val="000066"/>
                </a:solidFill>
                <a:latin typeface="+mj-lt"/>
                <a:ea typeface="+mj-ea"/>
              </a:rPr>
              <a:t>阻挡铜的扩散，提高结合力：</a:t>
            </a:r>
            <a:r>
              <a:rPr lang="en-US" altLang="zh-TW" sz="2000" b="1" dirty="0">
                <a:solidFill>
                  <a:srgbClr val="000066"/>
                </a:solidFill>
                <a:latin typeface="+mj-lt"/>
                <a:ea typeface="+mj-ea"/>
              </a:rPr>
              <a:t>Ti, </a:t>
            </a:r>
            <a:r>
              <a:rPr lang="en-US" altLang="zh-TW" sz="2000" b="1" dirty="0" err="1">
                <a:solidFill>
                  <a:srgbClr val="000066"/>
                </a:solidFill>
                <a:latin typeface="+mj-lt"/>
                <a:ea typeface="+mj-ea"/>
              </a:rPr>
              <a:t>TiN</a:t>
            </a:r>
            <a:r>
              <a:rPr lang="en-US" altLang="zh-TW" sz="2000" b="1" dirty="0">
                <a:solidFill>
                  <a:srgbClr val="000066"/>
                </a:solidFill>
                <a:latin typeface="+mj-lt"/>
                <a:ea typeface="+mj-ea"/>
              </a:rPr>
              <a:t>, Ta, </a:t>
            </a:r>
            <a:r>
              <a:rPr lang="en-US" altLang="zh-TW" sz="2000" b="1" dirty="0" err="1">
                <a:solidFill>
                  <a:srgbClr val="000066"/>
                </a:solidFill>
                <a:latin typeface="+mj-lt"/>
                <a:ea typeface="+mj-ea"/>
              </a:rPr>
              <a:t>TaN</a:t>
            </a:r>
            <a:r>
              <a:rPr lang="en-US" altLang="zh-TW" sz="2000" b="1" dirty="0">
                <a:solidFill>
                  <a:srgbClr val="000066"/>
                </a:solidFill>
                <a:latin typeface="+mj-lt"/>
                <a:ea typeface="+mj-ea"/>
              </a:rPr>
              <a:t>, W, WN</a:t>
            </a:r>
          </a:p>
          <a:p>
            <a:pPr algn="l">
              <a:defRPr/>
            </a:pPr>
            <a:r>
              <a:rPr lang="en-US" altLang="zh-CN" sz="2000" b="1" dirty="0">
                <a:solidFill>
                  <a:srgbClr val="000066"/>
                </a:solidFill>
                <a:latin typeface="+mj-lt"/>
                <a:ea typeface="+mj-ea"/>
              </a:rPr>
              <a:t>Cu </a:t>
            </a:r>
            <a:r>
              <a:rPr lang="zh-CN" altLang="en-US" sz="2000" b="1" dirty="0">
                <a:solidFill>
                  <a:srgbClr val="000066"/>
                </a:solidFill>
                <a:latin typeface="+mj-lt"/>
                <a:ea typeface="+mj-ea"/>
              </a:rPr>
              <a:t>种籽层：</a:t>
            </a:r>
            <a:r>
              <a:rPr lang="en-US" altLang="zh-TW" sz="2000" b="1" dirty="0">
                <a:solidFill>
                  <a:srgbClr val="000066"/>
                </a:solidFill>
                <a:latin typeface="+mj-lt"/>
                <a:ea typeface="+mj-ea"/>
              </a:rPr>
              <a:t> 500 ~ 2000 Å(PVD)</a:t>
            </a:r>
            <a:r>
              <a:rPr lang="zh-CN" altLang="en-US" sz="2000" b="1" dirty="0">
                <a:solidFill>
                  <a:srgbClr val="000066"/>
                </a:solidFill>
                <a:latin typeface="+mj-lt"/>
                <a:ea typeface="+mj-ea"/>
              </a:rPr>
              <a:t>，电镀成核位置</a:t>
            </a:r>
            <a:endParaRPr lang="en-US" altLang="zh-TW" sz="2000" b="1" dirty="0">
              <a:solidFill>
                <a:srgbClr val="000066"/>
              </a:solidFill>
              <a:latin typeface="+mj-lt"/>
              <a:ea typeface="+mj-ea"/>
            </a:endParaRPr>
          </a:p>
          <a:p>
            <a:pPr algn="l">
              <a:defRPr/>
            </a:pPr>
            <a:endParaRPr lang="zh-CN" altLang="en-US" sz="2000" b="1" dirty="0">
              <a:solidFill>
                <a:srgbClr val="000066"/>
              </a:solidFill>
              <a:latin typeface="+mj-lt"/>
              <a:ea typeface="+mj-ea"/>
            </a:endParaRPr>
          </a:p>
        </p:txBody>
      </p:sp>
      <p:sp>
        <p:nvSpPr>
          <p:cNvPr id="58" name="矩形 57"/>
          <p:cNvSpPr/>
          <p:nvPr/>
        </p:nvSpPr>
        <p:spPr>
          <a:xfrm>
            <a:off x="1259632" y="2223799"/>
            <a:ext cx="5143536" cy="424732"/>
          </a:xfrm>
          <a:prstGeom prst="rect">
            <a:avLst/>
          </a:prstGeom>
        </p:spPr>
        <p:txBody>
          <a:bodyPr wrap="square">
            <a:spAutoFit/>
          </a:bodyPr>
          <a:lstStyle/>
          <a:p>
            <a:pPr lvl="0" algn="l">
              <a:lnSpc>
                <a:spcPct val="90000"/>
              </a:lnSpc>
              <a:spcBef>
                <a:spcPct val="0"/>
              </a:spcBef>
              <a:defRPr/>
            </a:pPr>
            <a:r>
              <a:rPr kumimoji="0" lang="en-US" altLang="zh-CN" sz="2400" b="1" kern="0" dirty="0" smtClean="0">
                <a:solidFill>
                  <a:srgbClr val="000000"/>
                </a:solidFill>
                <a:latin typeface="宋体"/>
                <a:ea typeface="宋体"/>
                <a:cs typeface="+mj-cs"/>
              </a:rPr>
              <a:t>2</a:t>
            </a:r>
            <a:r>
              <a:rPr kumimoji="0" lang="zh-CN" altLang="en-US" sz="2400" b="1" kern="0" dirty="0" smtClean="0">
                <a:solidFill>
                  <a:srgbClr val="000000"/>
                </a:solidFill>
                <a:latin typeface="宋体"/>
                <a:ea typeface="宋体"/>
                <a:cs typeface="+mj-cs"/>
              </a:rPr>
              <a:t>）阻挡层和种子层淀积</a:t>
            </a:r>
            <a:endParaRPr kumimoji="0" lang="en-US" altLang="zh-TW" sz="2400" b="1" kern="0" dirty="0">
              <a:solidFill>
                <a:srgbClr val="000000"/>
              </a:solidFill>
              <a:latin typeface="宋体"/>
              <a:ea typeface="宋体"/>
              <a:cs typeface="+mj-cs"/>
            </a:endParaRPr>
          </a:p>
        </p:txBody>
      </p:sp>
      <p:sp>
        <p:nvSpPr>
          <p:cNvPr id="60" name="Rectangle 4"/>
          <p:cNvSpPr txBox="1">
            <a:spLocks noChangeArrowheads="1"/>
          </p:cNvSpPr>
          <p:nvPr/>
        </p:nvSpPr>
        <p:spPr bwMode="auto">
          <a:xfrm>
            <a:off x="827584" y="1700808"/>
            <a:ext cx="4320480"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铜互连基本工艺</a:t>
            </a:r>
            <a:endParaRPr kumimoji="1" lang="en-US" altLang="zh-TW"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61" name="标题 1"/>
          <p:cNvSpPr txBox="1">
            <a:spLocks/>
          </p:cNvSpPr>
          <p:nvPr/>
        </p:nvSpPr>
        <p:spPr bwMode="auto">
          <a:xfrm>
            <a:off x="755576" y="908720"/>
            <a:ext cx="2880320"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927448" y="4221832"/>
            <a:ext cx="5486400" cy="12192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61443" name="Rectangle 3" descr="50%"/>
          <p:cNvSpPr>
            <a:spLocks noChangeArrowheads="1"/>
          </p:cNvSpPr>
          <p:nvPr/>
        </p:nvSpPr>
        <p:spPr bwMode="auto">
          <a:xfrm>
            <a:off x="1927448" y="4907632"/>
            <a:ext cx="548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61445" name="Text Box 5"/>
          <p:cNvSpPr txBox="1">
            <a:spLocks noChangeArrowheads="1"/>
          </p:cNvSpPr>
          <p:nvPr/>
        </p:nvSpPr>
        <p:spPr bwMode="auto">
          <a:xfrm>
            <a:off x="2003648" y="4450432"/>
            <a:ext cx="1752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FSG</a:t>
            </a:r>
          </a:p>
        </p:txBody>
      </p:sp>
      <p:sp>
        <p:nvSpPr>
          <p:cNvPr id="61446" name="Rectangle 6" descr="50%"/>
          <p:cNvSpPr>
            <a:spLocks noChangeArrowheads="1"/>
          </p:cNvSpPr>
          <p:nvPr/>
        </p:nvSpPr>
        <p:spPr bwMode="auto">
          <a:xfrm>
            <a:off x="1927448" y="5441032"/>
            <a:ext cx="548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61447" name="Line 7"/>
          <p:cNvSpPr>
            <a:spLocks noChangeShapeType="1"/>
          </p:cNvSpPr>
          <p:nvPr/>
        </p:nvSpPr>
        <p:spPr bwMode="auto">
          <a:xfrm>
            <a:off x="1927448" y="4221832"/>
            <a:ext cx="15240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48" name="Line 8"/>
          <p:cNvSpPr>
            <a:spLocks noChangeShapeType="1"/>
          </p:cNvSpPr>
          <p:nvPr/>
        </p:nvSpPr>
        <p:spPr bwMode="auto">
          <a:xfrm>
            <a:off x="4365848" y="4221832"/>
            <a:ext cx="1600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49" name="Line 9"/>
          <p:cNvSpPr>
            <a:spLocks noChangeShapeType="1"/>
          </p:cNvSpPr>
          <p:nvPr/>
        </p:nvSpPr>
        <p:spPr bwMode="auto">
          <a:xfrm>
            <a:off x="6880448" y="4221832"/>
            <a:ext cx="5334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50" name="AutoShape 10"/>
          <p:cNvSpPr>
            <a:spLocks noChangeArrowheads="1"/>
          </p:cNvSpPr>
          <p:nvPr/>
        </p:nvSpPr>
        <p:spPr bwMode="auto">
          <a:xfrm>
            <a:off x="3527648" y="4983832"/>
            <a:ext cx="762000" cy="533400"/>
          </a:xfrm>
          <a:prstGeom prst="flowChartManualOperation">
            <a:avLst/>
          </a:prstGeom>
          <a:solidFill>
            <a:srgbClr val="FF5050"/>
          </a:solidFill>
          <a:ln w="28575">
            <a:noFill/>
            <a:miter lim="800000"/>
            <a:headEnd/>
            <a:tailEnd/>
          </a:ln>
        </p:spPr>
        <p:txBody>
          <a:bodyPr wrap="none" anchor="ctr"/>
          <a:lstStyle/>
          <a:p>
            <a:endParaRPr lang="zh-CN" altLang="en-US" b="1">
              <a:solidFill>
                <a:srgbClr val="000000"/>
              </a:solidFill>
            </a:endParaRPr>
          </a:p>
        </p:txBody>
      </p:sp>
      <p:sp>
        <p:nvSpPr>
          <p:cNvPr id="61451" name="AutoShape 11"/>
          <p:cNvSpPr>
            <a:spLocks noChangeArrowheads="1"/>
          </p:cNvSpPr>
          <p:nvPr/>
        </p:nvSpPr>
        <p:spPr bwMode="auto">
          <a:xfrm>
            <a:off x="3451448" y="4221832"/>
            <a:ext cx="914400" cy="762000"/>
          </a:xfrm>
          <a:custGeom>
            <a:avLst/>
            <a:gdLst>
              <a:gd name="T0" fmla="*/ 876300 w 21600"/>
              <a:gd name="T1" fmla="*/ 381000 h 21600"/>
              <a:gd name="T2" fmla="*/ 457200 w 21600"/>
              <a:gd name="T3" fmla="*/ 762000 h 21600"/>
              <a:gd name="T4" fmla="*/ 38100 w 21600"/>
              <a:gd name="T5" fmla="*/ 381000 h 21600"/>
              <a:gd name="T6" fmla="*/ 457200 w 21600"/>
              <a:gd name="T7" fmla="*/ 0 h 21600"/>
              <a:gd name="T8" fmla="*/ 0 60000 65536"/>
              <a:gd name="T9" fmla="*/ 0 60000 65536"/>
              <a:gd name="T10" fmla="*/ 0 60000 65536"/>
              <a:gd name="T11" fmla="*/ 0 60000 65536"/>
              <a:gd name="T12" fmla="*/ 2700 w 21600"/>
              <a:gd name="T13" fmla="*/ 2700 h 21600"/>
              <a:gd name="T14" fmla="*/ 18900 w 21600"/>
              <a:gd name="T15" fmla="*/ 18900 h 21600"/>
            </a:gdLst>
            <a:ahLst/>
            <a:cxnLst>
              <a:cxn ang="T8">
                <a:pos x="T0" y="T1"/>
              </a:cxn>
              <a:cxn ang="T9">
                <a:pos x="T2" y="T3"/>
              </a:cxn>
              <a:cxn ang="T10">
                <a:pos x="T4" y="T5"/>
              </a:cxn>
              <a:cxn ang="T11">
                <a:pos x="T6" y="T7"/>
              </a:cxn>
            </a:cxnLst>
            <a:rect l="T12" t="T13" r="T14" b="T15"/>
            <a:pathLst>
              <a:path w="21600" h="21600">
                <a:moveTo>
                  <a:pt x="0" y="0"/>
                </a:moveTo>
                <a:lnTo>
                  <a:pt x="1800" y="21600"/>
                </a:lnTo>
                <a:lnTo>
                  <a:pt x="19800" y="21600"/>
                </a:lnTo>
                <a:lnTo>
                  <a:pt x="21600" y="0"/>
                </a:lnTo>
                <a:close/>
              </a:path>
            </a:pathLst>
          </a:custGeom>
          <a:solidFill>
            <a:srgbClr val="FF5050"/>
          </a:solidFill>
          <a:ln w="9525">
            <a:noFill/>
            <a:miter lim="800000"/>
            <a:headEnd/>
            <a:tailEnd/>
          </a:ln>
        </p:spPr>
        <p:txBody>
          <a:bodyPr wrap="none" anchor="ctr"/>
          <a:lstStyle/>
          <a:p>
            <a:endParaRPr lang="zh-CN" altLang="en-US" b="1">
              <a:solidFill>
                <a:srgbClr val="000000"/>
              </a:solidFill>
            </a:endParaRPr>
          </a:p>
        </p:txBody>
      </p:sp>
      <p:sp>
        <p:nvSpPr>
          <p:cNvPr id="61452" name="Rectangle 12"/>
          <p:cNvSpPr>
            <a:spLocks noChangeArrowheads="1"/>
          </p:cNvSpPr>
          <p:nvPr/>
        </p:nvSpPr>
        <p:spPr bwMode="auto">
          <a:xfrm>
            <a:off x="3680048" y="5441032"/>
            <a:ext cx="457200" cy="76200"/>
          </a:xfrm>
          <a:prstGeom prst="rect">
            <a:avLst/>
          </a:prstGeom>
          <a:solidFill>
            <a:srgbClr val="FF5050"/>
          </a:solidFill>
          <a:ln w="9525">
            <a:noFill/>
            <a:miter lim="800000"/>
            <a:headEnd/>
            <a:tailEnd/>
          </a:ln>
        </p:spPr>
        <p:txBody>
          <a:bodyPr wrap="none" anchor="ctr"/>
          <a:lstStyle/>
          <a:p>
            <a:endParaRPr lang="zh-CN" altLang="en-US" b="1">
              <a:solidFill>
                <a:srgbClr val="000000"/>
              </a:solidFill>
            </a:endParaRPr>
          </a:p>
        </p:txBody>
      </p:sp>
      <p:sp>
        <p:nvSpPr>
          <p:cNvPr id="61453" name="Line 13"/>
          <p:cNvSpPr>
            <a:spLocks noChangeShapeType="1"/>
          </p:cNvSpPr>
          <p:nvPr/>
        </p:nvSpPr>
        <p:spPr bwMode="auto">
          <a:xfrm>
            <a:off x="3451448" y="4145632"/>
            <a:ext cx="76200" cy="7620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1454" name="Line 14"/>
          <p:cNvSpPr>
            <a:spLocks noChangeShapeType="1"/>
          </p:cNvSpPr>
          <p:nvPr/>
        </p:nvSpPr>
        <p:spPr bwMode="auto">
          <a:xfrm flipH="1">
            <a:off x="4289648" y="4145632"/>
            <a:ext cx="76200" cy="7620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1455" name="Line 15"/>
          <p:cNvSpPr>
            <a:spLocks noChangeShapeType="1"/>
          </p:cNvSpPr>
          <p:nvPr/>
        </p:nvSpPr>
        <p:spPr bwMode="auto">
          <a:xfrm>
            <a:off x="3527648" y="4907632"/>
            <a:ext cx="152400" cy="5334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1456" name="Line 16"/>
          <p:cNvSpPr>
            <a:spLocks noChangeShapeType="1"/>
          </p:cNvSpPr>
          <p:nvPr/>
        </p:nvSpPr>
        <p:spPr bwMode="auto">
          <a:xfrm flipH="1" flipV="1">
            <a:off x="3527648" y="4983832"/>
            <a:ext cx="152400" cy="533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57" name="Line 17"/>
          <p:cNvSpPr>
            <a:spLocks noChangeShapeType="1"/>
          </p:cNvSpPr>
          <p:nvPr/>
        </p:nvSpPr>
        <p:spPr bwMode="auto">
          <a:xfrm flipH="1" flipV="1">
            <a:off x="3451448" y="4221832"/>
            <a:ext cx="7620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58" name="Line 18"/>
          <p:cNvSpPr>
            <a:spLocks noChangeShapeType="1"/>
          </p:cNvSpPr>
          <p:nvPr/>
        </p:nvSpPr>
        <p:spPr bwMode="auto">
          <a:xfrm flipH="1">
            <a:off x="4137248" y="4907632"/>
            <a:ext cx="152400" cy="5334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1459" name="Line 19"/>
          <p:cNvSpPr>
            <a:spLocks noChangeShapeType="1"/>
          </p:cNvSpPr>
          <p:nvPr/>
        </p:nvSpPr>
        <p:spPr bwMode="auto">
          <a:xfrm flipV="1">
            <a:off x="4137248" y="4983832"/>
            <a:ext cx="152400" cy="533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60" name="Line 20"/>
          <p:cNvSpPr>
            <a:spLocks noChangeShapeType="1"/>
          </p:cNvSpPr>
          <p:nvPr/>
        </p:nvSpPr>
        <p:spPr bwMode="auto">
          <a:xfrm flipV="1">
            <a:off x="4289648" y="4221832"/>
            <a:ext cx="7620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61" name="AutoShape 21"/>
          <p:cNvSpPr>
            <a:spLocks noChangeArrowheads="1"/>
          </p:cNvSpPr>
          <p:nvPr/>
        </p:nvSpPr>
        <p:spPr bwMode="auto">
          <a:xfrm>
            <a:off x="6042248" y="4983832"/>
            <a:ext cx="762000" cy="533400"/>
          </a:xfrm>
          <a:prstGeom prst="flowChartManualOperation">
            <a:avLst/>
          </a:prstGeom>
          <a:solidFill>
            <a:srgbClr val="FF5050"/>
          </a:solidFill>
          <a:ln w="28575">
            <a:noFill/>
            <a:miter lim="800000"/>
            <a:headEnd/>
            <a:tailEnd/>
          </a:ln>
        </p:spPr>
        <p:txBody>
          <a:bodyPr wrap="none" anchor="ctr"/>
          <a:lstStyle/>
          <a:p>
            <a:endParaRPr lang="zh-CN" altLang="en-US" b="1">
              <a:solidFill>
                <a:srgbClr val="000000"/>
              </a:solidFill>
            </a:endParaRPr>
          </a:p>
        </p:txBody>
      </p:sp>
      <p:sp>
        <p:nvSpPr>
          <p:cNvPr id="61462" name="AutoShape 22"/>
          <p:cNvSpPr>
            <a:spLocks noChangeArrowheads="1"/>
          </p:cNvSpPr>
          <p:nvPr/>
        </p:nvSpPr>
        <p:spPr bwMode="auto">
          <a:xfrm>
            <a:off x="5966048" y="4221832"/>
            <a:ext cx="914400" cy="762000"/>
          </a:xfrm>
          <a:custGeom>
            <a:avLst/>
            <a:gdLst>
              <a:gd name="T0" fmla="*/ 876300 w 21600"/>
              <a:gd name="T1" fmla="*/ 381000 h 21600"/>
              <a:gd name="T2" fmla="*/ 457200 w 21600"/>
              <a:gd name="T3" fmla="*/ 762000 h 21600"/>
              <a:gd name="T4" fmla="*/ 38100 w 21600"/>
              <a:gd name="T5" fmla="*/ 381000 h 21600"/>
              <a:gd name="T6" fmla="*/ 457200 w 21600"/>
              <a:gd name="T7" fmla="*/ 0 h 21600"/>
              <a:gd name="T8" fmla="*/ 0 60000 65536"/>
              <a:gd name="T9" fmla="*/ 0 60000 65536"/>
              <a:gd name="T10" fmla="*/ 0 60000 65536"/>
              <a:gd name="T11" fmla="*/ 0 60000 65536"/>
              <a:gd name="T12" fmla="*/ 2700 w 21600"/>
              <a:gd name="T13" fmla="*/ 2700 h 21600"/>
              <a:gd name="T14" fmla="*/ 18900 w 21600"/>
              <a:gd name="T15" fmla="*/ 18900 h 21600"/>
            </a:gdLst>
            <a:ahLst/>
            <a:cxnLst>
              <a:cxn ang="T8">
                <a:pos x="T0" y="T1"/>
              </a:cxn>
              <a:cxn ang="T9">
                <a:pos x="T2" y="T3"/>
              </a:cxn>
              <a:cxn ang="T10">
                <a:pos x="T4" y="T5"/>
              </a:cxn>
              <a:cxn ang="T11">
                <a:pos x="T6" y="T7"/>
              </a:cxn>
            </a:cxnLst>
            <a:rect l="T12" t="T13" r="T14" b="T15"/>
            <a:pathLst>
              <a:path w="21600" h="21600">
                <a:moveTo>
                  <a:pt x="0" y="0"/>
                </a:moveTo>
                <a:lnTo>
                  <a:pt x="1800" y="21600"/>
                </a:lnTo>
                <a:lnTo>
                  <a:pt x="19800" y="21600"/>
                </a:lnTo>
                <a:lnTo>
                  <a:pt x="21600" y="0"/>
                </a:lnTo>
                <a:close/>
              </a:path>
            </a:pathLst>
          </a:custGeom>
          <a:solidFill>
            <a:srgbClr val="FF5050"/>
          </a:solidFill>
          <a:ln w="9525">
            <a:noFill/>
            <a:miter lim="800000"/>
            <a:headEnd/>
            <a:tailEnd/>
          </a:ln>
        </p:spPr>
        <p:txBody>
          <a:bodyPr wrap="none" anchor="ctr"/>
          <a:lstStyle/>
          <a:p>
            <a:endParaRPr lang="zh-CN" altLang="en-US" b="1">
              <a:solidFill>
                <a:srgbClr val="000000"/>
              </a:solidFill>
            </a:endParaRPr>
          </a:p>
        </p:txBody>
      </p:sp>
      <p:sp>
        <p:nvSpPr>
          <p:cNvPr id="61463" name="Rectangle 23"/>
          <p:cNvSpPr>
            <a:spLocks noChangeArrowheads="1"/>
          </p:cNvSpPr>
          <p:nvPr/>
        </p:nvSpPr>
        <p:spPr bwMode="auto">
          <a:xfrm>
            <a:off x="6194648" y="5441032"/>
            <a:ext cx="457200" cy="76200"/>
          </a:xfrm>
          <a:prstGeom prst="rect">
            <a:avLst/>
          </a:prstGeom>
          <a:solidFill>
            <a:srgbClr val="FF5050"/>
          </a:solidFill>
          <a:ln w="9525">
            <a:noFill/>
            <a:miter lim="800000"/>
            <a:headEnd/>
            <a:tailEnd/>
          </a:ln>
        </p:spPr>
        <p:txBody>
          <a:bodyPr wrap="none" anchor="ctr"/>
          <a:lstStyle/>
          <a:p>
            <a:endParaRPr lang="zh-CN" altLang="en-US" b="1">
              <a:solidFill>
                <a:srgbClr val="000000"/>
              </a:solidFill>
            </a:endParaRPr>
          </a:p>
        </p:txBody>
      </p:sp>
      <p:sp>
        <p:nvSpPr>
          <p:cNvPr id="61464" name="Line 24"/>
          <p:cNvSpPr>
            <a:spLocks noChangeShapeType="1"/>
          </p:cNvSpPr>
          <p:nvPr/>
        </p:nvSpPr>
        <p:spPr bwMode="auto">
          <a:xfrm>
            <a:off x="5966048" y="4145632"/>
            <a:ext cx="76200" cy="7620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1465" name="Line 25"/>
          <p:cNvSpPr>
            <a:spLocks noChangeShapeType="1"/>
          </p:cNvSpPr>
          <p:nvPr/>
        </p:nvSpPr>
        <p:spPr bwMode="auto">
          <a:xfrm flipH="1">
            <a:off x="6804248" y="4145632"/>
            <a:ext cx="76200" cy="7620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1466" name="Line 26"/>
          <p:cNvSpPr>
            <a:spLocks noChangeShapeType="1"/>
          </p:cNvSpPr>
          <p:nvPr/>
        </p:nvSpPr>
        <p:spPr bwMode="auto">
          <a:xfrm>
            <a:off x="6042248" y="4907632"/>
            <a:ext cx="152400" cy="5334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1467" name="Line 27"/>
          <p:cNvSpPr>
            <a:spLocks noChangeShapeType="1"/>
          </p:cNvSpPr>
          <p:nvPr/>
        </p:nvSpPr>
        <p:spPr bwMode="auto">
          <a:xfrm flipH="1" flipV="1">
            <a:off x="6042248" y="4983832"/>
            <a:ext cx="152400" cy="533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68" name="Line 28"/>
          <p:cNvSpPr>
            <a:spLocks noChangeShapeType="1"/>
          </p:cNvSpPr>
          <p:nvPr/>
        </p:nvSpPr>
        <p:spPr bwMode="auto">
          <a:xfrm flipH="1" flipV="1">
            <a:off x="5966048" y="4221832"/>
            <a:ext cx="7620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69" name="Line 29"/>
          <p:cNvSpPr>
            <a:spLocks noChangeShapeType="1"/>
          </p:cNvSpPr>
          <p:nvPr/>
        </p:nvSpPr>
        <p:spPr bwMode="auto">
          <a:xfrm flipH="1">
            <a:off x="6651848" y="4907632"/>
            <a:ext cx="152400" cy="5334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1470" name="Line 30"/>
          <p:cNvSpPr>
            <a:spLocks noChangeShapeType="1"/>
          </p:cNvSpPr>
          <p:nvPr/>
        </p:nvSpPr>
        <p:spPr bwMode="auto">
          <a:xfrm flipV="1">
            <a:off x="6651848" y="4983832"/>
            <a:ext cx="152400" cy="533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71" name="Line 31"/>
          <p:cNvSpPr>
            <a:spLocks noChangeShapeType="1"/>
          </p:cNvSpPr>
          <p:nvPr/>
        </p:nvSpPr>
        <p:spPr bwMode="auto">
          <a:xfrm flipV="1">
            <a:off x="6804248" y="4221832"/>
            <a:ext cx="7620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72" name="Rectangle 32"/>
          <p:cNvSpPr>
            <a:spLocks noChangeArrowheads="1"/>
          </p:cNvSpPr>
          <p:nvPr/>
        </p:nvSpPr>
        <p:spPr bwMode="auto">
          <a:xfrm>
            <a:off x="1927448" y="3631293"/>
            <a:ext cx="5486400" cy="590538"/>
          </a:xfrm>
          <a:prstGeom prst="rect">
            <a:avLst/>
          </a:prstGeom>
          <a:solidFill>
            <a:srgbClr val="FF5050"/>
          </a:solidFill>
          <a:ln w="9525">
            <a:noFill/>
            <a:miter lim="800000"/>
            <a:headEnd/>
            <a:tailEnd/>
          </a:ln>
        </p:spPr>
        <p:txBody>
          <a:bodyPr wrap="none" anchor="ctr"/>
          <a:lstStyle/>
          <a:p>
            <a:endParaRPr lang="zh-CN" altLang="en-US" b="1">
              <a:solidFill>
                <a:srgbClr val="000000"/>
              </a:solidFill>
            </a:endParaRPr>
          </a:p>
        </p:txBody>
      </p:sp>
      <p:sp>
        <p:nvSpPr>
          <p:cNvPr id="61473" name="Text Box 33"/>
          <p:cNvSpPr txBox="1">
            <a:spLocks noChangeArrowheads="1"/>
          </p:cNvSpPr>
          <p:nvPr/>
        </p:nvSpPr>
        <p:spPr bwMode="auto">
          <a:xfrm>
            <a:off x="3961184" y="3703301"/>
            <a:ext cx="1524000" cy="369332"/>
          </a:xfrm>
          <a:prstGeom prst="rect">
            <a:avLst/>
          </a:prstGeom>
          <a:noFill/>
          <a:ln w="9525">
            <a:noFill/>
            <a:miter lim="800000"/>
            <a:headEnd/>
            <a:tailEnd/>
          </a:ln>
        </p:spPr>
        <p:txBody>
          <a:bodyPr>
            <a:spAutoFit/>
          </a:bodyPr>
          <a:lstStyle/>
          <a:p>
            <a:pPr>
              <a:spcBef>
                <a:spcPct val="50000"/>
              </a:spcBef>
            </a:pPr>
            <a:r>
              <a:rPr lang="en-US" altLang="zh-TW" b="1" dirty="0">
                <a:solidFill>
                  <a:srgbClr val="000000"/>
                </a:solidFill>
                <a:ea typeface="PMingLiU" pitchFamily="18" charset="-120"/>
              </a:rPr>
              <a:t>Cu</a:t>
            </a:r>
          </a:p>
        </p:txBody>
      </p:sp>
      <p:sp>
        <p:nvSpPr>
          <p:cNvPr id="61474" name="Line 34"/>
          <p:cNvSpPr>
            <a:spLocks noChangeShapeType="1"/>
          </p:cNvSpPr>
          <p:nvPr/>
        </p:nvSpPr>
        <p:spPr bwMode="auto">
          <a:xfrm>
            <a:off x="1546448" y="5288632"/>
            <a:ext cx="381000" cy="1524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61475" name="Text Box 35"/>
          <p:cNvSpPr txBox="1">
            <a:spLocks noChangeArrowheads="1"/>
          </p:cNvSpPr>
          <p:nvPr/>
        </p:nvSpPr>
        <p:spPr bwMode="auto">
          <a:xfrm>
            <a:off x="936848" y="4907632"/>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SiN</a:t>
            </a:r>
          </a:p>
        </p:txBody>
      </p:sp>
      <p:sp>
        <p:nvSpPr>
          <p:cNvPr id="61476" name="Line 36"/>
          <p:cNvSpPr>
            <a:spLocks noChangeShapeType="1"/>
          </p:cNvSpPr>
          <p:nvPr/>
        </p:nvSpPr>
        <p:spPr bwMode="auto">
          <a:xfrm>
            <a:off x="1546448" y="4374232"/>
            <a:ext cx="1905000" cy="762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61477" name="Text Box 37"/>
          <p:cNvSpPr txBox="1">
            <a:spLocks noChangeArrowheads="1"/>
          </p:cNvSpPr>
          <p:nvPr/>
        </p:nvSpPr>
        <p:spPr bwMode="auto">
          <a:xfrm>
            <a:off x="1013048" y="4145632"/>
            <a:ext cx="9144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Ta</a:t>
            </a:r>
          </a:p>
        </p:txBody>
      </p:sp>
      <p:sp>
        <p:nvSpPr>
          <p:cNvPr id="61478" name="Rectangle 38"/>
          <p:cNvSpPr>
            <a:spLocks noChangeArrowheads="1"/>
          </p:cNvSpPr>
          <p:nvPr/>
        </p:nvSpPr>
        <p:spPr bwMode="auto">
          <a:xfrm>
            <a:off x="3527648" y="5517232"/>
            <a:ext cx="3276600" cy="533400"/>
          </a:xfrm>
          <a:prstGeom prst="rect">
            <a:avLst/>
          </a:prstGeom>
          <a:solidFill>
            <a:srgbClr val="FF505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61479" name="Rectangle 39"/>
          <p:cNvSpPr>
            <a:spLocks noChangeArrowheads="1"/>
          </p:cNvSpPr>
          <p:nvPr/>
        </p:nvSpPr>
        <p:spPr bwMode="auto">
          <a:xfrm>
            <a:off x="4289648" y="5517232"/>
            <a:ext cx="1752600" cy="5334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61480" name="Rectangle 40"/>
          <p:cNvSpPr>
            <a:spLocks noChangeArrowheads="1"/>
          </p:cNvSpPr>
          <p:nvPr/>
        </p:nvSpPr>
        <p:spPr bwMode="auto">
          <a:xfrm>
            <a:off x="6804248" y="5517232"/>
            <a:ext cx="609600" cy="5334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61481" name="Rectangle 41"/>
          <p:cNvSpPr>
            <a:spLocks noChangeArrowheads="1"/>
          </p:cNvSpPr>
          <p:nvPr/>
        </p:nvSpPr>
        <p:spPr bwMode="auto">
          <a:xfrm>
            <a:off x="1927448" y="5517232"/>
            <a:ext cx="1600200" cy="533400"/>
          </a:xfrm>
          <a:prstGeom prst="rect">
            <a:avLst/>
          </a:prstGeom>
          <a:solidFill>
            <a:srgbClr val="DDDDDD"/>
          </a:solidFill>
          <a:ln w="9525">
            <a:solidFill>
              <a:schemeClr val="tx1"/>
            </a:solidFill>
            <a:miter lim="800000"/>
            <a:headEnd/>
            <a:tailEnd/>
          </a:ln>
        </p:spPr>
        <p:txBody>
          <a:bodyPr wrap="none" anchor="ctr"/>
          <a:lstStyle/>
          <a:p>
            <a:pPr algn="ctr"/>
            <a:endParaRPr lang="zh-TW" altLang="en-US" b="1">
              <a:solidFill>
                <a:srgbClr val="000000"/>
              </a:solidFill>
              <a:ea typeface="PMingLiU" pitchFamily="18" charset="-120"/>
            </a:endParaRPr>
          </a:p>
        </p:txBody>
      </p:sp>
      <p:sp>
        <p:nvSpPr>
          <p:cNvPr id="61482" name="Text Box 42"/>
          <p:cNvSpPr txBox="1">
            <a:spLocks noChangeArrowheads="1"/>
          </p:cNvSpPr>
          <p:nvPr/>
        </p:nvSpPr>
        <p:spPr bwMode="auto">
          <a:xfrm>
            <a:off x="2156048" y="5517232"/>
            <a:ext cx="16002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FSG</a:t>
            </a:r>
          </a:p>
        </p:txBody>
      </p:sp>
      <p:sp>
        <p:nvSpPr>
          <p:cNvPr id="61483" name="Line 43"/>
          <p:cNvSpPr>
            <a:spLocks noChangeShapeType="1"/>
          </p:cNvSpPr>
          <p:nvPr/>
        </p:nvSpPr>
        <p:spPr bwMode="auto">
          <a:xfrm flipV="1">
            <a:off x="3527648" y="5517232"/>
            <a:ext cx="0" cy="5334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61484" name="Line 44"/>
          <p:cNvSpPr>
            <a:spLocks noChangeShapeType="1"/>
          </p:cNvSpPr>
          <p:nvPr/>
        </p:nvSpPr>
        <p:spPr bwMode="auto">
          <a:xfrm flipV="1">
            <a:off x="4289648" y="5517232"/>
            <a:ext cx="0" cy="5334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61485" name="Line 45"/>
          <p:cNvSpPr>
            <a:spLocks noChangeShapeType="1"/>
          </p:cNvSpPr>
          <p:nvPr/>
        </p:nvSpPr>
        <p:spPr bwMode="auto">
          <a:xfrm flipV="1">
            <a:off x="6804248" y="5517232"/>
            <a:ext cx="0" cy="5334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61486" name="Text Box 46"/>
          <p:cNvSpPr txBox="1">
            <a:spLocks noChangeArrowheads="1"/>
          </p:cNvSpPr>
          <p:nvPr/>
        </p:nvSpPr>
        <p:spPr bwMode="auto">
          <a:xfrm>
            <a:off x="3603848" y="5593432"/>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Cu</a:t>
            </a:r>
          </a:p>
        </p:txBody>
      </p:sp>
      <p:sp>
        <p:nvSpPr>
          <p:cNvPr id="61487" name="Line 47"/>
          <p:cNvSpPr>
            <a:spLocks noChangeShapeType="1"/>
          </p:cNvSpPr>
          <p:nvPr/>
        </p:nvSpPr>
        <p:spPr bwMode="auto">
          <a:xfrm flipV="1">
            <a:off x="6042248" y="5517232"/>
            <a:ext cx="0" cy="5334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61488" name="Text Box 48"/>
          <p:cNvSpPr txBox="1">
            <a:spLocks noChangeArrowheads="1"/>
          </p:cNvSpPr>
          <p:nvPr/>
        </p:nvSpPr>
        <p:spPr bwMode="auto">
          <a:xfrm>
            <a:off x="6118448" y="5593432"/>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Cu</a:t>
            </a:r>
          </a:p>
        </p:txBody>
      </p:sp>
      <p:sp>
        <p:nvSpPr>
          <p:cNvPr id="61489" name="Line 49"/>
          <p:cNvSpPr>
            <a:spLocks noChangeShapeType="1"/>
          </p:cNvSpPr>
          <p:nvPr/>
        </p:nvSpPr>
        <p:spPr bwMode="auto">
          <a:xfrm>
            <a:off x="3680048" y="5517232"/>
            <a:ext cx="457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90" name="Line 50"/>
          <p:cNvSpPr>
            <a:spLocks noChangeShapeType="1"/>
          </p:cNvSpPr>
          <p:nvPr/>
        </p:nvSpPr>
        <p:spPr bwMode="auto">
          <a:xfrm>
            <a:off x="6194648" y="5517232"/>
            <a:ext cx="457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1491" name="Line 51"/>
          <p:cNvSpPr>
            <a:spLocks noChangeShapeType="1"/>
          </p:cNvSpPr>
          <p:nvPr/>
        </p:nvSpPr>
        <p:spPr bwMode="auto">
          <a:xfrm flipV="1">
            <a:off x="1546448" y="4907632"/>
            <a:ext cx="381000" cy="228600"/>
          </a:xfrm>
          <a:prstGeom prst="line">
            <a:avLst/>
          </a:prstGeom>
          <a:noFill/>
          <a:ln w="9525">
            <a:solidFill>
              <a:schemeClr val="tx1"/>
            </a:solidFill>
            <a:round/>
            <a:headEnd/>
            <a:tailEnd type="triangle" w="med" len="med"/>
          </a:ln>
        </p:spPr>
        <p:txBody>
          <a:bodyPr/>
          <a:lstStyle/>
          <a:p>
            <a:endParaRPr lang="zh-CN" altLang="en-US" b="1">
              <a:solidFill>
                <a:srgbClr val="000000"/>
              </a:solidFill>
            </a:endParaRPr>
          </a:p>
        </p:txBody>
      </p:sp>
      <p:sp>
        <p:nvSpPr>
          <p:cNvPr id="61492" name="Text Box 52"/>
          <p:cNvSpPr txBox="1">
            <a:spLocks noChangeArrowheads="1"/>
          </p:cNvSpPr>
          <p:nvPr/>
        </p:nvSpPr>
        <p:spPr bwMode="auto">
          <a:xfrm>
            <a:off x="2003648" y="4983832"/>
            <a:ext cx="1752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FSG</a:t>
            </a:r>
          </a:p>
        </p:txBody>
      </p:sp>
      <p:sp>
        <p:nvSpPr>
          <p:cNvPr id="61493" name="TextBox 54"/>
          <p:cNvSpPr txBox="1">
            <a:spLocks noChangeArrowheads="1"/>
          </p:cNvSpPr>
          <p:nvPr/>
        </p:nvSpPr>
        <p:spPr bwMode="auto">
          <a:xfrm>
            <a:off x="1166277" y="2780928"/>
            <a:ext cx="2893741" cy="461665"/>
          </a:xfrm>
          <a:prstGeom prst="rect">
            <a:avLst/>
          </a:prstGeom>
          <a:noFill/>
          <a:ln w="9525">
            <a:noFill/>
            <a:miter lim="800000"/>
            <a:headEnd/>
            <a:tailEnd/>
          </a:ln>
        </p:spPr>
        <p:txBody>
          <a:bodyPr wrap="none">
            <a:spAutoFit/>
          </a:bodyPr>
          <a:lstStyle/>
          <a:p>
            <a:r>
              <a:rPr lang="en-US" altLang="zh-CN" sz="2400" b="1" dirty="0">
                <a:solidFill>
                  <a:schemeClr val="tx1"/>
                </a:solidFill>
              </a:rPr>
              <a:t>Bottom up</a:t>
            </a:r>
            <a:r>
              <a:rPr lang="zh-CN" altLang="en-US" sz="2400" b="1" dirty="0" smtClean="0">
                <a:solidFill>
                  <a:schemeClr val="tx1"/>
                </a:solidFill>
              </a:rPr>
              <a:t>生长方式</a:t>
            </a:r>
            <a:r>
              <a:rPr lang="en-US" altLang="zh-CN" sz="2400" b="1" dirty="0" smtClean="0">
                <a:solidFill>
                  <a:schemeClr val="tx1"/>
                </a:solidFill>
              </a:rPr>
              <a:t> </a:t>
            </a:r>
            <a:endParaRPr lang="zh-CN" altLang="en-US" sz="2400" b="1" dirty="0">
              <a:solidFill>
                <a:schemeClr val="tx1"/>
              </a:solidFill>
            </a:endParaRPr>
          </a:p>
        </p:txBody>
      </p:sp>
      <p:sp>
        <p:nvSpPr>
          <p:cNvPr id="54" name="矩形 53"/>
          <p:cNvSpPr/>
          <p:nvPr/>
        </p:nvSpPr>
        <p:spPr>
          <a:xfrm>
            <a:off x="971600" y="2276872"/>
            <a:ext cx="4854583" cy="461665"/>
          </a:xfrm>
          <a:prstGeom prst="rect">
            <a:avLst/>
          </a:prstGeom>
        </p:spPr>
        <p:txBody>
          <a:bodyPr wrap="square">
            <a:spAutoFit/>
          </a:bodyPr>
          <a:lstStyle/>
          <a:p>
            <a:pPr algn="l"/>
            <a:r>
              <a:rPr kumimoji="0" lang="en-US" altLang="zh-CN" sz="2400" b="1" kern="0" dirty="0" smtClean="0">
                <a:solidFill>
                  <a:srgbClr val="000000"/>
                </a:solidFill>
                <a:latin typeface="宋体"/>
                <a:ea typeface="宋体"/>
                <a:cs typeface="+mj-cs"/>
              </a:rPr>
              <a:t>3</a:t>
            </a:r>
            <a:r>
              <a:rPr kumimoji="0" lang="zh-CN" altLang="en-US" sz="2400" b="1" kern="0" dirty="0" smtClean="0">
                <a:solidFill>
                  <a:srgbClr val="000000"/>
                </a:solidFill>
                <a:latin typeface="宋体"/>
                <a:ea typeface="宋体"/>
                <a:cs typeface="+mj-cs"/>
              </a:rPr>
              <a:t>）电镀铜</a:t>
            </a:r>
            <a:endParaRPr kumimoji="0" lang="zh-CN" altLang="en-US" sz="2400" b="1" kern="0" dirty="0">
              <a:solidFill>
                <a:srgbClr val="000000"/>
              </a:solidFill>
              <a:latin typeface="宋体"/>
              <a:ea typeface="宋体"/>
              <a:cs typeface="+mj-cs"/>
            </a:endParaRPr>
          </a:p>
        </p:txBody>
      </p:sp>
      <p:sp>
        <p:nvSpPr>
          <p:cNvPr id="55" name="Rectangle 4"/>
          <p:cNvSpPr txBox="1">
            <a:spLocks noChangeArrowheads="1"/>
          </p:cNvSpPr>
          <p:nvPr/>
        </p:nvSpPr>
        <p:spPr bwMode="auto">
          <a:xfrm>
            <a:off x="827584" y="1700808"/>
            <a:ext cx="4320480"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铜互连基本工艺</a:t>
            </a:r>
            <a:endParaRPr kumimoji="1" lang="en-US" altLang="zh-TW"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56" name="标题 1"/>
          <p:cNvSpPr txBox="1">
            <a:spLocks/>
          </p:cNvSpPr>
          <p:nvPr/>
        </p:nvSpPr>
        <p:spPr bwMode="auto">
          <a:xfrm>
            <a:off x="755576" y="908720"/>
            <a:ext cx="2880320"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6"/>
          <p:cNvGrpSpPr>
            <a:grpSpLocks/>
          </p:cNvGrpSpPr>
          <p:nvPr/>
        </p:nvGrpSpPr>
        <p:grpSpPr bwMode="auto">
          <a:xfrm>
            <a:off x="1115616" y="3861048"/>
            <a:ext cx="7056783" cy="2304256"/>
            <a:chOff x="746230" y="3336942"/>
            <a:chExt cx="7826298" cy="2806702"/>
          </a:xfrm>
        </p:grpSpPr>
        <p:pic>
          <p:nvPicPr>
            <p:cNvPr id="7" name="Picture 11" descr="schematic3"/>
            <p:cNvPicPr>
              <a:picLocks noChangeAspect="1" noChangeArrowheads="1"/>
            </p:cNvPicPr>
            <p:nvPr/>
          </p:nvPicPr>
          <p:blipFill>
            <a:blip r:embed="rId2" cstate="print"/>
            <a:srcRect b="4897"/>
            <a:stretch>
              <a:fillRect/>
            </a:stretch>
          </p:blipFill>
          <p:spPr bwMode="auto">
            <a:xfrm>
              <a:off x="6246956" y="3336942"/>
              <a:ext cx="2325572" cy="2786082"/>
            </a:xfrm>
            <a:prstGeom prst="rect">
              <a:avLst/>
            </a:prstGeom>
            <a:noFill/>
            <a:ln w="9525">
              <a:noFill/>
              <a:miter lim="800000"/>
              <a:headEnd/>
              <a:tailEnd/>
            </a:ln>
          </p:spPr>
        </p:pic>
        <p:pic>
          <p:nvPicPr>
            <p:cNvPr id="8" name="Picture 12" descr="schematic2"/>
            <p:cNvPicPr>
              <a:picLocks noChangeAspect="1" noChangeArrowheads="1"/>
            </p:cNvPicPr>
            <p:nvPr/>
          </p:nvPicPr>
          <p:blipFill>
            <a:blip r:embed="rId3" cstate="print"/>
            <a:srcRect b="3407"/>
            <a:stretch>
              <a:fillRect/>
            </a:stretch>
          </p:blipFill>
          <p:spPr bwMode="auto">
            <a:xfrm>
              <a:off x="3675189" y="3479818"/>
              <a:ext cx="2284606" cy="2643206"/>
            </a:xfrm>
            <a:prstGeom prst="rect">
              <a:avLst/>
            </a:prstGeom>
            <a:noFill/>
            <a:ln w="9525">
              <a:noFill/>
              <a:miter lim="800000"/>
              <a:headEnd/>
              <a:tailEnd/>
            </a:ln>
          </p:spPr>
        </p:pic>
        <p:pic>
          <p:nvPicPr>
            <p:cNvPr id="9" name="Picture 4" descr="schematic1"/>
            <p:cNvPicPr>
              <a:picLocks noChangeAspect="1" noChangeArrowheads="1"/>
            </p:cNvPicPr>
            <p:nvPr/>
          </p:nvPicPr>
          <p:blipFill>
            <a:blip r:embed="rId4" cstate="print"/>
            <a:srcRect/>
            <a:stretch>
              <a:fillRect/>
            </a:stretch>
          </p:blipFill>
          <p:spPr bwMode="auto">
            <a:xfrm>
              <a:off x="746230" y="3551256"/>
              <a:ext cx="2652128" cy="2592388"/>
            </a:xfrm>
            <a:prstGeom prst="rect">
              <a:avLst/>
            </a:prstGeom>
            <a:noFill/>
            <a:ln w="9525">
              <a:noFill/>
              <a:miter lim="800000"/>
              <a:headEnd/>
              <a:tailEnd/>
            </a:ln>
          </p:spPr>
        </p:pic>
      </p:grpSp>
      <p:sp>
        <p:nvSpPr>
          <p:cNvPr id="12" name="TextBox 6"/>
          <p:cNvSpPr txBox="1">
            <a:spLocks noChangeArrowheads="1"/>
          </p:cNvSpPr>
          <p:nvPr/>
        </p:nvSpPr>
        <p:spPr bwMode="auto">
          <a:xfrm>
            <a:off x="1115616" y="2780928"/>
            <a:ext cx="7338172" cy="1077218"/>
          </a:xfrm>
          <a:prstGeom prst="rect">
            <a:avLst/>
          </a:prstGeom>
          <a:noFill/>
          <a:ln w="9525">
            <a:noFill/>
            <a:miter lim="800000"/>
            <a:headEnd/>
            <a:tailEnd/>
          </a:ln>
        </p:spPr>
        <p:txBody>
          <a:bodyPr wrap="square">
            <a:spAutoFit/>
          </a:bodyPr>
          <a:lstStyle/>
          <a:p>
            <a:pPr marL="342900" indent="-342900" algn="just" eaLnBrk="0" hangingPunct="0">
              <a:lnSpc>
                <a:spcPct val="150000"/>
              </a:lnSpc>
              <a:spcBef>
                <a:spcPct val="20000"/>
              </a:spcBef>
              <a:buClr>
                <a:schemeClr val="folHlink"/>
              </a:buClr>
            </a:pPr>
            <a:r>
              <a:rPr lang="zh-CN" altLang="en-US" sz="2000" b="1" dirty="0" smtClean="0">
                <a:solidFill>
                  <a:srgbClr val="C00000"/>
                </a:solidFill>
                <a:latin typeface="微软雅黑" pitchFamily="34" charset="-122"/>
                <a:ea typeface="微软雅黑" pitchFamily="34" charset="-122"/>
              </a:rPr>
              <a:t>抑制剂 </a:t>
            </a:r>
            <a:r>
              <a:rPr lang="en-US" altLang="zh-CN" sz="2000" b="1" dirty="0" smtClean="0">
                <a:solidFill>
                  <a:srgbClr val="C00000"/>
                </a:solidFill>
                <a:latin typeface="微软雅黑" pitchFamily="34" charset="-122"/>
                <a:ea typeface="微软雅黑" pitchFamily="34" charset="-122"/>
              </a:rPr>
              <a:t>S</a:t>
            </a:r>
            <a:r>
              <a:rPr lang="en-US" altLang="zh-CN" sz="2000" b="1" dirty="0" smtClean="0">
                <a:solidFill>
                  <a:schemeClr val="tx1"/>
                </a:solidFill>
                <a:latin typeface="微软雅黑" pitchFamily="34" charset="-122"/>
                <a:ea typeface="微软雅黑" pitchFamily="34" charset="-122"/>
              </a:rPr>
              <a:t> </a:t>
            </a:r>
            <a:r>
              <a:rPr lang="zh-CN" altLang="en-US" sz="2000" b="1" dirty="0" smtClean="0">
                <a:solidFill>
                  <a:schemeClr val="tx1"/>
                </a:solidFill>
                <a:latin typeface="微软雅黑" pitchFamily="34" charset="-122"/>
                <a:ea typeface="微软雅黑" pitchFamily="34" charset="-122"/>
              </a:rPr>
              <a:t>： 抑制铜的生长，主要在</a:t>
            </a:r>
            <a:r>
              <a:rPr lang="en-US" altLang="zh-CN" sz="2000" b="1" dirty="0" smtClean="0">
                <a:solidFill>
                  <a:schemeClr val="tx1"/>
                </a:solidFill>
                <a:latin typeface="微软雅黑" pitchFamily="34" charset="-122"/>
                <a:ea typeface="微软雅黑" pitchFamily="34" charset="-122"/>
              </a:rPr>
              <a:t>TSV</a:t>
            </a:r>
            <a:r>
              <a:rPr lang="zh-CN" altLang="en-US" sz="2000" b="1" dirty="0" smtClean="0">
                <a:solidFill>
                  <a:schemeClr val="tx1"/>
                </a:solidFill>
                <a:latin typeface="微软雅黑" pitchFamily="34" charset="-122"/>
                <a:ea typeface="微软雅黑" pitchFamily="34" charset="-122"/>
              </a:rPr>
              <a:t>孔表面与侧壁吸附，</a:t>
            </a:r>
            <a:endParaRPr lang="en-US" altLang="zh-CN" sz="2000" b="1" dirty="0">
              <a:solidFill>
                <a:schemeClr val="tx1"/>
              </a:solidFill>
              <a:latin typeface="微软雅黑" pitchFamily="34" charset="-122"/>
              <a:ea typeface="微软雅黑" pitchFamily="34" charset="-122"/>
            </a:endParaRPr>
          </a:p>
          <a:p>
            <a:pPr marL="342900" indent="-342900" algn="just" eaLnBrk="0" hangingPunct="0">
              <a:lnSpc>
                <a:spcPct val="150000"/>
              </a:lnSpc>
              <a:spcBef>
                <a:spcPct val="20000"/>
              </a:spcBef>
              <a:buClr>
                <a:schemeClr val="folHlink"/>
              </a:buClr>
            </a:pPr>
            <a:r>
              <a:rPr lang="zh-CN" altLang="en-US" sz="2000" b="1" dirty="0" smtClean="0">
                <a:solidFill>
                  <a:srgbClr val="C00000"/>
                </a:solidFill>
                <a:latin typeface="微软雅黑" pitchFamily="34" charset="-122"/>
                <a:ea typeface="微软雅黑" pitchFamily="34" charset="-122"/>
              </a:rPr>
              <a:t>加速剂 </a:t>
            </a:r>
            <a:r>
              <a:rPr lang="en-US" altLang="zh-CN" sz="2000" b="1" dirty="0" smtClean="0">
                <a:solidFill>
                  <a:srgbClr val="C00000"/>
                </a:solidFill>
                <a:latin typeface="微软雅黑" pitchFamily="34" charset="-122"/>
                <a:ea typeface="微软雅黑" pitchFamily="34" charset="-122"/>
              </a:rPr>
              <a:t>A</a:t>
            </a:r>
            <a:r>
              <a:rPr lang="zh-CN" altLang="en-US" sz="2000" b="1" dirty="0" smtClean="0">
                <a:solidFill>
                  <a:schemeClr val="tx1"/>
                </a:solidFill>
                <a:latin typeface="微软雅黑" pitchFamily="34" charset="-122"/>
                <a:ea typeface="微软雅黑" pitchFamily="34" charset="-122"/>
              </a:rPr>
              <a:t>： 加速铜的生长，主要在</a:t>
            </a:r>
            <a:r>
              <a:rPr lang="en-US" altLang="zh-CN" sz="2000" b="1" dirty="0" smtClean="0">
                <a:solidFill>
                  <a:schemeClr val="tx1"/>
                </a:solidFill>
                <a:latin typeface="微软雅黑" pitchFamily="34" charset="-122"/>
                <a:ea typeface="微软雅黑" pitchFamily="34" charset="-122"/>
              </a:rPr>
              <a:t>TSV</a:t>
            </a:r>
            <a:r>
              <a:rPr lang="zh-CN" altLang="en-US" sz="2000" b="1" dirty="0" smtClean="0">
                <a:solidFill>
                  <a:schemeClr val="tx1"/>
                </a:solidFill>
                <a:latin typeface="微软雅黑" pitchFamily="34" charset="-122"/>
                <a:ea typeface="微软雅黑" pitchFamily="34" charset="-122"/>
              </a:rPr>
              <a:t>孔底吸附</a:t>
            </a:r>
            <a:endParaRPr lang="en-US" altLang="zh-CN" sz="2000" b="1" dirty="0">
              <a:solidFill>
                <a:schemeClr val="tx1"/>
              </a:solidFill>
              <a:latin typeface="微软雅黑" pitchFamily="34" charset="-122"/>
              <a:ea typeface="微软雅黑" pitchFamily="34" charset="-122"/>
            </a:endParaRPr>
          </a:p>
        </p:txBody>
      </p:sp>
      <p:sp>
        <p:nvSpPr>
          <p:cNvPr id="14" name="Rectangle 19"/>
          <p:cNvSpPr>
            <a:spLocks noChangeArrowheads="1"/>
          </p:cNvSpPr>
          <p:nvPr/>
        </p:nvSpPr>
        <p:spPr bwMode="auto">
          <a:xfrm>
            <a:off x="1403648" y="2276872"/>
            <a:ext cx="4536505" cy="531812"/>
          </a:xfrm>
          <a:prstGeom prst="rect">
            <a:avLst/>
          </a:prstGeom>
          <a:noFill/>
          <a:ln w="9525">
            <a:noFill/>
            <a:miter lim="800000"/>
            <a:headEnd/>
            <a:tailEnd/>
          </a:ln>
          <a:effectLst/>
        </p:spPr>
        <p:txBody>
          <a:bodyPr lIns="91425" tIns="45712" rIns="91425" bIns="45712"/>
          <a:lstStyle/>
          <a:p>
            <a:pPr marL="342844" indent="-342844" algn="l">
              <a:lnSpc>
                <a:spcPct val="90000"/>
              </a:lnSpc>
              <a:spcBef>
                <a:spcPct val="20000"/>
              </a:spcBef>
              <a:buClr>
                <a:srgbClr val="00FF00"/>
              </a:buClr>
              <a:buSzPct val="120000"/>
              <a:defRPr/>
            </a:pPr>
            <a:r>
              <a:rPr lang="zh-CN" altLang="en-US" sz="2400" b="1" dirty="0" smtClean="0">
                <a:solidFill>
                  <a:srgbClr val="000000"/>
                </a:solidFill>
                <a:latin typeface="微软雅黑" pitchFamily="34" charset="-122"/>
                <a:ea typeface="微软雅黑" pitchFamily="34" charset="-122"/>
              </a:rPr>
              <a:t>镀铜填充的基本原理</a:t>
            </a:r>
          </a:p>
        </p:txBody>
      </p:sp>
      <p:sp>
        <p:nvSpPr>
          <p:cNvPr id="11" name="Rectangle 4"/>
          <p:cNvSpPr txBox="1">
            <a:spLocks noChangeArrowheads="1"/>
          </p:cNvSpPr>
          <p:nvPr/>
        </p:nvSpPr>
        <p:spPr bwMode="auto">
          <a:xfrm>
            <a:off x="827584" y="1700808"/>
            <a:ext cx="4320480"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铜互连基本工艺</a:t>
            </a:r>
            <a:endParaRPr kumimoji="1" lang="en-US" altLang="zh-TW"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13" name="标题 1"/>
          <p:cNvSpPr txBox="1">
            <a:spLocks/>
          </p:cNvSpPr>
          <p:nvPr/>
        </p:nvSpPr>
        <p:spPr bwMode="auto">
          <a:xfrm>
            <a:off x="755576" y="908720"/>
            <a:ext cx="2880320"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p:cNvPicPr>
            <a:picLocks noChangeAspect="1" noChangeArrowheads="1"/>
          </p:cNvPicPr>
          <p:nvPr/>
        </p:nvPicPr>
        <p:blipFill>
          <a:blip r:embed="rId2" cstate="print"/>
          <a:srcRect l="10480" t="22583" r="12000" b="15250"/>
          <a:stretch>
            <a:fillRect/>
          </a:stretch>
        </p:blipFill>
        <p:spPr bwMode="auto">
          <a:xfrm>
            <a:off x="1115616" y="2780928"/>
            <a:ext cx="6923733" cy="3681413"/>
          </a:xfrm>
          <a:prstGeom prst="rect">
            <a:avLst/>
          </a:prstGeom>
          <a:noFill/>
          <a:ln w="12700">
            <a:noFill/>
            <a:miter lim="800000"/>
            <a:headEnd/>
            <a:tailEnd/>
          </a:ln>
        </p:spPr>
      </p:pic>
      <p:sp>
        <p:nvSpPr>
          <p:cNvPr id="32" name="Rectangle 4"/>
          <p:cNvSpPr txBox="1">
            <a:spLocks noChangeArrowheads="1"/>
          </p:cNvSpPr>
          <p:nvPr/>
        </p:nvSpPr>
        <p:spPr bwMode="auto">
          <a:xfrm>
            <a:off x="827584" y="1700808"/>
            <a:ext cx="4320480"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铜互连基本工艺</a:t>
            </a:r>
            <a:endParaRPr kumimoji="1" lang="en-US" altLang="zh-TW"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33" name="标题 1"/>
          <p:cNvSpPr txBox="1">
            <a:spLocks/>
          </p:cNvSpPr>
          <p:nvPr/>
        </p:nvSpPr>
        <p:spPr bwMode="auto">
          <a:xfrm>
            <a:off x="755576" y="908720"/>
            <a:ext cx="2880320"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
        <p:nvSpPr>
          <p:cNvPr id="34" name="Rectangle 19"/>
          <p:cNvSpPr>
            <a:spLocks noChangeArrowheads="1"/>
          </p:cNvSpPr>
          <p:nvPr/>
        </p:nvSpPr>
        <p:spPr bwMode="auto">
          <a:xfrm>
            <a:off x="1403648" y="2276872"/>
            <a:ext cx="4536505" cy="531812"/>
          </a:xfrm>
          <a:prstGeom prst="rect">
            <a:avLst/>
          </a:prstGeom>
          <a:noFill/>
          <a:ln w="9525">
            <a:noFill/>
            <a:miter lim="800000"/>
            <a:headEnd/>
            <a:tailEnd/>
          </a:ln>
          <a:effectLst/>
        </p:spPr>
        <p:txBody>
          <a:bodyPr lIns="91425" tIns="45712" rIns="91425" bIns="45712"/>
          <a:lstStyle/>
          <a:p>
            <a:pPr marL="342844" indent="-342844" algn="l">
              <a:lnSpc>
                <a:spcPct val="90000"/>
              </a:lnSpc>
              <a:spcBef>
                <a:spcPct val="20000"/>
              </a:spcBef>
              <a:buClr>
                <a:srgbClr val="00FF00"/>
              </a:buClr>
              <a:buSzPct val="120000"/>
              <a:defRPr/>
            </a:pPr>
            <a:r>
              <a:rPr lang="zh-CN" altLang="en-US" sz="2400" b="1" dirty="0" smtClean="0">
                <a:solidFill>
                  <a:srgbClr val="000000"/>
                </a:solidFill>
                <a:latin typeface="微软雅黑" pitchFamily="34" charset="-122"/>
                <a:ea typeface="微软雅黑" pitchFamily="34" charset="-122"/>
              </a:rPr>
              <a:t>镀铜填充的实际效果</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2133600" y="3595702"/>
            <a:ext cx="5486400" cy="12954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63491" name="Rectangle 3" descr="50%"/>
          <p:cNvSpPr>
            <a:spLocks noChangeArrowheads="1"/>
          </p:cNvSpPr>
          <p:nvPr/>
        </p:nvSpPr>
        <p:spPr bwMode="auto">
          <a:xfrm>
            <a:off x="2133600" y="4357702"/>
            <a:ext cx="548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63493" name="Text Box 5"/>
          <p:cNvSpPr txBox="1">
            <a:spLocks noChangeArrowheads="1"/>
          </p:cNvSpPr>
          <p:nvPr/>
        </p:nvSpPr>
        <p:spPr bwMode="auto">
          <a:xfrm>
            <a:off x="2209800" y="3900502"/>
            <a:ext cx="17526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FSG</a:t>
            </a:r>
          </a:p>
        </p:txBody>
      </p:sp>
      <p:sp>
        <p:nvSpPr>
          <p:cNvPr id="63494" name="Rectangle 6" descr="50%"/>
          <p:cNvSpPr>
            <a:spLocks noChangeArrowheads="1"/>
          </p:cNvSpPr>
          <p:nvPr/>
        </p:nvSpPr>
        <p:spPr bwMode="auto">
          <a:xfrm>
            <a:off x="2133600" y="4891102"/>
            <a:ext cx="548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63495" name="AutoShape 7"/>
          <p:cNvSpPr>
            <a:spLocks noChangeArrowheads="1"/>
          </p:cNvSpPr>
          <p:nvPr/>
        </p:nvSpPr>
        <p:spPr bwMode="auto">
          <a:xfrm>
            <a:off x="3733800" y="4433902"/>
            <a:ext cx="762000" cy="533400"/>
          </a:xfrm>
          <a:prstGeom prst="flowChartManualOperation">
            <a:avLst/>
          </a:prstGeom>
          <a:solidFill>
            <a:srgbClr val="FF5050"/>
          </a:solidFill>
          <a:ln w="28575">
            <a:noFill/>
            <a:miter lim="800000"/>
            <a:headEnd/>
            <a:tailEnd/>
          </a:ln>
        </p:spPr>
        <p:txBody>
          <a:bodyPr wrap="none" anchor="ctr"/>
          <a:lstStyle/>
          <a:p>
            <a:endParaRPr lang="zh-CN" altLang="en-US" b="1">
              <a:solidFill>
                <a:srgbClr val="000000"/>
              </a:solidFill>
            </a:endParaRPr>
          </a:p>
        </p:txBody>
      </p:sp>
      <p:sp>
        <p:nvSpPr>
          <p:cNvPr id="63496" name="AutoShape 8"/>
          <p:cNvSpPr>
            <a:spLocks noChangeArrowheads="1"/>
          </p:cNvSpPr>
          <p:nvPr/>
        </p:nvSpPr>
        <p:spPr bwMode="auto">
          <a:xfrm>
            <a:off x="3657600" y="3671902"/>
            <a:ext cx="914400" cy="762000"/>
          </a:xfrm>
          <a:custGeom>
            <a:avLst/>
            <a:gdLst>
              <a:gd name="T0" fmla="*/ 876300 w 21600"/>
              <a:gd name="T1" fmla="*/ 381000 h 21600"/>
              <a:gd name="T2" fmla="*/ 457200 w 21600"/>
              <a:gd name="T3" fmla="*/ 762000 h 21600"/>
              <a:gd name="T4" fmla="*/ 38100 w 21600"/>
              <a:gd name="T5" fmla="*/ 381000 h 21600"/>
              <a:gd name="T6" fmla="*/ 457200 w 21600"/>
              <a:gd name="T7" fmla="*/ 0 h 21600"/>
              <a:gd name="T8" fmla="*/ 0 60000 65536"/>
              <a:gd name="T9" fmla="*/ 0 60000 65536"/>
              <a:gd name="T10" fmla="*/ 0 60000 65536"/>
              <a:gd name="T11" fmla="*/ 0 60000 65536"/>
              <a:gd name="T12" fmla="*/ 2700 w 21600"/>
              <a:gd name="T13" fmla="*/ 2700 h 21600"/>
              <a:gd name="T14" fmla="*/ 18900 w 21600"/>
              <a:gd name="T15" fmla="*/ 18900 h 21600"/>
            </a:gdLst>
            <a:ahLst/>
            <a:cxnLst>
              <a:cxn ang="T8">
                <a:pos x="T0" y="T1"/>
              </a:cxn>
              <a:cxn ang="T9">
                <a:pos x="T2" y="T3"/>
              </a:cxn>
              <a:cxn ang="T10">
                <a:pos x="T4" y="T5"/>
              </a:cxn>
              <a:cxn ang="T11">
                <a:pos x="T6" y="T7"/>
              </a:cxn>
            </a:cxnLst>
            <a:rect l="T12" t="T13" r="T14" b="T15"/>
            <a:pathLst>
              <a:path w="21600" h="21600">
                <a:moveTo>
                  <a:pt x="0" y="0"/>
                </a:moveTo>
                <a:lnTo>
                  <a:pt x="1800" y="21600"/>
                </a:lnTo>
                <a:lnTo>
                  <a:pt x="19800" y="21600"/>
                </a:lnTo>
                <a:lnTo>
                  <a:pt x="21600" y="0"/>
                </a:lnTo>
                <a:close/>
              </a:path>
            </a:pathLst>
          </a:custGeom>
          <a:solidFill>
            <a:srgbClr val="FF5050"/>
          </a:solidFill>
          <a:ln w="9525">
            <a:noFill/>
            <a:miter lim="800000"/>
            <a:headEnd/>
            <a:tailEnd/>
          </a:ln>
        </p:spPr>
        <p:txBody>
          <a:bodyPr wrap="none" anchor="ctr"/>
          <a:lstStyle/>
          <a:p>
            <a:endParaRPr lang="zh-CN" altLang="en-US" b="1">
              <a:solidFill>
                <a:srgbClr val="000000"/>
              </a:solidFill>
            </a:endParaRPr>
          </a:p>
        </p:txBody>
      </p:sp>
      <p:sp>
        <p:nvSpPr>
          <p:cNvPr id="63497" name="Rectangle 9"/>
          <p:cNvSpPr>
            <a:spLocks noChangeArrowheads="1"/>
          </p:cNvSpPr>
          <p:nvPr/>
        </p:nvSpPr>
        <p:spPr bwMode="auto">
          <a:xfrm>
            <a:off x="3886200" y="4891102"/>
            <a:ext cx="457200" cy="76200"/>
          </a:xfrm>
          <a:prstGeom prst="rect">
            <a:avLst/>
          </a:prstGeom>
          <a:solidFill>
            <a:srgbClr val="FF5050"/>
          </a:solidFill>
          <a:ln w="9525">
            <a:noFill/>
            <a:miter lim="800000"/>
            <a:headEnd/>
            <a:tailEnd/>
          </a:ln>
        </p:spPr>
        <p:txBody>
          <a:bodyPr wrap="none" anchor="ctr"/>
          <a:lstStyle/>
          <a:p>
            <a:endParaRPr lang="zh-CN" altLang="en-US" b="1">
              <a:solidFill>
                <a:srgbClr val="000000"/>
              </a:solidFill>
            </a:endParaRPr>
          </a:p>
        </p:txBody>
      </p:sp>
      <p:sp>
        <p:nvSpPr>
          <p:cNvPr id="63498" name="Line 10"/>
          <p:cNvSpPr>
            <a:spLocks noChangeShapeType="1"/>
          </p:cNvSpPr>
          <p:nvPr/>
        </p:nvSpPr>
        <p:spPr bwMode="auto">
          <a:xfrm>
            <a:off x="3657600" y="3671902"/>
            <a:ext cx="76200" cy="6858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3499" name="Line 11"/>
          <p:cNvSpPr>
            <a:spLocks noChangeShapeType="1"/>
          </p:cNvSpPr>
          <p:nvPr/>
        </p:nvSpPr>
        <p:spPr bwMode="auto">
          <a:xfrm flipH="1">
            <a:off x="4495800" y="3671902"/>
            <a:ext cx="76200" cy="7620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3500" name="Line 12"/>
          <p:cNvSpPr>
            <a:spLocks noChangeShapeType="1"/>
          </p:cNvSpPr>
          <p:nvPr/>
        </p:nvSpPr>
        <p:spPr bwMode="auto">
          <a:xfrm>
            <a:off x="3733800" y="4357702"/>
            <a:ext cx="152400" cy="5334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3501" name="Line 13"/>
          <p:cNvSpPr>
            <a:spLocks noChangeShapeType="1"/>
          </p:cNvSpPr>
          <p:nvPr/>
        </p:nvSpPr>
        <p:spPr bwMode="auto">
          <a:xfrm flipH="1" flipV="1">
            <a:off x="3733800" y="4433902"/>
            <a:ext cx="152400" cy="533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02" name="Line 14"/>
          <p:cNvSpPr>
            <a:spLocks noChangeShapeType="1"/>
          </p:cNvSpPr>
          <p:nvPr/>
        </p:nvSpPr>
        <p:spPr bwMode="auto">
          <a:xfrm flipH="1" flipV="1">
            <a:off x="3657600" y="3671902"/>
            <a:ext cx="7620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03" name="Line 15"/>
          <p:cNvSpPr>
            <a:spLocks noChangeShapeType="1"/>
          </p:cNvSpPr>
          <p:nvPr/>
        </p:nvSpPr>
        <p:spPr bwMode="auto">
          <a:xfrm flipH="1">
            <a:off x="4343400" y="4357702"/>
            <a:ext cx="152400" cy="5334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3504" name="Line 16"/>
          <p:cNvSpPr>
            <a:spLocks noChangeShapeType="1"/>
          </p:cNvSpPr>
          <p:nvPr/>
        </p:nvSpPr>
        <p:spPr bwMode="auto">
          <a:xfrm flipV="1">
            <a:off x="4343400" y="4433902"/>
            <a:ext cx="152400" cy="533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05" name="Line 17"/>
          <p:cNvSpPr>
            <a:spLocks noChangeShapeType="1"/>
          </p:cNvSpPr>
          <p:nvPr/>
        </p:nvSpPr>
        <p:spPr bwMode="auto">
          <a:xfrm flipV="1">
            <a:off x="4495800" y="3671902"/>
            <a:ext cx="7620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06" name="AutoShape 18"/>
          <p:cNvSpPr>
            <a:spLocks noChangeArrowheads="1"/>
          </p:cNvSpPr>
          <p:nvPr/>
        </p:nvSpPr>
        <p:spPr bwMode="auto">
          <a:xfrm>
            <a:off x="6248400" y="4433902"/>
            <a:ext cx="762000" cy="533400"/>
          </a:xfrm>
          <a:prstGeom prst="flowChartManualOperation">
            <a:avLst/>
          </a:prstGeom>
          <a:solidFill>
            <a:srgbClr val="FF5050"/>
          </a:solidFill>
          <a:ln w="28575">
            <a:noFill/>
            <a:miter lim="800000"/>
            <a:headEnd/>
            <a:tailEnd/>
          </a:ln>
        </p:spPr>
        <p:txBody>
          <a:bodyPr wrap="none" anchor="ctr"/>
          <a:lstStyle/>
          <a:p>
            <a:endParaRPr lang="zh-CN" altLang="en-US" b="1">
              <a:solidFill>
                <a:srgbClr val="000000"/>
              </a:solidFill>
            </a:endParaRPr>
          </a:p>
        </p:txBody>
      </p:sp>
      <p:sp>
        <p:nvSpPr>
          <p:cNvPr id="63507" name="AutoShape 19"/>
          <p:cNvSpPr>
            <a:spLocks noChangeArrowheads="1"/>
          </p:cNvSpPr>
          <p:nvPr/>
        </p:nvSpPr>
        <p:spPr bwMode="auto">
          <a:xfrm>
            <a:off x="6172200" y="3671902"/>
            <a:ext cx="914400" cy="762000"/>
          </a:xfrm>
          <a:custGeom>
            <a:avLst/>
            <a:gdLst>
              <a:gd name="T0" fmla="*/ 876300 w 21600"/>
              <a:gd name="T1" fmla="*/ 381000 h 21600"/>
              <a:gd name="T2" fmla="*/ 457200 w 21600"/>
              <a:gd name="T3" fmla="*/ 762000 h 21600"/>
              <a:gd name="T4" fmla="*/ 38100 w 21600"/>
              <a:gd name="T5" fmla="*/ 381000 h 21600"/>
              <a:gd name="T6" fmla="*/ 457200 w 21600"/>
              <a:gd name="T7" fmla="*/ 0 h 21600"/>
              <a:gd name="T8" fmla="*/ 0 60000 65536"/>
              <a:gd name="T9" fmla="*/ 0 60000 65536"/>
              <a:gd name="T10" fmla="*/ 0 60000 65536"/>
              <a:gd name="T11" fmla="*/ 0 60000 65536"/>
              <a:gd name="T12" fmla="*/ 2700 w 21600"/>
              <a:gd name="T13" fmla="*/ 2700 h 21600"/>
              <a:gd name="T14" fmla="*/ 18900 w 21600"/>
              <a:gd name="T15" fmla="*/ 18900 h 21600"/>
            </a:gdLst>
            <a:ahLst/>
            <a:cxnLst>
              <a:cxn ang="T8">
                <a:pos x="T0" y="T1"/>
              </a:cxn>
              <a:cxn ang="T9">
                <a:pos x="T2" y="T3"/>
              </a:cxn>
              <a:cxn ang="T10">
                <a:pos x="T4" y="T5"/>
              </a:cxn>
              <a:cxn ang="T11">
                <a:pos x="T6" y="T7"/>
              </a:cxn>
            </a:cxnLst>
            <a:rect l="T12" t="T13" r="T14" b="T15"/>
            <a:pathLst>
              <a:path w="21600" h="21600">
                <a:moveTo>
                  <a:pt x="0" y="0"/>
                </a:moveTo>
                <a:lnTo>
                  <a:pt x="1800" y="21600"/>
                </a:lnTo>
                <a:lnTo>
                  <a:pt x="19800" y="21600"/>
                </a:lnTo>
                <a:lnTo>
                  <a:pt x="21600" y="0"/>
                </a:lnTo>
                <a:close/>
              </a:path>
            </a:pathLst>
          </a:custGeom>
          <a:solidFill>
            <a:srgbClr val="FF5050"/>
          </a:solidFill>
          <a:ln w="9525">
            <a:noFill/>
            <a:miter lim="800000"/>
            <a:headEnd/>
            <a:tailEnd/>
          </a:ln>
        </p:spPr>
        <p:txBody>
          <a:bodyPr wrap="none" anchor="ctr"/>
          <a:lstStyle/>
          <a:p>
            <a:endParaRPr lang="zh-CN" altLang="en-US" b="1">
              <a:solidFill>
                <a:srgbClr val="000000"/>
              </a:solidFill>
            </a:endParaRPr>
          </a:p>
        </p:txBody>
      </p:sp>
      <p:sp>
        <p:nvSpPr>
          <p:cNvPr id="63508" name="Rectangle 20"/>
          <p:cNvSpPr>
            <a:spLocks noChangeArrowheads="1"/>
          </p:cNvSpPr>
          <p:nvPr/>
        </p:nvSpPr>
        <p:spPr bwMode="auto">
          <a:xfrm>
            <a:off x="6400800" y="4891102"/>
            <a:ext cx="457200" cy="76200"/>
          </a:xfrm>
          <a:prstGeom prst="rect">
            <a:avLst/>
          </a:prstGeom>
          <a:solidFill>
            <a:srgbClr val="FF5050"/>
          </a:solidFill>
          <a:ln w="9525">
            <a:noFill/>
            <a:miter lim="800000"/>
            <a:headEnd/>
            <a:tailEnd/>
          </a:ln>
        </p:spPr>
        <p:txBody>
          <a:bodyPr wrap="none" anchor="ctr"/>
          <a:lstStyle/>
          <a:p>
            <a:endParaRPr lang="zh-CN" altLang="en-US" b="1">
              <a:solidFill>
                <a:srgbClr val="000000"/>
              </a:solidFill>
            </a:endParaRPr>
          </a:p>
        </p:txBody>
      </p:sp>
      <p:sp>
        <p:nvSpPr>
          <p:cNvPr id="63509" name="Line 21"/>
          <p:cNvSpPr>
            <a:spLocks noChangeShapeType="1"/>
          </p:cNvSpPr>
          <p:nvPr/>
        </p:nvSpPr>
        <p:spPr bwMode="auto">
          <a:xfrm>
            <a:off x="6172200" y="3671902"/>
            <a:ext cx="76200" cy="6858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3510" name="Line 22"/>
          <p:cNvSpPr>
            <a:spLocks noChangeShapeType="1"/>
          </p:cNvSpPr>
          <p:nvPr/>
        </p:nvSpPr>
        <p:spPr bwMode="auto">
          <a:xfrm flipH="1">
            <a:off x="7010400" y="3671902"/>
            <a:ext cx="76200" cy="6858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3511" name="Line 23"/>
          <p:cNvSpPr>
            <a:spLocks noChangeShapeType="1"/>
          </p:cNvSpPr>
          <p:nvPr/>
        </p:nvSpPr>
        <p:spPr bwMode="auto">
          <a:xfrm>
            <a:off x="6248400" y="4357702"/>
            <a:ext cx="152400" cy="5334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3512" name="Line 24"/>
          <p:cNvSpPr>
            <a:spLocks noChangeShapeType="1"/>
          </p:cNvSpPr>
          <p:nvPr/>
        </p:nvSpPr>
        <p:spPr bwMode="auto">
          <a:xfrm flipH="1" flipV="1">
            <a:off x="6248400" y="4433902"/>
            <a:ext cx="152400" cy="533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13" name="Line 25"/>
          <p:cNvSpPr>
            <a:spLocks noChangeShapeType="1"/>
          </p:cNvSpPr>
          <p:nvPr/>
        </p:nvSpPr>
        <p:spPr bwMode="auto">
          <a:xfrm flipH="1" flipV="1">
            <a:off x="6172200" y="3671902"/>
            <a:ext cx="7620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14" name="Line 26"/>
          <p:cNvSpPr>
            <a:spLocks noChangeShapeType="1"/>
          </p:cNvSpPr>
          <p:nvPr/>
        </p:nvSpPr>
        <p:spPr bwMode="auto">
          <a:xfrm flipH="1">
            <a:off x="6858000" y="4357702"/>
            <a:ext cx="152400" cy="533400"/>
          </a:xfrm>
          <a:prstGeom prst="line">
            <a:avLst/>
          </a:prstGeom>
          <a:noFill/>
          <a:ln w="38100">
            <a:solidFill>
              <a:srgbClr val="FF5050"/>
            </a:solidFill>
            <a:round/>
            <a:headEnd/>
            <a:tailEnd/>
          </a:ln>
        </p:spPr>
        <p:txBody>
          <a:bodyPr wrap="none" anchor="ctr"/>
          <a:lstStyle/>
          <a:p>
            <a:endParaRPr lang="zh-CN" altLang="en-US" b="1">
              <a:solidFill>
                <a:srgbClr val="000000"/>
              </a:solidFill>
            </a:endParaRPr>
          </a:p>
        </p:txBody>
      </p:sp>
      <p:sp>
        <p:nvSpPr>
          <p:cNvPr id="63515" name="Line 27"/>
          <p:cNvSpPr>
            <a:spLocks noChangeShapeType="1"/>
          </p:cNvSpPr>
          <p:nvPr/>
        </p:nvSpPr>
        <p:spPr bwMode="auto">
          <a:xfrm flipV="1">
            <a:off x="6858000" y="4433902"/>
            <a:ext cx="152400" cy="5334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16" name="Line 28"/>
          <p:cNvSpPr>
            <a:spLocks noChangeShapeType="1"/>
          </p:cNvSpPr>
          <p:nvPr/>
        </p:nvSpPr>
        <p:spPr bwMode="auto">
          <a:xfrm flipV="1">
            <a:off x="7010400" y="3671902"/>
            <a:ext cx="76200" cy="76200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17" name="Text Box 29"/>
          <p:cNvSpPr txBox="1">
            <a:spLocks noChangeArrowheads="1"/>
          </p:cNvSpPr>
          <p:nvPr/>
        </p:nvSpPr>
        <p:spPr bwMode="auto">
          <a:xfrm>
            <a:off x="3962400" y="3824302"/>
            <a:ext cx="15240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Cu</a:t>
            </a:r>
          </a:p>
        </p:txBody>
      </p:sp>
      <p:sp>
        <p:nvSpPr>
          <p:cNvPr id="63518" name="Line 30"/>
          <p:cNvSpPr>
            <a:spLocks noChangeShapeType="1"/>
          </p:cNvSpPr>
          <p:nvPr/>
        </p:nvSpPr>
        <p:spPr bwMode="auto">
          <a:xfrm>
            <a:off x="1752600" y="4738702"/>
            <a:ext cx="381000" cy="1524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63519" name="Text Box 31"/>
          <p:cNvSpPr txBox="1">
            <a:spLocks noChangeArrowheads="1"/>
          </p:cNvSpPr>
          <p:nvPr/>
        </p:nvSpPr>
        <p:spPr bwMode="auto">
          <a:xfrm>
            <a:off x="1143000" y="4357702"/>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SiN</a:t>
            </a:r>
          </a:p>
        </p:txBody>
      </p:sp>
      <p:sp>
        <p:nvSpPr>
          <p:cNvPr id="63520" name="Line 32"/>
          <p:cNvSpPr>
            <a:spLocks noChangeShapeType="1"/>
          </p:cNvSpPr>
          <p:nvPr/>
        </p:nvSpPr>
        <p:spPr bwMode="auto">
          <a:xfrm>
            <a:off x="1752600" y="3824302"/>
            <a:ext cx="1905000" cy="76200"/>
          </a:xfrm>
          <a:prstGeom prst="line">
            <a:avLst/>
          </a:prstGeom>
          <a:noFill/>
          <a:ln w="9525">
            <a:solidFill>
              <a:schemeClr val="tx1"/>
            </a:solidFill>
            <a:round/>
            <a:headEnd/>
            <a:tailEnd type="triangle" w="med" len="med"/>
          </a:ln>
        </p:spPr>
        <p:txBody>
          <a:bodyPr wrap="none" anchor="ctr"/>
          <a:lstStyle/>
          <a:p>
            <a:endParaRPr lang="zh-CN" altLang="en-US" b="1">
              <a:solidFill>
                <a:srgbClr val="000000"/>
              </a:solidFill>
            </a:endParaRPr>
          </a:p>
        </p:txBody>
      </p:sp>
      <p:sp>
        <p:nvSpPr>
          <p:cNvPr id="63521" name="Text Box 33"/>
          <p:cNvSpPr txBox="1">
            <a:spLocks noChangeArrowheads="1"/>
          </p:cNvSpPr>
          <p:nvPr/>
        </p:nvSpPr>
        <p:spPr bwMode="auto">
          <a:xfrm>
            <a:off x="1219200" y="3595702"/>
            <a:ext cx="9144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Ta</a:t>
            </a:r>
          </a:p>
        </p:txBody>
      </p:sp>
      <p:sp>
        <p:nvSpPr>
          <p:cNvPr id="63522" name="Rectangle 34"/>
          <p:cNvSpPr>
            <a:spLocks noChangeArrowheads="1"/>
          </p:cNvSpPr>
          <p:nvPr/>
        </p:nvSpPr>
        <p:spPr bwMode="auto">
          <a:xfrm>
            <a:off x="3733800" y="4967302"/>
            <a:ext cx="3276600" cy="533400"/>
          </a:xfrm>
          <a:prstGeom prst="rect">
            <a:avLst/>
          </a:prstGeom>
          <a:solidFill>
            <a:srgbClr val="FF5050"/>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63523" name="Rectangle 35"/>
          <p:cNvSpPr>
            <a:spLocks noChangeArrowheads="1"/>
          </p:cNvSpPr>
          <p:nvPr/>
        </p:nvSpPr>
        <p:spPr bwMode="auto">
          <a:xfrm>
            <a:off x="4495800" y="4967302"/>
            <a:ext cx="1752600" cy="5334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63524" name="Rectangle 36"/>
          <p:cNvSpPr>
            <a:spLocks noChangeArrowheads="1"/>
          </p:cNvSpPr>
          <p:nvPr/>
        </p:nvSpPr>
        <p:spPr bwMode="auto">
          <a:xfrm>
            <a:off x="7010400" y="4967302"/>
            <a:ext cx="609600" cy="533400"/>
          </a:xfrm>
          <a:prstGeom prst="rect">
            <a:avLst/>
          </a:prstGeom>
          <a:solidFill>
            <a:srgbClr val="DDDDDD"/>
          </a:solidFill>
          <a:ln w="9525">
            <a:solidFill>
              <a:schemeClr val="tx1"/>
            </a:solidFill>
            <a:miter lim="800000"/>
            <a:headEnd/>
            <a:tailEnd/>
          </a:ln>
        </p:spPr>
        <p:txBody>
          <a:bodyPr wrap="none" anchor="ctr"/>
          <a:lstStyle/>
          <a:p>
            <a:endParaRPr lang="zh-CN" altLang="en-US" b="1">
              <a:solidFill>
                <a:srgbClr val="000000"/>
              </a:solidFill>
            </a:endParaRPr>
          </a:p>
        </p:txBody>
      </p:sp>
      <p:sp>
        <p:nvSpPr>
          <p:cNvPr id="63525" name="Rectangle 37"/>
          <p:cNvSpPr>
            <a:spLocks noChangeArrowheads="1"/>
          </p:cNvSpPr>
          <p:nvPr/>
        </p:nvSpPr>
        <p:spPr bwMode="auto">
          <a:xfrm>
            <a:off x="2133600" y="4967302"/>
            <a:ext cx="1600200" cy="533400"/>
          </a:xfrm>
          <a:prstGeom prst="rect">
            <a:avLst/>
          </a:prstGeom>
          <a:solidFill>
            <a:srgbClr val="DDDDDD"/>
          </a:solidFill>
          <a:ln w="9525">
            <a:solidFill>
              <a:schemeClr val="tx1"/>
            </a:solidFill>
            <a:miter lim="800000"/>
            <a:headEnd/>
            <a:tailEnd/>
          </a:ln>
        </p:spPr>
        <p:txBody>
          <a:bodyPr wrap="none" anchor="ctr"/>
          <a:lstStyle/>
          <a:p>
            <a:pPr algn="ctr"/>
            <a:endParaRPr lang="zh-TW" altLang="en-US" b="1">
              <a:solidFill>
                <a:srgbClr val="000000"/>
              </a:solidFill>
              <a:ea typeface="PMingLiU" pitchFamily="18" charset="-120"/>
            </a:endParaRPr>
          </a:p>
        </p:txBody>
      </p:sp>
      <p:sp>
        <p:nvSpPr>
          <p:cNvPr id="63526" name="Text Box 38"/>
          <p:cNvSpPr txBox="1">
            <a:spLocks noChangeArrowheads="1"/>
          </p:cNvSpPr>
          <p:nvPr/>
        </p:nvSpPr>
        <p:spPr bwMode="auto">
          <a:xfrm>
            <a:off x="2362200" y="4967302"/>
            <a:ext cx="16002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FSG</a:t>
            </a:r>
          </a:p>
        </p:txBody>
      </p:sp>
      <p:sp>
        <p:nvSpPr>
          <p:cNvPr id="63527" name="Line 39"/>
          <p:cNvSpPr>
            <a:spLocks noChangeShapeType="1"/>
          </p:cNvSpPr>
          <p:nvPr/>
        </p:nvSpPr>
        <p:spPr bwMode="auto">
          <a:xfrm flipV="1">
            <a:off x="3733800" y="4967302"/>
            <a:ext cx="0" cy="5334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63528" name="Line 40"/>
          <p:cNvSpPr>
            <a:spLocks noChangeShapeType="1"/>
          </p:cNvSpPr>
          <p:nvPr/>
        </p:nvSpPr>
        <p:spPr bwMode="auto">
          <a:xfrm flipV="1">
            <a:off x="4495800" y="4967302"/>
            <a:ext cx="0" cy="5334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63529" name="Line 41"/>
          <p:cNvSpPr>
            <a:spLocks noChangeShapeType="1"/>
          </p:cNvSpPr>
          <p:nvPr/>
        </p:nvSpPr>
        <p:spPr bwMode="auto">
          <a:xfrm flipV="1">
            <a:off x="7010400" y="4967302"/>
            <a:ext cx="0" cy="5334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63530" name="Text Box 42"/>
          <p:cNvSpPr txBox="1">
            <a:spLocks noChangeArrowheads="1"/>
          </p:cNvSpPr>
          <p:nvPr/>
        </p:nvSpPr>
        <p:spPr bwMode="auto">
          <a:xfrm>
            <a:off x="3810000" y="5043502"/>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Cu</a:t>
            </a:r>
          </a:p>
        </p:txBody>
      </p:sp>
      <p:sp>
        <p:nvSpPr>
          <p:cNvPr id="63531" name="Line 43"/>
          <p:cNvSpPr>
            <a:spLocks noChangeShapeType="1"/>
          </p:cNvSpPr>
          <p:nvPr/>
        </p:nvSpPr>
        <p:spPr bwMode="auto">
          <a:xfrm flipV="1">
            <a:off x="6248400" y="4967302"/>
            <a:ext cx="0" cy="533400"/>
          </a:xfrm>
          <a:prstGeom prst="line">
            <a:avLst/>
          </a:prstGeom>
          <a:noFill/>
          <a:ln w="28575">
            <a:solidFill>
              <a:srgbClr val="0000FF"/>
            </a:solidFill>
            <a:round/>
            <a:headEnd/>
            <a:tailEnd/>
          </a:ln>
        </p:spPr>
        <p:txBody>
          <a:bodyPr wrap="none" anchor="ctr"/>
          <a:lstStyle/>
          <a:p>
            <a:endParaRPr lang="zh-CN" altLang="en-US" b="1">
              <a:solidFill>
                <a:srgbClr val="000000"/>
              </a:solidFill>
            </a:endParaRPr>
          </a:p>
        </p:txBody>
      </p:sp>
      <p:sp>
        <p:nvSpPr>
          <p:cNvPr id="63532" name="Text Box 44"/>
          <p:cNvSpPr txBox="1">
            <a:spLocks noChangeArrowheads="1"/>
          </p:cNvSpPr>
          <p:nvPr/>
        </p:nvSpPr>
        <p:spPr bwMode="auto">
          <a:xfrm>
            <a:off x="6324600" y="5043502"/>
            <a:ext cx="685800" cy="369332"/>
          </a:xfrm>
          <a:prstGeom prst="rect">
            <a:avLst/>
          </a:prstGeom>
          <a:noFill/>
          <a:ln w="9525">
            <a:noFill/>
            <a:miter lim="800000"/>
            <a:headEnd/>
            <a:tailEnd/>
          </a:ln>
        </p:spPr>
        <p:txBody>
          <a:bodyPr>
            <a:spAutoFit/>
          </a:bodyPr>
          <a:lstStyle/>
          <a:p>
            <a:pPr>
              <a:spcBef>
                <a:spcPct val="50000"/>
              </a:spcBef>
            </a:pPr>
            <a:r>
              <a:rPr lang="en-US" altLang="zh-TW" b="1">
                <a:solidFill>
                  <a:srgbClr val="000000"/>
                </a:solidFill>
                <a:ea typeface="PMingLiU" pitchFamily="18" charset="-120"/>
              </a:rPr>
              <a:t>Cu</a:t>
            </a:r>
          </a:p>
        </p:txBody>
      </p:sp>
      <p:sp>
        <p:nvSpPr>
          <p:cNvPr id="63533" name="Line 45"/>
          <p:cNvSpPr>
            <a:spLocks noChangeShapeType="1"/>
          </p:cNvSpPr>
          <p:nvPr/>
        </p:nvSpPr>
        <p:spPr bwMode="auto">
          <a:xfrm>
            <a:off x="3886200" y="4967302"/>
            <a:ext cx="457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34" name="Line 46"/>
          <p:cNvSpPr>
            <a:spLocks noChangeShapeType="1"/>
          </p:cNvSpPr>
          <p:nvPr/>
        </p:nvSpPr>
        <p:spPr bwMode="auto">
          <a:xfrm>
            <a:off x="6400800" y="4967302"/>
            <a:ext cx="457200" cy="0"/>
          </a:xfrm>
          <a:prstGeom prst="line">
            <a:avLst/>
          </a:prstGeom>
          <a:noFill/>
          <a:ln w="28575">
            <a:solidFill>
              <a:srgbClr val="0066FF"/>
            </a:solidFill>
            <a:round/>
            <a:headEnd/>
            <a:tailEnd/>
          </a:ln>
        </p:spPr>
        <p:txBody>
          <a:bodyPr wrap="none" anchor="ctr"/>
          <a:lstStyle/>
          <a:p>
            <a:endParaRPr lang="zh-CN" altLang="en-US" b="1">
              <a:solidFill>
                <a:srgbClr val="000000"/>
              </a:solidFill>
            </a:endParaRPr>
          </a:p>
        </p:txBody>
      </p:sp>
      <p:sp>
        <p:nvSpPr>
          <p:cNvPr id="63535" name="Line 47"/>
          <p:cNvSpPr>
            <a:spLocks noChangeShapeType="1"/>
          </p:cNvSpPr>
          <p:nvPr/>
        </p:nvSpPr>
        <p:spPr bwMode="auto">
          <a:xfrm flipV="1">
            <a:off x="1752600" y="4357702"/>
            <a:ext cx="381000" cy="228600"/>
          </a:xfrm>
          <a:prstGeom prst="line">
            <a:avLst/>
          </a:prstGeom>
          <a:noFill/>
          <a:ln w="9525">
            <a:solidFill>
              <a:schemeClr val="tx1"/>
            </a:solidFill>
            <a:round/>
            <a:headEnd/>
            <a:tailEnd type="triangle" w="med" len="med"/>
          </a:ln>
        </p:spPr>
        <p:txBody>
          <a:bodyPr/>
          <a:lstStyle/>
          <a:p>
            <a:endParaRPr lang="zh-CN" altLang="en-US" b="1">
              <a:solidFill>
                <a:srgbClr val="000000"/>
              </a:solidFill>
            </a:endParaRPr>
          </a:p>
        </p:txBody>
      </p:sp>
      <p:sp>
        <p:nvSpPr>
          <p:cNvPr id="63536" name="Rectangle 48" descr="50%"/>
          <p:cNvSpPr>
            <a:spLocks noChangeArrowheads="1"/>
          </p:cNvSpPr>
          <p:nvPr/>
        </p:nvSpPr>
        <p:spPr bwMode="auto">
          <a:xfrm>
            <a:off x="2133600" y="3595702"/>
            <a:ext cx="5486400" cy="76200"/>
          </a:xfrm>
          <a:prstGeom prst="rect">
            <a:avLst/>
          </a:prstGeom>
          <a:pattFill prst="pct50">
            <a:fgClr>
              <a:srgbClr val="6600FF"/>
            </a:fgClr>
            <a:bgClr>
              <a:srgbClr val="FFFFFF"/>
            </a:bgClr>
          </a:pattFill>
          <a:ln w="9525">
            <a:solidFill>
              <a:schemeClr val="tx1"/>
            </a:solidFill>
            <a:miter lim="800000"/>
            <a:headEnd/>
            <a:tailEnd/>
          </a:ln>
        </p:spPr>
        <p:txBody>
          <a:bodyPr wrap="none" anchor="ctr"/>
          <a:lstStyle/>
          <a:p>
            <a:endParaRPr lang="zh-CN" altLang="en-US" b="1">
              <a:solidFill>
                <a:srgbClr val="000000"/>
              </a:solidFill>
            </a:endParaRPr>
          </a:p>
        </p:txBody>
      </p:sp>
      <p:sp>
        <p:nvSpPr>
          <p:cNvPr id="63537" name="Text Box 49"/>
          <p:cNvSpPr txBox="1">
            <a:spLocks noChangeArrowheads="1"/>
          </p:cNvSpPr>
          <p:nvPr/>
        </p:nvSpPr>
        <p:spPr bwMode="auto">
          <a:xfrm>
            <a:off x="2209800" y="3138502"/>
            <a:ext cx="685800" cy="457200"/>
          </a:xfrm>
          <a:prstGeom prst="rect">
            <a:avLst/>
          </a:prstGeom>
          <a:noFill/>
          <a:ln w="9525">
            <a:noFill/>
            <a:miter lim="800000"/>
            <a:headEnd/>
            <a:tailEnd/>
          </a:ln>
        </p:spPr>
        <p:txBody>
          <a:bodyPr>
            <a:spAutoFit/>
          </a:bodyPr>
          <a:lstStyle/>
          <a:p>
            <a:pPr>
              <a:spcBef>
                <a:spcPct val="50000"/>
              </a:spcBef>
            </a:pPr>
            <a:r>
              <a:rPr lang="en-US" altLang="zh-TW">
                <a:ea typeface="PMingLiU" pitchFamily="18" charset="-120"/>
              </a:rPr>
              <a:t>SiN</a:t>
            </a:r>
          </a:p>
        </p:txBody>
      </p:sp>
      <p:sp>
        <p:nvSpPr>
          <p:cNvPr id="50" name="矩形 49"/>
          <p:cNvSpPr/>
          <p:nvPr/>
        </p:nvSpPr>
        <p:spPr>
          <a:xfrm>
            <a:off x="1187624" y="2204864"/>
            <a:ext cx="6624736" cy="461665"/>
          </a:xfrm>
          <a:prstGeom prst="rect">
            <a:avLst/>
          </a:prstGeom>
        </p:spPr>
        <p:txBody>
          <a:bodyPr wrap="square">
            <a:spAutoFit/>
          </a:bodyPr>
          <a:lstStyle/>
          <a:p>
            <a:pPr lvl="0" algn="l"/>
            <a:r>
              <a:rPr kumimoji="0" lang="en-US" altLang="zh-TW" sz="2400" b="1" kern="0" dirty="0" smtClean="0">
                <a:solidFill>
                  <a:srgbClr val="000000"/>
                </a:solidFill>
                <a:latin typeface="宋体"/>
                <a:ea typeface="宋体"/>
                <a:cs typeface="+mj-cs"/>
              </a:rPr>
              <a:t>4</a:t>
            </a:r>
            <a:r>
              <a:rPr kumimoji="0" lang="zh-CN" altLang="en-US" sz="2400" b="1" kern="0" dirty="0" smtClean="0">
                <a:solidFill>
                  <a:srgbClr val="000000"/>
                </a:solidFill>
                <a:latin typeface="宋体"/>
                <a:ea typeface="宋体"/>
                <a:cs typeface="+mj-cs"/>
              </a:rPr>
              <a:t>）化学机械研磨（</a:t>
            </a:r>
            <a:r>
              <a:rPr kumimoji="0" lang="en-US" altLang="zh-TW" sz="2400" b="1" kern="0" dirty="0" smtClean="0">
                <a:solidFill>
                  <a:srgbClr val="000000"/>
                </a:solidFill>
                <a:latin typeface="宋体"/>
                <a:ea typeface="宋体"/>
                <a:cs typeface="+mj-cs"/>
              </a:rPr>
              <a:t>CMP</a:t>
            </a:r>
            <a:r>
              <a:rPr kumimoji="0" lang="zh-CN" altLang="en-US" sz="2400" b="1" kern="0" dirty="0" smtClean="0">
                <a:solidFill>
                  <a:srgbClr val="000000"/>
                </a:solidFill>
                <a:latin typeface="宋体"/>
                <a:ea typeface="宋体"/>
                <a:cs typeface="+mj-cs"/>
              </a:rPr>
              <a:t>），</a:t>
            </a:r>
            <a:r>
              <a:rPr kumimoji="0" lang="en-US" altLang="zh-TW" sz="2400" b="1" kern="0" dirty="0" smtClean="0">
                <a:solidFill>
                  <a:srgbClr val="000000"/>
                </a:solidFill>
                <a:latin typeface="宋体"/>
                <a:ea typeface="宋体"/>
                <a:cs typeface="+mj-cs"/>
              </a:rPr>
              <a:t>CVD</a:t>
            </a:r>
            <a:r>
              <a:rPr kumimoji="0" lang="zh-CN" altLang="en-US" sz="2400" b="1" kern="0" dirty="0" smtClean="0">
                <a:solidFill>
                  <a:srgbClr val="000000"/>
                </a:solidFill>
                <a:latin typeface="宋体"/>
                <a:ea typeface="宋体"/>
                <a:cs typeface="+mj-cs"/>
              </a:rPr>
              <a:t>淀积钽</a:t>
            </a:r>
            <a:r>
              <a:rPr kumimoji="0" lang="en-US" altLang="zh-TW" sz="2400" b="1" kern="0" dirty="0" smtClean="0">
                <a:solidFill>
                  <a:srgbClr val="000000"/>
                </a:solidFill>
                <a:latin typeface="宋体"/>
                <a:ea typeface="宋体"/>
                <a:cs typeface="+mj-cs"/>
              </a:rPr>
              <a:t>,</a:t>
            </a:r>
            <a:r>
              <a:rPr kumimoji="0" lang="zh-CN" altLang="en-US" sz="2400" b="1" kern="0" dirty="0" smtClean="0">
                <a:solidFill>
                  <a:srgbClr val="000000"/>
                </a:solidFill>
                <a:latin typeface="宋体"/>
                <a:ea typeface="宋体"/>
                <a:cs typeface="+mj-cs"/>
              </a:rPr>
              <a:t>氮化硅</a:t>
            </a:r>
            <a:endParaRPr kumimoji="0" lang="en-US" altLang="zh-TW" sz="2400" b="1" kern="0" dirty="0">
              <a:solidFill>
                <a:srgbClr val="000000"/>
              </a:solidFill>
              <a:latin typeface="宋体"/>
              <a:ea typeface="宋体"/>
              <a:cs typeface="+mj-cs"/>
            </a:endParaRPr>
          </a:p>
        </p:txBody>
      </p:sp>
      <p:sp>
        <p:nvSpPr>
          <p:cNvPr id="51" name="Rectangle 4"/>
          <p:cNvSpPr txBox="1">
            <a:spLocks noChangeArrowheads="1"/>
          </p:cNvSpPr>
          <p:nvPr/>
        </p:nvSpPr>
        <p:spPr bwMode="auto">
          <a:xfrm>
            <a:off x="827584" y="1700808"/>
            <a:ext cx="4320480"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铜互连基本工艺</a:t>
            </a:r>
            <a:endParaRPr kumimoji="1" lang="en-US" altLang="zh-TW"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52" name="标题 1"/>
          <p:cNvSpPr txBox="1">
            <a:spLocks/>
          </p:cNvSpPr>
          <p:nvPr/>
        </p:nvSpPr>
        <p:spPr bwMode="auto">
          <a:xfrm>
            <a:off x="755576" y="908720"/>
            <a:ext cx="2880320"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bwMode="auto">
          <a:xfrm>
            <a:off x="827584" y="1700808"/>
            <a:ext cx="4320480"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铜互连基本工艺</a:t>
            </a:r>
            <a:endParaRPr kumimoji="1" lang="en-US" altLang="zh-TW"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5" name="标题 1"/>
          <p:cNvSpPr txBox="1">
            <a:spLocks/>
          </p:cNvSpPr>
          <p:nvPr/>
        </p:nvSpPr>
        <p:spPr bwMode="auto">
          <a:xfrm>
            <a:off x="755576" y="908720"/>
            <a:ext cx="2880320" cy="651322"/>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2.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互连技术</a:t>
            </a:r>
          </a:p>
        </p:txBody>
      </p:sp>
      <p:sp>
        <p:nvSpPr>
          <p:cNvPr id="7" name="矩形 6"/>
          <p:cNvSpPr/>
          <p:nvPr/>
        </p:nvSpPr>
        <p:spPr>
          <a:xfrm>
            <a:off x="1115616" y="2204864"/>
            <a:ext cx="6840760" cy="461665"/>
          </a:xfrm>
          <a:prstGeom prst="rect">
            <a:avLst/>
          </a:prstGeom>
        </p:spPr>
        <p:txBody>
          <a:bodyPr wrap="square">
            <a:spAutoFit/>
          </a:bodyPr>
          <a:lstStyle/>
          <a:p>
            <a:pPr marL="342900" lvl="0" indent="-342900" algn="l">
              <a:spcBef>
                <a:spcPct val="20000"/>
              </a:spcBef>
              <a:buClr>
                <a:srgbClr val="003366"/>
              </a:buClr>
              <a:buSzPct val="75000"/>
            </a:pPr>
            <a:r>
              <a:rPr kumimoji="0" lang="zh-CN" altLang="en-US" sz="2400" b="1" kern="0" dirty="0" smtClean="0">
                <a:solidFill>
                  <a:srgbClr val="000000"/>
                </a:solidFill>
                <a:latin typeface="Arial"/>
                <a:ea typeface="宋体"/>
              </a:rPr>
              <a:t>双镶嵌工艺：同时形成互连线和通孔填充</a:t>
            </a:r>
          </a:p>
        </p:txBody>
      </p:sp>
      <p:grpSp>
        <p:nvGrpSpPr>
          <p:cNvPr id="82" name="组合 85"/>
          <p:cNvGrpSpPr/>
          <p:nvPr/>
        </p:nvGrpSpPr>
        <p:grpSpPr>
          <a:xfrm>
            <a:off x="899592" y="3140968"/>
            <a:ext cx="4536504" cy="3386410"/>
            <a:chOff x="960487" y="3282950"/>
            <a:chExt cx="5641975" cy="3575050"/>
          </a:xfrm>
        </p:grpSpPr>
        <p:sp>
          <p:nvSpPr>
            <p:cNvPr id="83" name="Line 2"/>
            <p:cNvSpPr>
              <a:spLocks noChangeShapeType="1"/>
            </p:cNvSpPr>
            <p:nvPr/>
          </p:nvSpPr>
          <p:spPr bwMode="auto">
            <a:xfrm>
              <a:off x="1547862" y="4038600"/>
              <a:ext cx="419100" cy="0"/>
            </a:xfrm>
            <a:prstGeom prst="line">
              <a:avLst/>
            </a:prstGeom>
            <a:noFill/>
            <a:ln w="9525">
              <a:noFill/>
              <a:round/>
              <a:headEnd/>
              <a:tailEnd/>
            </a:ln>
          </p:spPr>
          <p:txBody>
            <a:bodyPr/>
            <a:lstStyle/>
            <a:p>
              <a:endParaRPr lang="zh-CN" altLang="en-US">
                <a:solidFill>
                  <a:srgbClr val="000000"/>
                </a:solidFill>
              </a:endParaRPr>
            </a:p>
          </p:txBody>
        </p:sp>
        <p:sp>
          <p:nvSpPr>
            <p:cNvPr id="84" name="Line 3"/>
            <p:cNvSpPr>
              <a:spLocks noChangeShapeType="1"/>
            </p:cNvSpPr>
            <p:nvPr/>
          </p:nvSpPr>
          <p:spPr bwMode="auto">
            <a:xfrm>
              <a:off x="1547862" y="3784600"/>
              <a:ext cx="5054600" cy="0"/>
            </a:xfrm>
            <a:prstGeom prst="line">
              <a:avLst/>
            </a:prstGeom>
            <a:noFill/>
            <a:ln w="9525">
              <a:noFill/>
              <a:round/>
              <a:headEnd/>
              <a:tailEnd/>
            </a:ln>
          </p:spPr>
          <p:txBody>
            <a:bodyPr/>
            <a:lstStyle/>
            <a:p>
              <a:endParaRPr lang="zh-CN" altLang="en-US">
                <a:solidFill>
                  <a:srgbClr val="000000"/>
                </a:solidFill>
              </a:endParaRPr>
            </a:p>
          </p:txBody>
        </p:sp>
        <p:sp>
          <p:nvSpPr>
            <p:cNvPr id="85" name="Rectangle 7"/>
            <p:cNvSpPr>
              <a:spLocks noChangeArrowheads="1"/>
            </p:cNvSpPr>
            <p:nvPr/>
          </p:nvSpPr>
          <p:spPr bwMode="auto">
            <a:xfrm>
              <a:off x="5087987" y="4800600"/>
              <a:ext cx="914400" cy="838200"/>
            </a:xfrm>
            <a:prstGeom prst="rect">
              <a:avLst/>
            </a:prstGeom>
            <a:gradFill rotWithShape="0">
              <a:gsLst>
                <a:gs pos="0">
                  <a:srgbClr val="AFCBDB"/>
                </a:gs>
                <a:gs pos="100000">
                  <a:srgbClr val="CCECFF"/>
                </a:gs>
              </a:gsLst>
              <a:lin ang="5400000" scaled="1"/>
            </a:gradFill>
            <a:ln w="9525">
              <a:solidFill>
                <a:schemeClr val="tx1"/>
              </a:solidFill>
              <a:miter lim="800000"/>
              <a:headEnd/>
              <a:tailEnd/>
            </a:ln>
          </p:spPr>
          <p:txBody>
            <a:bodyPr wrap="none" anchor="ctr"/>
            <a:lstStyle/>
            <a:p>
              <a:endParaRPr lang="zh-CN" altLang="en-US">
                <a:solidFill>
                  <a:srgbClr val="000000"/>
                </a:solidFill>
              </a:endParaRPr>
            </a:p>
          </p:txBody>
        </p:sp>
        <p:sp>
          <p:nvSpPr>
            <p:cNvPr id="86" name="Rectangle 8"/>
            <p:cNvSpPr>
              <a:spLocks noChangeArrowheads="1"/>
            </p:cNvSpPr>
            <p:nvPr/>
          </p:nvSpPr>
          <p:spPr bwMode="auto">
            <a:xfrm>
              <a:off x="3030587" y="4800600"/>
              <a:ext cx="1676400" cy="838200"/>
            </a:xfrm>
            <a:prstGeom prst="rect">
              <a:avLst/>
            </a:prstGeom>
            <a:gradFill rotWithShape="0">
              <a:gsLst>
                <a:gs pos="0">
                  <a:srgbClr val="AFCBDB"/>
                </a:gs>
                <a:gs pos="100000">
                  <a:srgbClr val="CCECFF"/>
                </a:gs>
              </a:gsLst>
              <a:lin ang="5400000" scaled="1"/>
            </a:gradFill>
            <a:ln w="9525">
              <a:solidFill>
                <a:schemeClr val="tx1"/>
              </a:solidFill>
              <a:miter lim="800000"/>
              <a:headEnd/>
              <a:tailEnd/>
            </a:ln>
          </p:spPr>
          <p:txBody>
            <a:bodyPr wrap="none" anchor="ctr"/>
            <a:lstStyle/>
            <a:p>
              <a:endParaRPr lang="zh-CN" altLang="en-US">
                <a:solidFill>
                  <a:srgbClr val="000000"/>
                </a:solidFill>
              </a:endParaRPr>
            </a:p>
          </p:txBody>
        </p:sp>
        <p:sp>
          <p:nvSpPr>
            <p:cNvPr id="87" name="Rectangle 9"/>
            <p:cNvSpPr>
              <a:spLocks noChangeArrowheads="1"/>
            </p:cNvSpPr>
            <p:nvPr/>
          </p:nvSpPr>
          <p:spPr bwMode="auto">
            <a:xfrm>
              <a:off x="973187" y="4775200"/>
              <a:ext cx="1676400" cy="838200"/>
            </a:xfrm>
            <a:prstGeom prst="rect">
              <a:avLst/>
            </a:prstGeom>
            <a:gradFill rotWithShape="0">
              <a:gsLst>
                <a:gs pos="0">
                  <a:srgbClr val="AFCBDB"/>
                </a:gs>
                <a:gs pos="100000">
                  <a:srgbClr val="CCECFF"/>
                </a:gs>
              </a:gsLst>
              <a:lin ang="5400000" scaled="1"/>
            </a:gradFill>
            <a:ln w="9525">
              <a:solidFill>
                <a:schemeClr val="tx1"/>
              </a:solidFill>
              <a:miter lim="800000"/>
              <a:headEnd/>
              <a:tailEnd/>
            </a:ln>
          </p:spPr>
          <p:txBody>
            <a:bodyPr wrap="none" anchor="ctr"/>
            <a:lstStyle/>
            <a:p>
              <a:endParaRPr lang="zh-CN" altLang="en-US">
                <a:solidFill>
                  <a:srgbClr val="000000"/>
                </a:solidFill>
              </a:endParaRPr>
            </a:p>
          </p:txBody>
        </p:sp>
        <p:sp>
          <p:nvSpPr>
            <p:cNvPr id="88" name="Rectangle 10"/>
            <p:cNvSpPr>
              <a:spLocks noChangeArrowheads="1"/>
            </p:cNvSpPr>
            <p:nvPr/>
          </p:nvSpPr>
          <p:spPr bwMode="auto">
            <a:xfrm>
              <a:off x="2649587" y="4800600"/>
              <a:ext cx="381000" cy="838200"/>
            </a:xfrm>
            <a:prstGeom prst="rect">
              <a:avLst/>
            </a:prstGeom>
            <a:solidFill>
              <a:srgbClr val="5F5F5F"/>
            </a:solidFill>
            <a:ln w="9525">
              <a:solidFill>
                <a:schemeClr val="tx1"/>
              </a:solidFill>
              <a:miter lim="800000"/>
              <a:headEnd/>
              <a:tailEnd/>
            </a:ln>
          </p:spPr>
          <p:txBody>
            <a:bodyPr wrap="none" anchor="ctr"/>
            <a:lstStyle/>
            <a:p>
              <a:endParaRPr lang="zh-CN" altLang="en-US">
                <a:solidFill>
                  <a:srgbClr val="000000"/>
                </a:solidFill>
              </a:endParaRPr>
            </a:p>
          </p:txBody>
        </p:sp>
        <p:sp>
          <p:nvSpPr>
            <p:cNvPr id="89" name="Rectangle 11"/>
            <p:cNvSpPr>
              <a:spLocks noChangeArrowheads="1"/>
            </p:cNvSpPr>
            <p:nvPr/>
          </p:nvSpPr>
          <p:spPr bwMode="auto">
            <a:xfrm>
              <a:off x="2725787" y="4800600"/>
              <a:ext cx="228600" cy="782638"/>
            </a:xfrm>
            <a:prstGeom prst="rect">
              <a:avLst/>
            </a:prstGeom>
            <a:gradFill rotWithShape="0">
              <a:gsLst>
                <a:gs pos="0">
                  <a:srgbClr val="00CC66"/>
                </a:gs>
                <a:gs pos="50000">
                  <a:srgbClr val="CCF5E0"/>
                </a:gs>
                <a:gs pos="100000">
                  <a:srgbClr val="00CC66"/>
                </a:gs>
              </a:gsLst>
              <a:lin ang="0" scaled="1"/>
            </a:gradFill>
            <a:ln w="9525">
              <a:solidFill>
                <a:schemeClr val="tx1"/>
              </a:solidFill>
              <a:miter lim="800000"/>
              <a:headEnd/>
              <a:tailEnd/>
            </a:ln>
          </p:spPr>
          <p:txBody>
            <a:bodyPr wrap="none" anchor="ctr"/>
            <a:lstStyle/>
            <a:p>
              <a:endParaRPr lang="zh-CN" altLang="en-US">
                <a:solidFill>
                  <a:srgbClr val="000000"/>
                </a:solidFill>
              </a:endParaRPr>
            </a:p>
          </p:txBody>
        </p:sp>
        <p:sp>
          <p:nvSpPr>
            <p:cNvPr id="90" name="Rectangle 12"/>
            <p:cNvSpPr>
              <a:spLocks noChangeArrowheads="1"/>
            </p:cNvSpPr>
            <p:nvPr/>
          </p:nvSpPr>
          <p:spPr bwMode="auto">
            <a:xfrm>
              <a:off x="4706987" y="4800600"/>
              <a:ext cx="381000" cy="381000"/>
            </a:xfrm>
            <a:prstGeom prst="rect">
              <a:avLst/>
            </a:prstGeom>
            <a:solidFill>
              <a:srgbClr val="5F5F5F"/>
            </a:solidFill>
            <a:ln w="9525">
              <a:solidFill>
                <a:schemeClr val="tx1"/>
              </a:solidFill>
              <a:miter lim="800000"/>
              <a:headEnd/>
              <a:tailEnd/>
            </a:ln>
          </p:spPr>
          <p:txBody>
            <a:bodyPr wrap="none" anchor="ctr"/>
            <a:lstStyle/>
            <a:p>
              <a:endParaRPr lang="zh-CN" altLang="en-US">
                <a:solidFill>
                  <a:srgbClr val="000000"/>
                </a:solidFill>
              </a:endParaRPr>
            </a:p>
          </p:txBody>
        </p:sp>
        <p:sp>
          <p:nvSpPr>
            <p:cNvPr id="91" name="Rectangle 13"/>
            <p:cNvSpPr>
              <a:spLocks noChangeArrowheads="1"/>
            </p:cNvSpPr>
            <p:nvPr/>
          </p:nvSpPr>
          <p:spPr bwMode="auto">
            <a:xfrm>
              <a:off x="4783187" y="4800600"/>
              <a:ext cx="228600" cy="355600"/>
            </a:xfrm>
            <a:prstGeom prst="rect">
              <a:avLst/>
            </a:prstGeom>
            <a:gradFill rotWithShape="0">
              <a:gsLst>
                <a:gs pos="0">
                  <a:srgbClr val="00CC66"/>
                </a:gs>
                <a:gs pos="50000">
                  <a:srgbClr val="CCF5E0"/>
                </a:gs>
                <a:gs pos="100000">
                  <a:srgbClr val="00CC66"/>
                </a:gs>
              </a:gsLst>
              <a:lin ang="0" scaled="1"/>
            </a:gradFill>
            <a:ln w="9525">
              <a:solidFill>
                <a:schemeClr val="tx1"/>
              </a:solidFill>
              <a:miter lim="800000"/>
              <a:headEnd/>
              <a:tailEnd/>
            </a:ln>
          </p:spPr>
          <p:txBody>
            <a:bodyPr wrap="none" anchor="ctr"/>
            <a:lstStyle/>
            <a:p>
              <a:endParaRPr lang="zh-CN" altLang="en-US">
                <a:solidFill>
                  <a:srgbClr val="000000"/>
                </a:solidFill>
              </a:endParaRPr>
            </a:p>
          </p:txBody>
        </p:sp>
        <p:sp>
          <p:nvSpPr>
            <p:cNvPr id="92" name="Freeform 14"/>
            <p:cNvSpPr>
              <a:spLocks/>
            </p:cNvSpPr>
            <p:nvPr/>
          </p:nvSpPr>
          <p:spPr bwMode="auto">
            <a:xfrm>
              <a:off x="971600" y="5638800"/>
              <a:ext cx="5029200" cy="1219200"/>
            </a:xfrm>
            <a:custGeom>
              <a:avLst/>
              <a:gdLst>
                <a:gd name="T0" fmla="*/ 0 w 3168"/>
                <a:gd name="T1" fmla="*/ 0 h 768"/>
                <a:gd name="T2" fmla="*/ 2133600 w 3168"/>
                <a:gd name="T3" fmla="*/ 0 h 768"/>
                <a:gd name="T4" fmla="*/ 2209800 w 3168"/>
                <a:gd name="T5" fmla="*/ 609600 h 768"/>
                <a:gd name="T6" fmla="*/ 2819400 w 3168"/>
                <a:gd name="T7" fmla="*/ 609600 h 768"/>
                <a:gd name="T8" fmla="*/ 2895600 w 3168"/>
                <a:gd name="T9" fmla="*/ 0 h 768"/>
                <a:gd name="T10" fmla="*/ 5029200 w 3168"/>
                <a:gd name="T11" fmla="*/ 0 h 768"/>
                <a:gd name="T12" fmla="*/ 5029200 w 3168"/>
                <a:gd name="T13" fmla="*/ 1219200 h 768"/>
                <a:gd name="T14" fmla="*/ 0 w 3168"/>
                <a:gd name="T15" fmla="*/ 1219200 h 768"/>
                <a:gd name="T16" fmla="*/ 0 w 3168"/>
                <a:gd name="T17" fmla="*/ 0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8"/>
                <a:gd name="T28" fmla="*/ 0 h 768"/>
                <a:gd name="T29" fmla="*/ 3168 w 316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8" h="768">
                  <a:moveTo>
                    <a:pt x="0" y="0"/>
                  </a:moveTo>
                  <a:lnTo>
                    <a:pt x="1344" y="0"/>
                  </a:lnTo>
                  <a:lnTo>
                    <a:pt x="1392" y="384"/>
                  </a:lnTo>
                  <a:lnTo>
                    <a:pt x="1776" y="384"/>
                  </a:lnTo>
                  <a:lnTo>
                    <a:pt x="1824" y="0"/>
                  </a:lnTo>
                  <a:lnTo>
                    <a:pt x="3168" y="0"/>
                  </a:lnTo>
                  <a:lnTo>
                    <a:pt x="3168" y="768"/>
                  </a:lnTo>
                  <a:lnTo>
                    <a:pt x="0" y="768"/>
                  </a:lnTo>
                  <a:lnTo>
                    <a:pt x="0" y="0"/>
                  </a:lnTo>
                  <a:close/>
                </a:path>
              </a:pathLst>
            </a:custGeom>
            <a:gradFill rotWithShape="0">
              <a:gsLst>
                <a:gs pos="0">
                  <a:srgbClr val="B2B2B2"/>
                </a:gs>
                <a:gs pos="100000">
                  <a:srgbClr val="FFFFFF"/>
                </a:gs>
              </a:gsLst>
              <a:lin ang="5400000" scaled="1"/>
            </a:gradFill>
            <a:ln w="9525" cap="flat" cmpd="sng">
              <a:solidFill>
                <a:schemeClr val="tx1"/>
              </a:solidFill>
              <a:prstDash val="solid"/>
              <a:round/>
              <a:headEnd/>
              <a:tailEnd/>
            </a:ln>
          </p:spPr>
          <p:txBody>
            <a:bodyPr wrap="none" anchor="ctr"/>
            <a:lstStyle/>
            <a:p>
              <a:endParaRPr lang="zh-CN" altLang="en-US">
                <a:solidFill>
                  <a:srgbClr val="000000"/>
                </a:solidFill>
              </a:endParaRPr>
            </a:p>
          </p:txBody>
        </p:sp>
        <p:sp>
          <p:nvSpPr>
            <p:cNvPr id="93" name="Freeform 15"/>
            <p:cNvSpPr>
              <a:spLocks/>
            </p:cNvSpPr>
            <p:nvPr/>
          </p:nvSpPr>
          <p:spPr bwMode="auto">
            <a:xfrm>
              <a:off x="5089575" y="5105400"/>
              <a:ext cx="917575" cy="533400"/>
            </a:xfrm>
            <a:custGeom>
              <a:avLst/>
              <a:gdLst>
                <a:gd name="T0" fmla="*/ 914400 w 578"/>
                <a:gd name="T1" fmla="*/ 533400 h 336"/>
                <a:gd name="T2" fmla="*/ 917575 w 578"/>
                <a:gd name="T3" fmla="*/ 503238 h 336"/>
                <a:gd name="T4" fmla="*/ 914400 w 578"/>
                <a:gd name="T5" fmla="*/ 457200 h 336"/>
                <a:gd name="T6" fmla="*/ 381000 w 578"/>
                <a:gd name="T7" fmla="*/ 457200 h 336"/>
                <a:gd name="T8" fmla="*/ 381000 w 578"/>
                <a:gd name="T9" fmla="*/ 228600 h 336"/>
                <a:gd name="T10" fmla="*/ 371475 w 578"/>
                <a:gd name="T11" fmla="*/ 152400 h 336"/>
                <a:gd name="T12" fmla="*/ 304800 w 578"/>
                <a:gd name="T13" fmla="*/ 76200 h 336"/>
                <a:gd name="T14" fmla="*/ 241300 w 578"/>
                <a:gd name="T15" fmla="*/ 31750 h 336"/>
                <a:gd name="T16" fmla="*/ 152400 w 578"/>
                <a:gd name="T17" fmla="*/ 0 h 336"/>
                <a:gd name="T18" fmla="*/ 0 w 578"/>
                <a:gd name="T19" fmla="*/ 0 h 336"/>
                <a:gd name="T20" fmla="*/ 0 w 578"/>
                <a:gd name="T21" fmla="*/ 76200 h 336"/>
                <a:gd name="T22" fmla="*/ 0 w 578"/>
                <a:gd name="T23" fmla="*/ 533400 h 3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8"/>
                <a:gd name="T37" fmla="*/ 0 h 336"/>
                <a:gd name="T38" fmla="*/ 578 w 578"/>
                <a:gd name="T39" fmla="*/ 336 h 3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8" h="336">
                  <a:moveTo>
                    <a:pt x="576" y="336"/>
                  </a:moveTo>
                  <a:cubicBezTo>
                    <a:pt x="577" y="330"/>
                    <a:pt x="578" y="317"/>
                    <a:pt x="578" y="317"/>
                  </a:cubicBezTo>
                  <a:lnTo>
                    <a:pt x="576" y="288"/>
                  </a:lnTo>
                  <a:lnTo>
                    <a:pt x="240" y="288"/>
                  </a:lnTo>
                  <a:lnTo>
                    <a:pt x="240" y="144"/>
                  </a:lnTo>
                  <a:lnTo>
                    <a:pt x="234" y="96"/>
                  </a:lnTo>
                  <a:lnTo>
                    <a:pt x="192" y="48"/>
                  </a:lnTo>
                  <a:lnTo>
                    <a:pt x="152" y="20"/>
                  </a:lnTo>
                  <a:lnTo>
                    <a:pt x="96" y="0"/>
                  </a:lnTo>
                  <a:lnTo>
                    <a:pt x="0" y="0"/>
                  </a:lnTo>
                  <a:lnTo>
                    <a:pt x="0" y="48"/>
                  </a:lnTo>
                  <a:lnTo>
                    <a:pt x="0" y="336"/>
                  </a:lnTo>
                </a:path>
              </a:pathLst>
            </a:custGeom>
            <a:solidFill>
              <a:srgbClr val="C0C0C0"/>
            </a:solidFill>
            <a:ln w="9525" cap="flat" cmpd="sng">
              <a:solidFill>
                <a:schemeClr val="tx1"/>
              </a:solidFill>
              <a:prstDash val="solid"/>
              <a:round/>
              <a:headEnd type="none" w="med" len="med"/>
              <a:tailEnd type="none" w="med" len="med"/>
            </a:ln>
          </p:spPr>
          <p:txBody>
            <a:bodyPr wrap="none" anchor="ctr"/>
            <a:lstStyle/>
            <a:p>
              <a:endParaRPr lang="zh-CN" altLang="en-US">
                <a:solidFill>
                  <a:srgbClr val="000000"/>
                </a:solidFill>
              </a:endParaRPr>
            </a:p>
          </p:txBody>
        </p:sp>
        <p:sp>
          <p:nvSpPr>
            <p:cNvPr id="94" name="Freeform 16"/>
            <p:cNvSpPr>
              <a:spLocks/>
            </p:cNvSpPr>
            <p:nvPr/>
          </p:nvSpPr>
          <p:spPr bwMode="auto">
            <a:xfrm>
              <a:off x="3032175" y="5105400"/>
              <a:ext cx="1676400" cy="533400"/>
            </a:xfrm>
            <a:custGeom>
              <a:avLst/>
              <a:gdLst>
                <a:gd name="T0" fmla="*/ 0 w 1056"/>
                <a:gd name="T1" fmla="*/ 533400 h 336"/>
                <a:gd name="T2" fmla="*/ 0 w 1056"/>
                <a:gd name="T3" fmla="*/ 457200 h 336"/>
                <a:gd name="T4" fmla="*/ 1371600 w 1056"/>
                <a:gd name="T5" fmla="*/ 457200 h 336"/>
                <a:gd name="T6" fmla="*/ 1371600 w 1056"/>
                <a:gd name="T7" fmla="*/ 304800 h 336"/>
                <a:gd name="T8" fmla="*/ 1376362 w 1056"/>
                <a:gd name="T9" fmla="*/ 227013 h 336"/>
                <a:gd name="T10" fmla="*/ 1398587 w 1056"/>
                <a:gd name="T11" fmla="*/ 160337 h 336"/>
                <a:gd name="T12" fmla="*/ 1450975 w 1056"/>
                <a:gd name="T13" fmla="*/ 74612 h 336"/>
                <a:gd name="T14" fmla="*/ 1527175 w 1056"/>
                <a:gd name="T15" fmla="*/ 9525 h 336"/>
                <a:gd name="T16" fmla="*/ 1600200 w 1056"/>
                <a:gd name="T17" fmla="*/ 0 h 336"/>
                <a:gd name="T18" fmla="*/ 1676400 w 1056"/>
                <a:gd name="T19" fmla="*/ 0 h 336"/>
                <a:gd name="T20" fmla="*/ 1676400 w 1056"/>
                <a:gd name="T21" fmla="*/ 76200 h 336"/>
                <a:gd name="T22" fmla="*/ 1676400 w 1056"/>
                <a:gd name="T23" fmla="*/ 533400 h 3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6"/>
                <a:gd name="T37" fmla="*/ 0 h 336"/>
                <a:gd name="T38" fmla="*/ 1056 w 1056"/>
                <a:gd name="T39" fmla="*/ 336 h 3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6" h="336">
                  <a:moveTo>
                    <a:pt x="0" y="336"/>
                  </a:moveTo>
                  <a:lnTo>
                    <a:pt x="0" y="288"/>
                  </a:lnTo>
                  <a:lnTo>
                    <a:pt x="864" y="288"/>
                  </a:lnTo>
                  <a:lnTo>
                    <a:pt x="864" y="192"/>
                  </a:lnTo>
                  <a:lnTo>
                    <a:pt x="867" y="143"/>
                  </a:lnTo>
                  <a:lnTo>
                    <a:pt x="881" y="101"/>
                  </a:lnTo>
                  <a:lnTo>
                    <a:pt x="914" y="47"/>
                  </a:lnTo>
                  <a:lnTo>
                    <a:pt x="962" y="6"/>
                  </a:lnTo>
                  <a:lnTo>
                    <a:pt x="1008" y="0"/>
                  </a:lnTo>
                  <a:lnTo>
                    <a:pt x="1056" y="0"/>
                  </a:lnTo>
                  <a:lnTo>
                    <a:pt x="1056" y="48"/>
                  </a:lnTo>
                  <a:lnTo>
                    <a:pt x="1056" y="336"/>
                  </a:lnTo>
                </a:path>
              </a:pathLst>
            </a:custGeom>
            <a:solidFill>
              <a:srgbClr val="C0C0C0"/>
            </a:solidFill>
            <a:ln w="9525" cap="flat" cmpd="sng">
              <a:solidFill>
                <a:schemeClr val="tx1"/>
              </a:solidFill>
              <a:prstDash val="solid"/>
              <a:round/>
              <a:headEnd type="none" w="med" len="med"/>
              <a:tailEnd type="none" w="med" len="med"/>
            </a:ln>
          </p:spPr>
          <p:txBody>
            <a:bodyPr wrap="none" anchor="ctr"/>
            <a:lstStyle/>
            <a:p>
              <a:endParaRPr lang="zh-CN" altLang="en-US">
                <a:solidFill>
                  <a:srgbClr val="000000"/>
                </a:solidFill>
              </a:endParaRPr>
            </a:p>
          </p:txBody>
        </p:sp>
        <p:sp>
          <p:nvSpPr>
            <p:cNvPr id="95" name="Freeform 17"/>
            <p:cNvSpPr>
              <a:spLocks/>
            </p:cNvSpPr>
            <p:nvPr/>
          </p:nvSpPr>
          <p:spPr bwMode="auto">
            <a:xfrm>
              <a:off x="974775" y="5105400"/>
              <a:ext cx="1676400" cy="533400"/>
            </a:xfrm>
            <a:custGeom>
              <a:avLst/>
              <a:gdLst>
                <a:gd name="T0" fmla="*/ 0 w 1056"/>
                <a:gd name="T1" fmla="*/ 533400 h 336"/>
                <a:gd name="T2" fmla="*/ 0 w 1056"/>
                <a:gd name="T3" fmla="*/ 457200 h 336"/>
                <a:gd name="T4" fmla="*/ 533400 w 1056"/>
                <a:gd name="T5" fmla="*/ 457200 h 336"/>
                <a:gd name="T6" fmla="*/ 533400 w 1056"/>
                <a:gd name="T7" fmla="*/ 304800 h 336"/>
                <a:gd name="T8" fmla="*/ 539750 w 1056"/>
                <a:gd name="T9" fmla="*/ 225425 h 336"/>
                <a:gd name="T10" fmla="*/ 549275 w 1056"/>
                <a:gd name="T11" fmla="*/ 158750 h 336"/>
                <a:gd name="T12" fmla="*/ 615950 w 1056"/>
                <a:gd name="T13" fmla="*/ 69850 h 336"/>
                <a:gd name="T14" fmla="*/ 692150 w 1056"/>
                <a:gd name="T15" fmla="*/ 12700 h 336"/>
                <a:gd name="T16" fmla="*/ 762000 w 1056"/>
                <a:gd name="T17" fmla="*/ 0 h 336"/>
                <a:gd name="T18" fmla="*/ 1371600 w 1056"/>
                <a:gd name="T19" fmla="*/ 0 h 336"/>
                <a:gd name="T20" fmla="*/ 1450975 w 1056"/>
                <a:gd name="T21" fmla="*/ 15875 h 336"/>
                <a:gd name="T22" fmla="*/ 1514475 w 1056"/>
                <a:gd name="T23" fmla="*/ 60325 h 336"/>
                <a:gd name="T24" fmla="*/ 1558925 w 1056"/>
                <a:gd name="T25" fmla="*/ 101600 h 336"/>
                <a:gd name="T26" fmla="*/ 1584325 w 1056"/>
                <a:gd name="T27" fmla="*/ 146050 h 336"/>
                <a:gd name="T28" fmla="*/ 1600200 w 1056"/>
                <a:gd name="T29" fmla="*/ 228600 h 336"/>
                <a:gd name="T30" fmla="*/ 1600200 w 1056"/>
                <a:gd name="T31" fmla="*/ 457200 h 336"/>
                <a:gd name="T32" fmla="*/ 1676400 w 1056"/>
                <a:gd name="T33" fmla="*/ 457200 h 336"/>
                <a:gd name="T34" fmla="*/ 1676400 w 1056"/>
                <a:gd name="T35" fmla="*/ 533400 h 3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6"/>
                <a:gd name="T55" fmla="*/ 0 h 336"/>
                <a:gd name="T56" fmla="*/ 1056 w 1056"/>
                <a:gd name="T57" fmla="*/ 336 h 3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6" h="336">
                  <a:moveTo>
                    <a:pt x="0" y="336"/>
                  </a:moveTo>
                  <a:lnTo>
                    <a:pt x="0" y="288"/>
                  </a:lnTo>
                  <a:lnTo>
                    <a:pt x="336" y="288"/>
                  </a:lnTo>
                  <a:lnTo>
                    <a:pt x="336" y="192"/>
                  </a:lnTo>
                  <a:lnTo>
                    <a:pt x="340" y="142"/>
                  </a:lnTo>
                  <a:lnTo>
                    <a:pt x="346" y="100"/>
                  </a:lnTo>
                  <a:lnTo>
                    <a:pt x="388" y="44"/>
                  </a:lnTo>
                  <a:lnTo>
                    <a:pt x="436" y="8"/>
                  </a:lnTo>
                  <a:lnTo>
                    <a:pt x="480" y="0"/>
                  </a:lnTo>
                  <a:lnTo>
                    <a:pt x="864" y="0"/>
                  </a:lnTo>
                  <a:lnTo>
                    <a:pt x="914" y="10"/>
                  </a:lnTo>
                  <a:lnTo>
                    <a:pt x="954" y="38"/>
                  </a:lnTo>
                  <a:lnTo>
                    <a:pt x="982" y="64"/>
                  </a:lnTo>
                  <a:lnTo>
                    <a:pt x="998" y="92"/>
                  </a:lnTo>
                  <a:lnTo>
                    <a:pt x="1008" y="144"/>
                  </a:lnTo>
                  <a:lnTo>
                    <a:pt x="1008" y="288"/>
                  </a:lnTo>
                  <a:lnTo>
                    <a:pt x="1056" y="288"/>
                  </a:lnTo>
                  <a:lnTo>
                    <a:pt x="1056" y="336"/>
                  </a:lnTo>
                </a:path>
              </a:pathLst>
            </a:custGeom>
            <a:solidFill>
              <a:srgbClr val="C0C0C0"/>
            </a:solidFill>
            <a:ln w="9525" cap="flat" cmpd="sng">
              <a:solidFill>
                <a:schemeClr val="tx1"/>
              </a:solidFill>
              <a:prstDash val="solid"/>
              <a:round/>
              <a:headEnd type="none" w="med" len="med"/>
              <a:tailEnd type="none" w="med" len="med"/>
            </a:ln>
          </p:spPr>
          <p:txBody>
            <a:bodyPr wrap="none" anchor="ctr"/>
            <a:lstStyle/>
            <a:p>
              <a:endParaRPr lang="zh-CN" altLang="en-US">
                <a:solidFill>
                  <a:srgbClr val="000000"/>
                </a:solidFill>
              </a:endParaRPr>
            </a:p>
          </p:txBody>
        </p:sp>
        <p:sp>
          <p:nvSpPr>
            <p:cNvPr id="96" name="Rectangle 18"/>
            <p:cNvSpPr>
              <a:spLocks noChangeArrowheads="1"/>
            </p:cNvSpPr>
            <p:nvPr/>
          </p:nvSpPr>
          <p:spPr bwMode="auto">
            <a:xfrm>
              <a:off x="973187" y="5638800"/>
              <a:ext cx="5030788" cy="685800"/>
            </a:xfrm>
            <a:prstGeom prst="rect">
              <a:avLst/>
            </a:prstGeom>
            <a:gradFill rotWithShape="0">
              <a:gsLst>
                <a:gs pos="0">
                  <a:srgbClr val="CCFFCC"/>
                </a:gs>
                <a:gs pos="100000">
                  <a:srgbClr val="FFFFFF"/>
                </a:gs>
              </a:gsLst>
              <a:lin ang="5400000" scaled="1"/>
            </a:gradFill>
            <a:ln w="9525">
              <a:noFill/>
              <a:miter lim="800000"/>
              <a:headEnd/>
              <a:tailEnd/>
            </a:ln>
          </p:spPr>
          <p:txBody>
            <a:bodyPr wrap="none" anchor="ctr"/>
            <a:lstStyle/>
            <a:p>
              <a:endParaRPr lang="zh-CN" altLang="en-US">
                <a:solidFill>
                  <a:srgbClr val="000000"/>
                </a:solidFill>
              </a:endParaRPr>
            </a:p>
          </p:txBody>
        </p:sp>
        <p:sp>
          <p:nvSpPr>
            <p:cNvPr id="97" name="Freeform 19"/>
            <p:cNvSpPr>
              <a:spLocks/>
            </p:cNvSpPr>
            <p:nvPr/>
          </p:nvSpPr>
          <p:spPr bwMode="auto">
            <a:xfrm>
              <a:off x="974775" y="5638800"/>
              <a:ext cx="2514600" cy="762000"/>
            </a:xfrm>
            <a:custGeom>
              <a:avLst/>
              <a:gdLst>
                <a:gd name="T0" fmla="*/ 2514600 w 1584"/>
                <a:gd name="T1" fmla="*/ 609600 h 480"/>
                <a:gd name="T2" fmla="*/ 2514600 w 1584"/>
                <a:gd name="T3" fmla="*/ 685800 h 480"/>
                <a:gd name="T4" fmla="*/ 2438400 w 1584"/>
                <a:gd name="T5" fmla="*/ 762000 h 480"/>
                <a:gd name="T6" fmla="*/ 76200 w 1584"/>
                <a:gd name="T7" fmla="*/ 762000 h 480"/>
                <a:gd name="T8" fmla="*/ 0 w 1584"/>
                <a:gd name="T9" fmla="*/ 685800 h 480"/>
                <a:gd name="T10" fmla="*/ 0 w 1584"/>
                <a:gd name="T11" fmla="*/ 0 h 480"/>
                <a:gd name="T12" fmla="*/ 2133600 w 1584"/>
                <a:gd name="T13" fmla="*/ 0 h 480"/>
                <a:gd name="T14" fmla="*/ 2209800 w 1584"/>
                <a:gd name="T15" fmla="*/ 609600 h 480"/>
                <a:gd name="T16" fmla="*/ 2514600 w 1584"/>
                <a:gd name="T17" fmla="*/ 609600 h 4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480"/>
                <a:gd name="T29" fmla="*/ 1584 w 1584"/>
                <a:gd name="T30" fmla="*/ 480 h 4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480">
                  <a:moveTo>
                    <a:pt x="1584" y="384"/>
                  </a:moveTo>
                  <a:lnTo>
                    <a:pt x="1584" y="432"/>
                  </a:lnTo>
                  <a:lnTo>
                    <a:pt x="1536" y="480"/>
                  </a:lnTo>
                  <a:lnTo>
                    <a:pt x="48" y="480"/>
                  </a:lnTo>
                  <a:lnTo>
                    <a:pt x="0" y="432"/>
                  </a:lnTo>
                  <a:lnTo>
                    <a:pt x="0" y="0"/>
                  </a:lnTo>
                  <a:lnTo>
                    <a:pt x="1344" y="0"/>
                  </a:lnTo>
                  <a:lnTo>
                    <a:pt x="1392" y="384"/>
                  </a:lnTo>
                  <a:lnTo>
                    <a:pt x="1584" y="384"/>
                  </a:lnTo>
                  <a:close/>
                </a:path>
              </a:pathLst>
            </a:custGeom>
            <a:gradFill rotWithShape="0">
              <a:gsLst>
                <a:gs pos="0">
                  <a:srgbClr val="FFFFFF"/>
                </a:gs>
                <a:gs pos="100000">
                  <a:srgbClr val="FFCCFF"/>
                </a:gs>
              </a:gsLst>
              <a:lin ang="5400000" scaled="1"/>
            </a:gradFill>
            <a:ln w="9525" cap="flat" cmpd="sng">
              <a:solidFill>
                <a:schemeClr val="tx1"/>
              </a:solidFill>
              <a:prstDash val="solid"/>
              <a:round/>
              <a:headEnd/>
              <a:tailEnd/>
            </a:ln>
          </p:spPr>
          <p:txBody>
            <a:bodyPr wrap="none" anchor="ctr"/>
            <a:lstStyle/>
            <a:p>
              <a:endParaRPr lang="zh-CN" altLang="en-US">
                <a:solidFill>
                  <a:srgbClr val="000000"/>
                </a:solidFill>
              </a:endParaRPr>
            </a:p>
          </p:txBody>
        </p:sp>
        <p:sp>
          <p:nvSpPr>
            <p:cNvPr id="98" name="Text Box 20"/>
            <p:cNvSpPr txBox="1">
              <a:spLocks noChangeArrowheads="1"/>
            </p:cNvSpPr>
            <p:nvPr/>
          </p:nvSpPr>
          <p:spPr bwMode="auto">
            <a:xfrm>
              <a:off x="1889175" y="6096000"/>
              <a:ext cx="639762" cy="274638"/>
            </a:xfrm>
            <a:prstGeom prst="rect">
              <a:avLst/>
            </a:prstGeom>
            <a:noFill/>
            <a:ln w="9525">
              <a:noFill/>
              <a:miter lim="800000"/>
              <a:headEnd/>
              <a:tailEnd/>
            </a:ln>
          </p:spPr>
          <p:txBody>
            <a:bodyPr wrap="none">
              <a:spAutoFit/>
            </a:bodyPr>
            <a:lstStyle/>
            <a:p>
              <a:pPr eaLnBrk="0" hangingPunct="0"/>
              <a:r>
                <a:rPr kumimoji="0" lang="en-US" altLang="zh-CN" sz="1200">
                  <a:solidFill>
                    <a:srgbClr val="000000"/>
                  </a:solidFill>
                  <a:latin typeface="Arial" charset="0"/>
                </a:rPr>
                <a:t>N-Well</a:t>
              </a:r>
              <a:endParaRPr kumimoji="0" lang="en-US" altLang="zh-CN">
                <a:solidFill>
                  <a:srgbClr val="000000"/>
                </a:solidFill>
                <a:latin typeface="Arial" charset="0"/>
              </a:endParaRPr>
            </a:p>
          </p:txBody>
        </p:sp>
        <p:sp>
          <p:nvSpPr>
            <p:cNvPr id="99" name="Freeform 21"/>
            <p:cNvSpPr>
              <a:spLocks/>
            </p:cNvSpPr>
            <p:nvPr/>
          </p:nvSpPr>
          <p:spPr bwMode="auto">
            <a:xfrm flipH="1">
              <a:off x="3489375" y="5638800"/>
              <a:ext cx="2514600" cy="762000"/>
            </a:xfrm>
            <a:custGeom>
              <a:avLst/>
              <a:gdLst>
                <a:gd name="T0" fmla="*/ 2514600 w 1584"/>
                <a:gd name="T1" fmla="*/ 609600 h 480"/>
                <a:gd name="T2" fmla="*/ 2514600 w 1584"/>
                <a:gd name="T3" fmla="*/ 685800 h 480"/>
                <a:gd name="T4" fmla="*/ 2438400 w 1584"/>
                <a:gd name="T5" fmla="*/ 762000 h 480"/>
                <a:gd name="T6" fmla="*/ 76200 w 1584"/>
                <a:gd name="T7" fmla="*/ 762000 h 480"/>
                <a:gd name="T8" fmla="*/ 0 w 1584"/>
                <a:gd name="T9" fmla="*/ 685800 h 480"/>
                <a:gd name="T10" fmla="*/ 0 w 1584"/>
                <a:gd name="T11" fmla="*/ 0 h 480"/>
                <a:gd name="T12" fmla="*/ 2133600 w 1584"/>
                <a:gd name="T13" fmla="*/ 0 h 480"/>
                <a:gd name="T14" fmla="*/ 2209800 w 1584"/>
                <a:gd name="T15" fmla="*/ 609600 h 480"/>
                <a:gd name="T16" fmla="*/ 2514600 w 1584"/>
                <a:gd name="T17" fmla="*/ 609600 h 4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480"/>
                <a:gd name="T29" fmla="*/ 1584 w 1584"/>
                <a:gd name="T30" fmla="*/ 480 h 4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480">
                  <a:moveTo>
                    <a:pt x="1584" y="384"/>
                  </a:moveTo>
                  <a:lnTo>
                    <a:pt x="1584" y="432"/>
                  </a:lnTo>
                  <a:lnTo>
                    <a:pt x="1536" y="480"/>
                  </a:lnTo>
                  <a:lnTo>
                    <a:pt x="48" y="480"/>
                  </a:lnTo>
                  <a:lnTo>
                    <a:pt x="0" y="432"/>
                  </a:lnTo>
                  <a:lnTo>
                    <a:pt x="0" y="0"/>
                  </a:lnTo>
                  <a:lnTo>
                    <a:pt x="1344" y="0"/>
                  </a:lnTo>
                  <a:lnTo>
                    <a:pt x="1392" y="384"/>
                  </a:lnTo>
                  <a:lnTo>
                    <a:pt x="1584" y="384"/>
                  </a:lnTo>
                  <a:close/>
                </a:path>
              </a:pathLst>
            </a:custGeom>
            <a:gradFill rotWithShape="0">
              <a:gsLst>
                <a:gs pos="0">
                  <a:srgbClr val="FFFFFF"/>
                </a:gs>
                <a:gs pos="100000">
                  <a:srgbClr val="FFCC99"/>
                </a:gs>
              </a:gsLst>
              <a:lin ang="5400000" scaled="1"/>
            </a:gradFill>
            <a:ln w="9525" cap="flat" cmpd="sng">
              <a:solidFill>
                <a:schemeClr val="tx1"/>
              </a:solidFill>
              <a:prstDash val="solid"/>
              <a:round/>
              <a:headEnd/>
              <a:tailEnd/>
            </a:ln>
          </p:spPr>
          <p:txBody>
            <a:bodyPr wrap="none" anchor="ctr"/>
            <a:lstStyle/>
            <a:p>
              <a:endParaRPr lang="zh-CN" altLang="en-US">
                <a:solidFill>
                  <a:srgbClr val="000000"/>
                </a:solidFill>
              </a:endParaRPr>
            </a:p>
          </p:txBody>
        </p:sp>
        <p:sp>
          <p:nvSpPr>
            <p:cNvPr id="100" name="Text Box 22"/>
            <p:cNvSpPr txBox="1">
              <a:spLocks noChangeArrowheads="1"/>
            </p:cNvSpPr>
            <p:nvPr/>
          </p:nvSpPr>
          <p:spPr bwMode="auto">
            <a:xfrm>
              <a:off x="4708575" y="6096000"/>
              <a:ext cx="631825" cy="274638"/>
            </a:xfrm>
            <a:prstGeom prst="rect">
              <a:avLst/>
            </a:prstGeom>
            <a:noFill/>
            <a:ln w="9525">
              <a:noFill/>
              <a:miter lim="800000"/>
              <a:headEnd/>
              <a:tailEnd/>
            </a:ln>
          </p:spPr>
          <p:txBody>
            <a:bodyPr wrap="none">
              <a:spAutoFit/>
            </a:bodyPr>
            <a:lstStyle/>
            <a:p>
              <a:pPr eaLnBrk="0" hangingPunct="0"/>
              <a:r>
                <a:rPr kumimoji="0" lang="en-US" altLang="zh-CN" sz="1200">
                  <a:solidFill>
                    <a:srgbClr val="000000"/>
                  </a:solidFill>
                  <a:latin typeface="Arial" charset="0"/>
                </a:rPr>
                <a:t>P-Well</a:t>
              </a:r>
              <a:endParaRPr kumimoji="0" lang="en-US" altLang="zh-CN">
                <a:solidFill>
                  <a:srgbClr val="000000"/>
                </a:solidFill>
                <a:latin typeface="Arial" charset="0"/>
              </a:endParaRPr>
            </a:p>
          </p:txBody>
        </p:sp>
        <p:sp>
          <p:nvSpPr>
            <p:cNvPr id="101" name="Rectangle 23"/>
            <p:cNvSpPr>
              <a:spLocks noChangeArrowheads="1"/>
            </p:cNvSpPr>
            <p:nvPr/>
          </p:nvSpPr>
          <p:spPr bwMode="auto">
            <a:xfrm>
              <a:off x="1584375" y="5562600"/>
              <a:ext cx="914400" cy="76200"/>
            </a:xfrm>
            <a:prstGeom prst="rect">
              <a:avLst/>
            </a:prstGeom>
            <a:solidFill>
              <a:srgbClr val="FFFF00"/>
            </a:solidFill>
            <a:ln w="9525">
              <a:solidFill>
                <a:schemeClr val="tx1"/>
              </a:solidFill>
              <a:miter lim="800000"/>
              <a:headEnd/>
              <a:tailEnd/>
            </a:ln>
          </p:spPr>
          <p:txBody>
            <a:bodyPr wrap="none" anchor="ctr"/>
            <a:lstStyle/>
            <a:p>
              <a:endParaRPr lang="zh-CN" altLang="en-US">
                <a:solidFill>
                  <a:srgbClr val="000000"/>
                </a:solidFill>
              </a:endParaRPr>
            </a:p>
          </p:txBody>
        </p:sp>
        <p:sp>
          <p:nvSpPr>
            <p:cNvPr id="102" name="Rectangle 24"/>
            <p:cNvSpPr>
              <a:spLocks noChangeArrowheads="1"/>
            </p:cNvSpPr>
            <p:nvPr/>
          </p:nvSpPr>
          <p:spPr bwMode="auto">
            <a:xfrm>
              <a:off x="1736775" y="5181600"/>
              <a:ext cx="609600" cy="381000"/>
            </a:xfrm>
            <a:prstGeom prst="rect">
              <a:avLst/>
            </a:prstGeom>
            <a:gradFill rotWithShape="0">
              <a:gsLst>
                <a:gs pos="0">
                  <a:srgbClr val="0033CC"/>
                </a:gs>
                <a:gs pos="50000">
                  <a:srgbClr val="B2C1F0"/>
                </a:gs>
                <a:gs pos="100000">
                  <a:srgbClr val="0033CC"/>
                </a:gs>
              </a:gsLst>
              <a:lin ang="5400000" scaled="1"/>
            </a:gradFill>
            <a:ln w="9525">
              <a:solidFill>
                <a:schemeClr val="tx1"/>
              </a:solidFill>
              <a:miter lim="800000"/>
              <a:headEnd/>
              <a:tailEnd/>
            </a:ln>
          </p:spPr>
          <p:txBody>
            <a:bodyPr wrap="none" anchor="ctr"/>
            <a:lstStyle/>
            <a:p>
              <a:endParaRPr lang="zh-CN" altLang="en-US">
                <a:solidFill>
                  <a:srgbClr val="000000"/>
                </a:solidFill>
              </a:endParaRPr>
            </a:p>
          </p:txBody>
        </p:sp>
        <p:sp>
          <p:nvSpPr>
            <p:cNvPr id="103" name="Rectangle 25"/>
            <p:cNvSpPr>
              <a:spLocks noChangeArrowheads="1"/>
            </p:cNvSpPr>
            <p:nvPr/>
          </p:nvSpPr>
          <p:spPr bwMode="auto">
            <a:xfrm flipH="1">
              <a:off x="4632375" y="5181600"/>
              <a:ext cx="609600" cy="381000"/>
            </a:xfrm>
            <a:prstGeom prst="rect">
              <a:avLst/>
            </a:prstGeom>
            <a:gradFill rotWithShape="0">
              <a:gsLst>
                <a:gs pos="0">
                  <a:srgbClr val="0033CC"/>
                </a:gs>
                <a:gs pos="50000">
                  <a:srgbClr val="B2C1F0"/>
                </a:gs>
                <a:gs pos="100000">
                  <a:srgbClr val="0033CC"/>
                </a:gs>
              </a:gsLst>
              <a:lin ang="5400000" scaled="1"/>
            </a:gradFill>
            <a:ln w="9525">
              <a:solidFill>
                <a:schemeClr val="tx1"/>
              </a:solidFill>
              <a:miter lim="800000"/>
              <a:headEnd/>
              <a:tailEnd/>
            </a:ln>
          </p:spPr>
          <p:txBody>
            <a:bodyPr wrap="none" anchor="ctr"/>
            <a:lstStyle/>
            <a:p>
              <a:endParaRPr lang="zh-CN" altLang="en-US">
                <a:solidFill>
                  <a:srgbClr val="000000"/>
                </a:solidFill>
              </a:endParaRPr>
            </a:p>
          </p:txBody>
        </p:sp>
        <p:sp>
          <p:nvSpPr>
            <p:cNvPr id="104" name="Freeform 26"/>
            <p:cNvSpPr>
              <a:spLocks/>
            </p:cNvSpPr>
            <p:nvPr/>
          </p:nvSpPr>
          <p:spPr bwMode="auto">
            <a:xfrm>
              <a:off x="5237212" y="5176838"/>
              <a:ext cx="157163" cy="385762"/>
            </a:xfrm>
            <a:custGeom>
              <a:avLst/>
              <a:gdLst>
                <a:gd name="T0" fmla="*/ 4763 w 99"/>
                <a:gd name="T1" fmla="*/ 0 h 243"/>
                <a:gd name="T2" fmla="*/ 0 w 99"/>
                <a:gd name="T3" fmla="*/ 38100 h 243"/>
                <a:gd name="T4" fmla="*/ 4763 w 99"/>
                <a:gd name="T5" fmla="*/ 385762 h 243"/>
                <a:gd name="T6" fmla="*/ 80963 w 99"/>
                <a:gd name="T7" fmla="*/ 385762 h 243"/>
                <a:gd name="T8" fmla="*/ 157163 w 99"/>
                <a:gd name="T9" fmla="*/ 385762 h 243"/>
                <a:gd name="T10" fmla="*/ 157163 w 99"/>
                <a:gd name="T11" fmla="*/ 166687 h 243"/>
                <a:gd name="T12" fmla="*/ 147638 w 99"/>
                <a:gd name="T13" fmla="*/ 122237 h 243"/>
                <a:gd name="T14" fmla="*/ 133350 w 99"/>
                <a:gd name="T15" fmla="*/ 93662 h 243"/>
                <a:gd name="T16" fmla="*/ 109538 w 99"/>
                <a:gd name="T17" fmla="*/ 61912 h 243"/>
                <a:gd name="T18" fmla="*/ 85725 w 99"/>
                <a:gd name="T19" fmla="*/ 33337 h 243"/>
                <a:gd name="T20" fmla="*/ 47625 w 99"/>
                <a:gd name="T21" fmla="*/ 14287 h 243"/>
                <a:gd name="T22" fmla="*/ 4763 w 99"/>
                <a:gd name="T23" fmla="*/ 0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243"/>
                <a:gd name="T38" fmla="*/ 99 w 99"/>
                <a:gd name="T39" fmla="*/ 243 h 2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243">
                  <a:moveTo>
                    <a:pt x="3" y="0"/>
                  </a:moveTo>
                  <a:cubicBezTo>
                    <a:pt x="2" y="8"/>
                    <a:pt x="0" y="24"/>
                    <a:pt x="0" y="24"/>
                  </a:cubicBezTo>
                  <a:lnTo>
                    <a:pt x="3" y="243"/>
                  </a:lnTo>
                  <a:lnTo>
                    <a:pt x="51" y="243"/>
                  </a:lnTo>
                  <a:lnTo>
                    <a:pt x="99" y="243"/>
                  </a:lnTo>
                  <a:lnTo>
                    <a:pt x="99" y="105"/>
                  </a:lnTo>
                  <a:lnTo>
                    <a:pt x="93" y="77"/>
                  </a:lnTo>
                  <a:lnTo>
                    <a:pt x="84" y="59"/>
                  </a:lnTo>
                  <a:lnTo>
                    <a:pt x="69" y="39"/>
                  </a:lnTo>
                  <a:lnTo>
                    <a:pt x="54" y="21"/>
                  </a:lnTo>
                  <a:lnTo>
                    <a:pt x="30" y="9"/>
                  </a:lnTo>
                  <a:lnTo>
                    <a:pt x="3" y="0"/>
                  </a:lnTo>
                  <a:close/>
                </a:path>
              </a:pathLst>
            </a:custGeom>
            <a:solidFill>
              <a:srgbClr val="66CCFF"/>
            </a:solidFill>
            <a:ln w="9525" cap="flat" cmpd="sng">
              <a:solidFill>
                <a:schemeClr val="tx1"/>
              </a:solidFill>
              <a:prstDash val="solid"/>
              <a:round/>
              <a:headEnd/>
              <a:tailEnd/>
            </a:ln>
          </p:spPr>
          <p:txBody>
            <a:bodyPr wrap="none" anchor="ctr"/>
            <a:lstStyle/>
            <a:p>
              <a:endParaRPr lang="zh-CN" altLang="en-US">
                <a:solidFill>
                  <a:srgbClr val="000000"/>
                </a:solidFill>
              </a:endParaRPr>
            </a:p>
          </p:txBody>
        </p:sp>
        <p:sp>
          <p:nvSpPr>
            <p:cNvPr id="105" name="Freeform 27"/>
            <p:cNvSpPr>
              <a:spLocks/>
            </p:cNvSpPr>
            <p:nvPr/>
          </p:nvSpPr>
          <p:spPr bwMode="auto">
            <a:xfrm>
              <a:off x="2346375" y="5181600"/>
              <a:ext cx="157162" cy="385763"/>
            </a:xfrm>
            <a:custGeom>
              <a:avLst/>
              <a:gdLst>
                <a:gd name="T0" fmla="*/ 4762 w 99"/>
                <a:gd name="T1" fmla="*/ 0 h 243"/>
                <a:gd name="T2" fmla="*/ 0 w 99"/>
                <a:gd name="T3" fmla="*/ 38100 h 243"/>
                <a:gd name="T4" fmla="*/ 4762 w 99"/>
                <a:gd name="T5" fmla="*/ 385763 h 243"/>
                <a:gd name="T6" fmla="*/ 80962 w 99"/>
                <a:gd name="T7" fmla="*/ 385763 h 243"/>
                <a:gd name="T8" fmla="*/ 157162 w 99"/>
                <a:gd name="T9" fmla="*/ 385763 h 243"/>
                <a:gd name="T10" fmla="*/ 157162 w 99"/>
                <a:gd name="T11" fmla="*/ 166688 h 243"/>
                <a:gd name="T12" fmla="*/ 147637 w 99"/>
                <a:gd name="T13" fmla="*/ 122238 h 243"/>
                <a:gd name="T14" fmla="*/ 133350 w 99"/>
                <a:gd name="T15" fmla="*/ 93663 h 243"/>
                <a:gd name="T16" fmla="*/ 109537 w 99"/>
                <a:gd name="T17" fmla="*/ 61913 h 243"/>
                <a:gd name="T18" fmla="*/ 85725 w 99"/>
                <a:gd name="T19" fmla="*/ 33338 h 243"/>
                <a:gd name="T20" fmla="*/ 47625 w 99"/>
                <a:gd name="T21" fmla="*/ 14288 h 243"/>
                <a:gd name="T22" fmla="*/ 4762 w 99"/>
                <a:gd name="T23" fmla="*/ 0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243"/>
                <a:gd name="T38" fmla="*/ 99 w 99"/>
                <a:gd name="T39" fmla="*/ 243 h 2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243">
                  <a:moveTo>
                    <a:pt x="3" y="0"/>
                  </a:moveTo>
                  <a:cubicBezTo>
                    <a:pt x="2" y="8"/>
                    <a:pt x="0" y="24"/>
                    <a:pt x="0" y="24"/>
                  </a:cubicBezTo>
                  <a:lnTo>
                    <a:pt x="3" y="243"/>
                  </a:lnTo>
                  <a:lnTo>
                    <a:pt x="51" y="243"/>
                  </a:lnTo>
                  <a:lnTo>
                    <a:pt x="99" y="243"/>
                  </a:lnTo>
                  <a:lnTo>
                    <a:pt x="99" y="105"/>
                  </a:lnTo>
                  <a:lnTo>
                    <a:pt x="93" y="77"/>
                  </a:lnTo>
                  <a:lnTo>
                    <a:pt x="84" y="59"/>
                  </a:lnTo>
                  <a:lnTo>
                    <a:pt x="69" y="39"/>
                  </a:lnTo>
                  <a:lnTo>
                    <a:pt x="54" y="21"/>
                  </a:lnTo>
                  <a:lnTo>
                    <a:pt x="30" y="9"/>
                  </a:lnTo>
                  <a:lnTo>
                    <a:pt x="3" y="0"/>
                  </a:lnTo>
                  <a:close/>
                </a:path>
              </a:pathLst>
            </a:custGeom>
            <a:solidFill>
              <a:srgbClr val="66CCFF"/>
            </a:solidFill>
            <a:ln w="9525" cap="flat" cmpd="sng">
              <a:solidFill>
                <a:schemeClr val="tx1"/>
              </a:solidFill>
              <a:prstDash val="solid"/>
              <a:round/>
              <a:headEnd/>
              <a:tailEnd/>
            </a:ln>
          </p:spPr>
          <p:txBody>
            <a:bodyPr wrap="none" anchor="ctr"/>
            <a:lstStyle/>
            <a:p>
              <a:endParaRPr lang="zh-CN" altLang="en-US">
                <a:solidFill>
                  <a:srgbClr val="000000"/>
                </a:solidFill>
              </a:endParaRPr>
            </a:p>
          </p:txBody>
        </p:sp>
        <p:sp>
          <p:nvSpPr>
            <p:cNvPr id="106" name="Freeform 28"/>
            <p:cNvSpPr>
              <a:spLocks/>
            </p:cNvSpPr>
            <p:nvPr/>
          </p:nvSpPr>
          <p:spPr bwMode="auto">
            <a:xfrm flipH="1">
              <a:off x="4475212" y="5181600"/>
              <a:ext cx="157163" cy="385763"/>
            </a:xfrm>
            <a:custGeom>
              <a:avLst/>
              <a:gdLst>
                <a:gd name="T0" fmla="*/ 4763 w 99"/>
                <a:gd name="T1" fmla="*/ 0 h 243"/>
                <a:gd name="T2" fmla="*/ 0 w 99"/>
                <a:gd name="T3" fmla="*/ 38100 h 243"/>
                <a:gd name="T4" fmla="*/ 4763 w 99"/>
                <a:gd name="T5" fmla="*/ 385763 h 243"/>
                <a:gd name="T6" fmla="*/ 80963 w 99"/>
                <a:gd name="T7" fmla="*/ 385763 h 243"/>
                <a:gd name="T8" fmla="*/ 157163 w 99"/>
                <a:gd name="T9" fmla="*/ 385763 h 243"/>
                <a:gd name="T10" fmla="*/ 157163 w 99"/>
                <a:gd name="T11" fmla="*/ 166688 h 243"/>
                <a:gd name="T12" fmla="*/ 147638 w 99"/>
                <a:gd name="T13" fmla="*/ 122238 h 243"/>
                <a:gd name="T14" fmla="*/ 133350 w 99"/>
                <a:gd name="T15" fmla="*/ 93663 h 243"/>
                <a:gd name="T16" fmla="*/ 109538 w 99"/>
                <a:gd name="T17" fmla="*/ 61913 h 243"/>
                <a:gd name="T18" fmla="*/ 85725 w 99"/>
                <a:gd name="T19" fmla="*/ 33338 h 243"/>
                <a:gd name="T20" fmla="*/ 47625 w 99"/>
                <a:gd name="T21" fmla="*/ 14288 h 243"/>
                <a:gd name="T22" fmla="*/ 4763 w 99"/>
                <a:gd name="T23" fmla="*/ 0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243"/>
                <a:gd name="T38" fmla="*/ 99 w 99"/>
                <a:gd name="T39" fmla="*/ 243 h 2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243">
                  <a:moveTo>
                    <a:pt x="3" y="0"/>
                  </a:moveTo>
                  <a:cubicBezTo>
                    <a:pt x="2" y="8"/>
                    <a:pt x="0" y="24"/>
                    <a:pt x="0" y="24"/>
                  </a:cubicBezTo>
                  <a:lnTo>
                    <a:pt x="3" y="243"/>
                  </a:lnTo>
                  <a:lnTo>
                    <a:pt x="51" y="243"/>
                  </a:lnTo>
                  <a:lnTo>
                    <a:pt x="99" y="243"/>
                  </a:lnTo>
                  <a:lnTo>
                    <a:pt x="99" y="105"/>
                  </a:lnTo>
                  <a:lnTo>
                    <a:pt x="93" y="77"/>
                  </a:lnTo>
                  <a:lnTo>
                    <a:pt x="84" y="59"/>
                  </a:lnTo>
                  <a:lnTo>
                    <a:pt x="69" y="39"/>
                  </a:lnTo>
                  <a:lnTo>
                    <a:pt x="54" y="21"/>
                  </a:lnTo>
                  <a:lnTo>
                    <a:pt x="30" y="9"/>
                  </a:lnTo>
                  <a:lnTo>
                    <a:pt x="3" y="0"/>
                  </a:lnTo>
                  <a:close/>
                </a:path>
              </a:pathLst>
            </a:custGeom>
            <a:solidFill>
              <a:srgbClr val="66CCFF"/>
            </a:solidFill>
            <a:ln w="9525" cap="flat" cmpd="sng">
              <a:solidFill>
                <a:schemeClr val="tx1"/>
              </a:solidFill>
              <a:prstDash val="solid"/>
              <a:round/>
              <a:headEnd/>
              <a:tailEnd/>
            </a:ln>
          </p:spPr>
          <p:txBody>
            <a:bodyPr wrap="none" anchor="ctr"/>
            <a:lstStyle/>
            <a:p>
              <a:endParaRPr lang="zh-CN" altLang="en-US">
                <a:solidFill>
                  <a:srgbClr val="000000"/>
                </a:solidFill>
              </a:endParaRPr>
            </a:p>
          </p:txBody>
        </p:sp>
        <p:sp>
          <p:nvSpPr>
            <p:cNvPr id="107" name="Freeform 29"/>
            <p:cNvSpPr>
              <a:spLocks/>
            </p:cNvSpPr>
            <p:nvPr/>
          </p:nvSpPr>
          <p:spPr bwMode="auto">
            <a:xfrm flipH="1">
              <a:off x="1579612" y="5181600"/>
              <a:ext cx="157163" cy="385763"/>
            </a:xfrm>
            <a:custGeom>
              <a:avLst/>
              <a:gdLst>
                <a:gd name="T0" fmla="*/ 4763 w 99"/>
                <a:gd name="T1" fmla="*/ 0 h 243"/>
                <a:gd name="T2" fmla="*/ 0 w 99"/>
                <a:gd name="T3" fmla="*/ 38100 h 243"/>
                <a:gd name="T4" fmla="*/ 4763 w 99"/>
                <a:gd name="T5" fmla="*/ 385763 h 243"/>
                <a:gd name="T6" fmla="*/ 80963 w 99"/>
                <a:gd name="T7" fmla="*/ 385763 h 243"/>
                <a:gd name="T8" fmla="*/ 157163 w 99"/>
                <a:gd name="T9" fmla="*/ 385763 h 243"/>
                <a:gd name="T10" fmla="*/ 157163 w 99"/>
                <a:gd name="T11" fmla="*/ 166688 h 243"/>
                <a:gd name="T12" fmla="*/ 147638 w 99"/>
                <a:gd name="T13" fmla="*/ 122238 h 243"/>
                <a:gd name="T14" fmla="*/ 133350 w 99"/>
                <a:gd name="T15" fmla="*/ 93663 h 243"/>
                <a:gd name="T16" fmla="*/ 109538 w 99"/>
                <a:gd name="T17" fmla="*/ 61913 h 243"/>
                <a:gd name="T18" fmla="*/ 85725 w 99"/>
                <a:gd name="T19" fmla="*/ 33338 h 243"/>
                <a:gd name="T20" fmla="*/ 47625 w 99"/>
                <a:gd name="T21" fmla="*/ 14288 h 243"/>
                <a:gd name="T22" fmla="*/ 4763 w 99"/>
                <a:gd name="T23" fmla="*/ 0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243"/>
                <a:gd name="T38" fmla="*/ 99 w 99"/>
                <a:gd name="T39" fmla="*/ 243 h 2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243">
                  <a:moveTo>
                    <a:pt x="3" y="0"/>
                  </a:moveTo>
                  <a:cubicBezTo>
                    <a:pt x="2" y="8"/>
                    <a:pt x="0" y="24"/>
                    <a:pt x="0" y="24"/>
                  </a:cubicBezTo>
                  <a:lnTo>
                    <a:pt x="3" y="243"/>
                  </a:lnTo>
                  <a:lnTo>
                    <a:pt x="51" y="243"/>
                  </a:lnTo>
                  <a:lnTo>
                    <a:pt x="99" y="243"/>
                  </a:lnTo>
                  <a:lnTo>
                    <a:pt x="99" y="105"/>
                  </a:lnTo>
                  <a:lnTo>
                    <a:pt x="93" y="77"/>
                  </a:lnTo>
                  <a:lnTo>
                    <a:pt x="84" y="59"/>
                  </a:lnTo>
                  <a:lnTo>
                    <a:pt x="69" y="39"/>
                  </a:lnTo>
                  <a:lnTo>
                    <a:pt x="54" y="21"/>
                  </a:lnTo>
                  <a:lnTo>
                    <a:pt x="30" y="9"/>
                  </a:lnTo>
                  <a:lnTo>
                    <a:pt x="3" y="0"/>
                  </a:lnTo>
                  <a:close/>
                </a:path>
              </a:pathLst>
            </a:custGeom>
            <a:solidFill>
              <a:srgbClr val="66CCFF"/>
            </a:solidFill>
            <a:ln w="9525" cap="flat" cmpd="sng">
              <a:solidFill>
                <a:schemeClr val="tx1"/>
              </a:solidFill>
              <a:prstDash val="solid"/>
              <a:round/>
              <a:headEnd/>
              <a:tailEnd/>
            </a:ln>
          </p:spPr>
          <p:txBody>
            <a:bodyPr wrap="none" anchor="ctr"/>
            <a:lstStyle/>
            <a:p>
              <a:endParaRPr lang="zh-CN" altLang="en-US">
                <a:solidFill>
                  <a:srgbClr val="000000"/>
                </a:solidFill>
              </a:endParaRPr>
            </a:p>
          </p:txBody>
        </p:sp>
        <p:grpSp>
          <p:nvGrpSpPr>
            <p:cNvPr id="108" name="Group 30"/>
            <p:cNvGrpSpPr>
              <a:grpSpLocks/>
            </p:cNvGrpSpPr>
            <p:nvPr/>
          </p:nvGrpSpPr>
          <p:grpSpPr bwMode="auto">
            <a:xfrm>
              <a:off x="974775" y="5638800"/>
              <a:ext cx="838200" cy="457200"/>
              <a:chOff x="3360" y="3168"/>
              <a:chExt cx="528" cy="288"/>
            </a:xfrm>
          </p:grpSpPr>
          <p:sp>
            <p:nvSpPr>
              <p:cNvPr id="162" name="Freeform 31"/>
              <p:cNvSpPr>
                <a:spLocks/>
              </p:cNvSpPr>
              <p:nvPr/>
            </p:nvSpPr>
            <p:spPr bwMode="auto">
              <a:xfrm>
                <a:off x="3360" y="3168"/>
                <a:ext cx="528" cy="288"/>
              </a:xfrm>
              <a:custGeom>
                <a:avLst/>
                <a:gdLst>
                  <a:gd name="T0" fmla="*/ 528 w 528"/>
                  <a:gd name="T1" fmla="*/ 0 h 288"/>
                  <a:gd name="T2" fmla="*/ 528 w 528"/>
                  <a:gd name="T3" fmla="*/ 57 h 288"/>
                  <a:gd name="T4" fmla="*/ 522 w 528"/>
                  <a:gd name="T5" fmla="*/ 96 h 288"/>
                  <a:gd name="T6" fmla="*/ 507 w 528"/>
                  <a:gd name="T7" fmla="*/ 123 h 288"/>
                  <a:gd name="T8" fmla="*/ 480 w 528"/>
                  <a:gd name="T9" fmla="*/ 144 h 288"/>
                  <a:gd name="T10" fmla="*/ 384 w 528"/>
                  <a:gd name="T11" fmla="*/ 144 h 288"/>
                  <a:gd name="T12" fmla="*/ 381 w 528"/>
                  <a:gd name="T13" fmla="*/ 201 h 288"/>
                  <a:gd name="T14" fmla="*/ 372 w 528"/>
                  <a:gd name="T15" fmla="*/ 234 h 288"/>
                  <a:gd name="T16" fmla="*/ 360 w 528"/>
                  <a:gd name="T17" fmla="*/ 264 h 288"/>
                  <a:gd name="T18" fmla="*/ 336 w 528"/>
                  <a:gd name="T19" fmla="*/ 288 h 288"/>
                  <a:gd name="T20" fmla="*/ 0 w 528"/>
                  <a:gd name="T21" fmla="*/ 288 h 288"/>
                  <a:gd name="T22" fmla="*/ 0 w 528"/>
                  <a:gd name="T23" fmla="*/ 0 h 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8"/>
                  <a:gd name="T37" fmla="*/ 0 h 288"/>
                  <a:gd name="T38" fmla="*/ 528 w 528"/>
                  <a:gd name="T39" fmla="*/ 288 h 2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8" h="288">
                    <a:moveTo>
                      <a:pt x="528" y="0"/>
                    </a:moveTo>
                    <a:lnTo>
                      <a:pt x="528" y="57"/>
                    </a:lnTo>
                    <a:lnTo>
                      <a:pt x="522" y="96"/>
                    </a:lnTo>
                    <a:lnTo>
                      <a:pt x="507" y="123"/>
                    </a:lnTo>
                    <a:lnTo>
                      <a:pt x="480" y="144"/>
                    </a:lnTo>
                    <a:lnTo>
                      <a:pt x="384" y="144"/>
                    </a:lnTo>
                    <a:lnTo>
                      <a:pt x="381" y="201"/>
                    </a:lnTo>
                    <a:lnTo>
                      <a:pt x="372" y="234"/>
                    </a:lnTo>
                    <a:lnTo>
                      <a:pt x="360" y="264"/>
                    </a:lnTo>
                    <a:lnTo>
                      <a:pt x="336" y="288"/>
                    </a:lnTo>
                    <a:lnTo>
                      <a:pt x="0" y="288"/>
                    </a:lnTo>
                    <a:lnTo>
                      <a:pt x="0" y="0"/>
                    </a:lnTo>
                  </a:path>
                </a:pathLst>
              </a:custGeom>
              <a:solidFill>
                <a:srgbClr val="009999"/>
              </a:solidFill>
              <a:ln w="9525" cap="flat" cmpd="sng">
                <a:solidFill>
                  <a:schemeClr val="tx1"/>
                </a:solidFill>
                <a:prstDash val="solid"/>
                <a:round/>
                <a:headEnd type="none" w="med" len="med"/>
                <a:tailEnd type="none" w="med" len="med"/>
              </a:ln>
            </p:spPr>
            <p:txBody>
              <a:bodyPr wrap="none" anchor="ctr"/>
              <a:lstStyle/>
              <a:p>
                <a:endParaRPr lang="zh-CN" altLang="en-US">
                  <a:solidFill>
                    <a:srgbClr val="000000"/>
                  </a:solidFill>
                </a:endParaRPr>
              </a:p>
            </p:txBody>
          </p:sp>
          <p:sp>
            <p:nvSpPr>
              <p:cNvPr id="163" name="Text Box 32"/>
              <p:cNvSpPr txBox="1">
                <a:spLocks noChangeArrowheads="1"/>
              </p:cNvSpPr>
              <p:nvPr/>
            </p:nvSpPr>
            <p:spPr bwMode="auto">
              <a:xfrm>
                <a:off x="3456" y="3216"/>
                <a:ext cx="217" cy="173"/>
              </a:xfrm>
              <a:prstGeom prst="rect">
                <a:avLst/>
              </a:prstGeom>
              <a:noFill/>
              <a:ln w="9525">
                <a:noFill/>
                <a:miter lim="800000"/>
                <a:headEnd/>
                <a:tailEnd/>
              </a:ln>
            </p:spPr>
            <p:txBody>
              <a:bodyPr wrap="none">
                <a:spAutoFit/>
              </a:bodyPr>
              <a:lstStyle/>
              <a:p>
                <a:pPr eaLnBrk="0" hangingPunct="0"/>
                <a:r>
                  <a:rPr kumimoji="0" lang="en-US" altLang="zh-CN" sz="1200">
                    <a:solidFill>
                      <a:srgbClr val="000000"/>
                    </a:solidFill>
                    <a:latin typeface="Arial" charset="0"/>
                  </a:rPr>
                  <a:t>P</a:t>
                </a:r>
                <a:r>
                  <a:rPr kumimoji="0" lang="en-US" altLang="zh-CN" sz="1200" baseline="30000">
                    <a:solidFill>
                      <a:srgbClr val="000000"/>
                    </a:solidFill>
                    <a:latin typeface="Arial" charset="0"/>
                  </a:rPr>
                  <a:t>+</a:t>
                </a:r>
                <a:endParaRPr kumimoji="0" lang="en-US" altLang="zh-CN">
                  <a:solidFill>
                    <a:srgbClr val="000000"/>
                  </a:solidFill>
                  <a:latin typeface="Arial" charset="0"/>
                </a:endParaRPr>
              </a:p>
            </p:txBody>
          </p:sp>
        </p:grpSp>
        <p:grpSp>
          <p:nvGrpSpPr>
            <p:cNvPr id="109" name="Group 33"/>
            <p:cNvGrpSpPr>
              <a:grpSpLocks/>
            </p:cNvGrpSpPr>
            <p:nvPr/>
          </p:nvGrpSpPr>
          <p:grpSpPr bwMode="auto">
            <a:xfrm flipH="1">
              <a:off x="2270175" y="5638800"/>
              <a:ext cx="838200" cy="457200"/>
              <a:chOff x="3360" y="3168"/>
              <a:chExt cx="528" cy="288"/>
            </a:xfrm>
          </p:grpSpPr>
          <p:sp>
            <p:nvSpPr>
              <p:cNvPr id="160" name="Freeform 34"/>
              <p:cNvSpPr>
                <a:spLocks/>
              </p:cNvSpPr>
              <p:nvPr/>
            </p:nvSpPr>
            <p:spPr bwMode="auto">
              <a:xfrm>
                <a:off x="3360" y="3168"/>
                <a:ext cx="528" cy="288"/>
              </a:xfrm>
              <a:custGeom>
                <a:avLst/>
                <a:gdLst>
                  <a:gd name="T0" fmla="*/ 528 w 528"/>
                  <a:gd name="T1" fmla="*/ 0 h 288"/>
                  <a:gd name="T2" fmla="*/ 528 w 528"/>
                  <a:gd name="T3" fmla="*/ 57 h 288"/>
                  <a:gd name="T4" fmla="*/ 522 w 528"/>
                  <a:gd name="T5" fmla="*/ 96 h 288"/>
                  <a:gd name="T6" fmla="*/ 507 w 528"/>
                  <a:gd name="T7" fmla="*/ 123 h 288"/>
                  <a:gd name="T8" fmla="*/ 480 w 528"/>
                  <a:gd name="T9" fmla="*/ 144 h 288"/>
                  <a:gd name="T10" fmla="*/ 384 w 528"/>
                  <a:gd name="T11" fmla="*/ 144 h 288"/>
                  <a:gd name="T12" fmla="*/ 381 w 528"/>
                  <a:gd name="T13" fmla="*/ 201 h 288"/>
                  <a:gd name="T14" fmla="*/ 372 w 528"/>
                  <a:gd name="T15" fmla="*/ 234 h 288"/>
                  <a:gd name="T16" fmla="*/ 360 w 528"/>
                  <a:gd name="T17" fmla="*/ 264 h 288"/>
                  <a:gd name="T18" fmla="*/ 336 w 528"/>
                  <a:gd name="T19" fmla="*/ 288 h 288"/>
                  <a:gd name="T20" fmla="*/ 0 w 528"/>
                  <a:gd name="T21" fmla="*/ 288 h 288"/>
                  <a:gd name="T22" fmla="*/ 0 w 528"/>
                  <a:gd name="T23" fmla="*/ 0 h 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8"/>
                  <a:gd name="T37" fmla="*/ 0 h 288"/>
                  <a:gd name="T38" fmla="*/ 528 w 528"/>
                  <a:gd name="T39" fmla="*/ 288 h 2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8" h="288">
                    <a:moveTo>
                      <a:pt x="528" y="0"/>
                    </a:moveTo>
                    <a:lnTo>
                      <a:pt x="528" y="57"/>
                    </a:lnTo>
                    <a:lnTo>
                      <a:pt x="522" y="96"/>
                    </a:lnTo>
                    <a:lnTo>
                      <a:pt x="507" y="123"/>
                    </a:lnTo>
                    <a:lnTo>
                      <a:pt x="480" y="144"/>
                    </a:lnTo>
                    <a:lnTo>
                      <a:pt x="384" y="144"/>
                    </a:lnTo>
                    <a:lnTo>
                      <a:pt x="381" y="201"/>
                    </a:lnTo>
                    <a:lnTo>
                      <a:pt x="372" y="234"/>
                    </a:lnTo>
                    <a:lnTo>
                      <a:pt x="360" y="264"/>
                    </a:lnTo>
                    <a:lnTo>
                      <a:pt x="336" y="288"/>
                    </a:lnTo>
                    <a:lnTo>
                      <a:pt x="0" y="288"/>
                    </a:lnTo>
                    <a:lnTo>
                      <a:pt x="0" y="0"/>
                    </a:lnTo>
                  </a:path>
                </a:pathLst>
              </a:custGeom>
              <a:solidFill>
                <a:srgbClr val="009999"/>
              </a:solidFill>
              <a:ln w="9525" cap="flat" cmpd="sng">
                <a:solidFill>
                  <a:schemeClr val="tx1"/>
                </a:solidFill>
                <a:prstDash val="solid"/>
                <a:round/>
                <a:headEnd type="none" w="med" len="med"/>
                <a:tailEnd type="none" w="med" len="med"/>
              </a:ln>
            </p:spPr>
            <p:txBody>
              <a:bodyPr wrap="none" anchor="ctr"/>
              <a:lstStyle/>
              <a:p>
                <a:endParaRPr lang="zh-CN" altLang="en-US">
                  <a:solidFill>
                    <a:srgbClr val="000000"/>
                  </a:solidFill>
                </a:endParaRPr>
              </a:p>
            </p:txBody>
          </p:sp>
          <p:sp>
            <p:nvSpPr>
              <p:cNvPr id="161" name="Text Box 35"/>
              <p:cNvSpPr txBox="1">
                <a:spLocks noChangeArrowheads="1"/>
              </p:cNvSpPr>
              <p:nvPr/>
            </p:nvSpPr>
            <p:spPr bwMode="auto">
              <a:xfrm>
                <a:off x="3456" y="3216"/>
                <a:ext cx="217" cy="173"/>
              </a:xfrm>
              <a:prstGeom prst="rect">
                <a:avLst/>
              </a:prstGeom>
              <a:noFill/>
              <a:ln w="9525">
                <a:noFill/>
                <a:miter lim="800000"/>
                <a:headEnd/>
                <a:tailEnd/>
              </a:ln>
            </p:spPr>
            <p:txBody>
              <a:bodyPr wrap="none">
                <a:spAutoFit/>
              </a:bodyPr>
              <a:lstStyle/>
              <a:p>
                <a:pPr eaLnBrk="0" hangingPunct="0"/>
                <a:r>
                  <a:rPr kumimoji="0" lang="en-US" altLang="zh-CN" sz="1200">
                    <a:solidFill>
                      <a:srgbClr val="000000"/>
                    </a:solidFill>
                    <a:latin typeface="Arial" charset="0"/>
                  </a:rPr>
                  <a:t>P</a:t>
                </a:r>
                <a:r>
                  <a:rPr kumimoji="0" lang="en-US" altLang="zh-CN" sz="1200" baseline="30000">
                    <a:solidFill>
                      <a:srgbClr val="000000"/>
                    </a:solidFill>
                    <a:latin typeface="Arial" charset="0"/>
                  </a:rPr>
                  <a:t>+</a:t>
                </a:r>
                <a:endParaRPr kumimoji="0" lang="en-US" altLang="zh-CN">
                  <a:solidFill>
                    <a:srgbClr val="000000"/>
                  </a:solidFill>
                  <a:latin typeface="Arial" charset="0"/>
                </a:endParaRPr>
              </a:p>
            </p:txBody>
          </p:sp>
        </p:grpSp>
        <p:grpSp>
          <p:nvGrpSpPr>
            <p:cNvPr id="110" name="Group 36"/>
            <p:cNvGrpSpPr>
              <a:grpSpLocks/>
            </p:cNvGrpSpPr>
            <p:nvPr/>
          </p:nvGrpSpPr>
          <p:grpSpPr bwMode="auto">
            <a:xfrm>
              <a:off x="3870375" y="5638800"/>
              <a:ext cx="838200" cy="457200"/>
              <a:chOff x="3360" y="3168"/>
              <a:chExt cx="528" cy="288"/>
            </a:xfrm>
          </p:grpSpPr>
          <p:sp>
            <p:nvSpPr>
              <p:cNvPr id="158" name="Freeform 37"/>
              <p:cNvSpPr>
                <a:spLocks/>
              </p:cNvSpPr>
              <p:nvPr/>
            </p:nvSpPr>
            <p:spPr bwMode="auto">
              <a:xfrm>
                <a:off x="3360" y="3168"/>
                <a:ext cx="528" cy="288"/>
              </a:xfrm>
              <a:custGeom>
                <a:avLst/>
                <a:gdLst>
                  <a:gd name="T0" fmla="*/ 528 w 528"/>
                  <a:gd name="T1" fmla="*/ 0 h 288"/>
                  <a:gd name="T2" fmla="*/ 528 w 528"/>
                  <a:gd name="T3" fmla="*/ 57 h 288"/>
                  <a:gd name="T4" fmla="*/ 522 w 528"/>
                  <a:gd name="T5" fmla="*/ 96 h 288"/>
                  <a:gd name="T6" fmla="*/ 507 w 528"/>
                  <a:gd name="T7" fmla="*/ 123 h 288"/>
                  <a:gd name="T8" fmla="*/ 480 w 528"/>
                  <a:gd name="T9" fmla="*/ 144 h 288"/>
                  <a:gd name="T10" fmla="*/ 384 w 528"/>
                  <a:gd name="T11" fmla="*/ 144 h 288"/>
                  <a:gd name="T12" fmla="*/ 381 w 528"/>
                  <a:gd name="T13" fmla="*/ 201 h 288"/>
                  <a:gd name="T14" fmla="*/ 372 w 528"/>
                  <a:gd name="T15" fmla="*/ 234 h 288"/>
                  <a:gd name="T16" fmla="*/ 360 w 528"/>
                  <a:gd name="T17" fmla="*/ 264 h 288"/>
                  <a:gd name="T18" fmla="*/ 336 w 528"/>
                  <a:gd name="T19" fmla="*/ 288 h 288"/>
                  <a:gd name="T20" fmla="*/ 0 w 528"/>
                  <a:gd name="T21" fmla="*/ 288 h 288"/>
                  <a:gd name="T22" fmla="*/ 0 w 528"/>
                  <a:gd name="T23" fmla="*/ 0 h 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8"/>
                  <a:gd name="T37" fmla="*/ 0 h 288"/>
                  <a:gd name="T38" fmla="*/ 528 w 528"/>
                  <a:gd name="T39" fmla="*/ 288 h 2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8" h="288">
                    <a:moveTo>
                      <a:pt x="528" y="0"/>
                    </a:moveTo>
                    <a:lnTo>
                      <a:pt x="528" y="57"/>
                    </a:lnTo>
                    <a:lnTo>
                      <a:pt x="522" y="96"/>
                    </a:lnTo>
                    <a:lnTo>
                      <a:pt x="507" y="123"/>
                    </a:lnTo>
                    <a:lnTo>
                      <a:pt x="480" y="144"/>
                    </a:lnTo>
                    <a:lnTo>
                      <a:pt x="384" y="144"/>
                    </a:lnTo>
                    <a:lnTo>
                      <a:pt x="381" y="201"/>
                    </a:lnTo>
                    <a:lnTo>
                      <a:pt x="372" y="234"/>
                    </a:lnTo>
                    <a:lnTo>
                      <a:pt x="360" y="264"/>
                    </a:lnTo>
                    <a:lnTo>
                      <a:pt x="336" y="288"/>
                    </a:lnTo>
                    <a:lnTo>
                      <a:pt x="0" y="288"/>
                    </a:lnTo>
                    <a:lnTo>
                      <a:pt x="0" y="0"/>
                    </a:lnTo>
                  </a:path>
                </a:pathLst>
              </a:custGeom>
              <a:solidFill>
                <a:srgbClr val="009900"/>
              </a:solidFill>
              <a:ln w="9525" cap="flat" cmpd="sng">
                <a:solidFill>
                  <a:schemeClr val="tx1"/>
                </a:solidFill>
                <a:prstDash val="solid"/>
                <a:round/>
                <a:headEnd type="none" w="med" len="med"/>
                <a:tailEnd type="none" w="med" len="med"/>
              </a:ln>
            </p:spPr>
            <p:txBody>
              <a:bodyPr wrap="none" anchor="ctr"/>
              <a:lstStyle/>
              <a:p>
                <a:endParaRPr lang="zh-CN" altLang="en-US">
                  <a:solidFill>
                    <a:srgbClr val="000000"/>
                  </a:solidFill>
                </a:endParaRPr>
              </a:p>
            </p:txBody>
          </p:sp>
          <p:sp>
            <p:nvSpPr>
              <p:cNvPr id="159" name="Text Box 38"/>
              <p:cNvSpPr txBox="1">
                <a:spLocks noChangeArrowheads="1"/>
              </p:cNvSpPr>
              <p:nvPr/>
            </p:nvSpPr>
            <p:spPr bwMode="auto">
              <a:xfrm>
                <a:off x="3456" y="3216"/>
                <a:ext cx="222" cy="173"/>
              </a:xfrm>
              <a:prstGeom prst="rect">
                <a:avLst/>
              </a:prstGeom>
              <a:solidFill>
                <a:srgbClr val="009900"/>
              </a:solidFill>
              <a:ln w="9525">
                <a:noFill/>
                <a:miter lim="800000"/>
                <a:headEnd/>
                <a:tailEnd/>
              </a:ln>
            </p:spPr>
            <p:txBody>
              <a:bodyPr wrap="none">
                <a:spAutoFit/>
              </a:bodyPr>
              <a:lstStyle/>
              <a:p>
                <a:pPr eaLnBrk="0" hangingPunct="0"/>
                <a:r>
                  <a:rPr kumimoji="0" lang="en-US" altLang="zh-CN" sz="1200">
                    <a:solidFill>
                      <a:srgbClr val="000000"/>
                    </a:solidFill>
                    <a:latin typeface="Arial" charset="0"/>
                  </a:rPr>
                  <a:t>N</a:t>
                </a:r>
                <a:r>
                  <a:rPr kumimoji="0" lang="en-US" altLang="zh-CN" sz="1200" baseline="30000">
                    <a:solidFill>
                      <a:srgbClr val="000000"/>
                    </a:solidFill>
                    <a:latin typeface="Arial" charset="0"/>
                  </a:rPr>
                  <a:t>+</a:t>
                </a:r>
                <a:endParaRPr kumimoji="0" lang="en-US" altLang="zh-CN">
                  <a:solidFill>
                    <a:srgbClr val="000000"/>
                  </a:solidFill>
                  <a:latin typeface="Arial" charset="0"/>
                </a:endParaRPr>
              </a:p>
            </p:txBody>
          </p:sp>
        </p:grpSp>
        <p:sp>
          <p:nvSpPr>
            <p:cNvPr id="111" name="Freeform 39"/>
            <p:cNvSpPr>
              <a:spLocks/>
            </p:cNvSpPr>
            <p:nvPr/>
          </p:nvSpPr>
          <p:spPr bwMode="auto">
            <a:xfrm flipH="1">
              <a:off x="5165775" y="5638800"/>
              <a:ext cx="838200" cy="457200"/>
            </a:xfrm>
            <a:custGeom>
              <a:avLst/>
              <a:gdLst>
                <a:gd name="T0" fmla="*/ 838200 w 528"/>
                <a:gd name="T1" fmla="*/ 0 h 288"/>
                <a:gd name="T2" fmla="*/ 838200 w 528"/>
                <a:gd name="T3" fmla="*/ 90487 h 288"/>
                <a:gd name="T4" fmla="*/ 828675 w 528"/>
                <a:gd name="T5" fmla="*/ 152400 h 288"/>
                <a:gd name="T6" fmla="*/ 804862 w 528"/>
                <a:gd name="T7" fmla="*/ 195262 h 288"/>
                <a:gd name="T8" fmla="*/ 762000 w 528"/>
                <a:gd name="T9" fmla="*/ 228600 h 288"/>
                <a:gd name="T10" fmla="*/ 609600 w 528"/>
                <a:gd name="T11" fmla="*/ 228600 h 288"/>
                <a:gd name="T12" fmla="*/ 604837 w 528"/>
                <a:gd name="T13" fmla="*/ 319087 h 288"/>
                <a:gd name="T14" fmla="*/ 590550 w 528"/>
                <a:gd name="T15" fmla="*/ 371475 h 288"/>
                <a:gd name="T16" fmla="*/ 571500 w 528"/>
                <a:gd name="T17" fmla="*/ 419100 h 288"/>
                <a:gd name="T18" fmla="*/ 533400 w 528"/>
                <a:gd name="T19" fmla="*/ 457200 h 288"/>
                <a:gd name="T20" fmla="*/ 0 w 528"/>
                <a:gd name="T21" fmla="*/ 457200 h 288"/>
                <a:gd name="T22" fmla="*/ 0 w 528"/>
                <a:gd name="T23" fmla="*/ 0 h 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8"/>
                <a:gd name="T37" fmla="*/ 0 h 288"/>
                <a:gd name="T38" fmla="*/ 528 w 528"/>
                <a:gd name="T39" fmla="*/ 288 h 2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8" h="288">
                  <a:moveTo>
                    <a:pt x="528" y="0"/>
                  </a:moveTo>
                  <a:lnTo>
                    <a:pt x="528" y="57"/>
                  </a:lnTo>
                  <a:lnTo>
                    <a:pt x="522" y="96"/>
                  </a:lnTo>
                  <a:lnTo>
                    <a:pt x="507" y="123"/>
                  </a:lnTo>
                  <a:lnTo>
                    <a:pt x="480" y="144"/>
                  </a:lnTo>
                  <a:lnTo>
                    <a:pt x="384" y="144"/>
                  </a:lnTo>
                  <a:lnTo>
                    <a:pt x="381" y="201"/>
                  </a:lnTo>
                  <a:lnTo>
                    <a:pt x="372" y="234"/>
                  </a:lnTo>
                  <a:lnTo>
                    <a:pt x="360" y="264"/>
                  </a:lnTo>
                  <a:lnTo>
                    <a:pt x="336" y="288"/>
                  </a:lnTo>
                  <a:lnTo>
                    <a:pt x="0" y="288"/>
                  </a:lnTo>
                  <a:lnTo>
                    <a:pt x="0" y="0"/>
                  </a:lnTo>
                </a:path>
              </a:pathLst>
            </a:custGeom>
            <a:solidFill>
              <a:srgbClr val="009900"/>
            </a:solidFill>
            <a:ln w="9525" cap="flat" cmpd="sng">
              <a:solidFill>
                <a:schemeClr val="tx1"/>
              </a:solidFill>
              <a:prstDash val="solid"/>
              <a:round/>
              <a:headEnd type="none" w="med" len="med"/>
              <a:tailEnd type="none" w="med" len="med"/>
            </a:ln>
          </p:spPr>
          <p:txBody>
            <a:bodyPr wrap="none" anchor="ctr"/>
            <a:lstStyle/>
            <a:p>
              <a:endParaRPr lang="zh-CN" altLang="en-US">
                <a:solidFill>
                  <a:srgbClr val="000000"/>
                </a:solidFill>
              </a:endParaRPr>
            </a:p>
          </p:txBody>
        </p:sp>
        <p:sp>
          <p:nvSpPr>
            <p:cNvPr id="112" name="Text Box 40"/>
            <p:cNvSpPr txBox="1">
              <a:spLocks noChangeArrowheads="1"/>
            </p:cNvSpPr>
            <p:nvPr/>
          </p:nvSpPr>
          <p:spPr bwMode="auto">
            <a:xfrm flipH="1">
              <a:off x="5508675" y="5715000"/>
              <a:ext cx="352425" cy="274638"/>
            </a:xfrm>
            <a:prstGeom prst="rect">
              <a:avLst/>
            </a:prstGeom>
            <a:solidFill>
              <a:srgbClr val="009900"/>
            </a:solidFill>
            <a:ln w="9525">
              <a:noFill/>
              <a:miter lim="800000"/>
              <a:headEnd/>
              <a:tailEnd/>
            </a:ln>
          </p:spPr>
          <p:txBody>
            <a:bodyPr wrap="none">
              <a:spAutoFit/>
            </a:bodyPr>
            <a:lstStyle/>
            <a:p>
              <a:pPr eaLnBrk="0" hangingPunct="0"/>
              <a:r>
                <a:rPr kumimoji="0" lang="en-US" altLang="zh-CN" sz="1200" dirty="0">
                  <a:solidFill>
                    <a:srgbClr val="000000"/>
                  </a:solidFill>
                  <a:latin typeface="Arial" charset="0"/>
                </a:rPr>
                <a:t>N</a:t>
              </a:r>
              <a:r>
                <a:rPr kumimoji="0" lang="en-US" altLang="zh-CN" sz="1200" baseline="30000" dirty="0">
                  <a:solidFill>
                    <a:srgbClr val="000000"/>
                  </a:solidFill>
                  <a:latin typeface="Arial" charset="0"/>
                </a:rPr>
                <a:t>+</a:t>
              </a:r>
              <a:endParaRPr kumimoji="0" lang="en-US" altLang="zh-CN" dirty="0">
                <a:solidFill>
                  <a:srgbClr val="000000"/>
                </a:solidFill>
                <a:latin typeface="Arial" charset="0"/>
              </a:endParaRPr>
            </a:p>
          </p:txBody>
        </p:sp>
        <p:sp>
          <p:nvSpPr>
            <p:cNvPr id="113" name="Rectangle 41"/>
            <p:cNvSpPr>
              <a:spLocks noChangeArrowheads="1"/>
            </p:cNvSpPr>
            <p:nvPr/>
          </p:nvSpPr>
          <p:spPr bwMode="auto">
            <a:xfrm>
              <a:off x="4479975" y="5562600"/>
              <a:ext cx="914400" cy="76200"/>
            </a:xfrm>
            <a:prstGeom prst="rect">
              <a:avLst/>
            </a:prstGeom>
            <a:solidFill>
              <a:srgbClr val="FFFF00"/>
            </a:solidFill>
            <a:ln w="9525">
              <a:solidFill>
                <a:schemeClr val="tx1"/>
              </a:solidFill>
              <a:miter lim="800000"/>
              <a:headEnd/>
              <a:tailEnd/>
            </a:ln>
          </p:spPr>
          <p:txBody>
            <a:bodyPr wrap="none" anchor="ctr"/>
            <a:lstStyle/>
            <a:p>
              <a:endParaRPr lang="zh-CN" altLang="en-US">
                <a:solidFill>
                  <a:srgbClr val="000000"/>
                </a:solidFill>
              </a:endParaRPr>
            </a:p>
          </p:txBody>
        </p:sp>
        <p:sp>
          <p:nvSpPr>
            <p:cNvPr id="114" name="Rectangle 42"/>
            <p:cNvSpPr>
              <a:spLocks noChangeArrowheads="1"/>
            </p:cNvSpPr>
            <p:nvPr/>
          </p:nvSpPr>
          <p:spPr bwMode="auto">
            <a:xfrm>
              <a:off x="1736775" y="5181600"/>
              <a:ext cx="609600" cy="76200"/>
            </a:xfrm>
            <a:prstGeom prst="rect">
              <a:avLst/>
            </a:prstGeom>
            <a:solidFill>
              <a:srgbClr val="CC00CC"/>
            </a:solidFill>
            <a:ln w="9525">
              <a:solidFill>
                <a:schemeClr val="tx1"/>
              </a:solidFill>
              <a:miter lim="800000"/>
              <a:headEnd/>
              <a:tailEnd/>
            </a:ln>
          </p:spPr>
          <p:txBody>
            <a:bodyPr wrap="none" anchor="ctr"/>
            <a:lstStyle/>
            <a:p>
              <a:endParaRPr lang="zh-CN" altLang="en-US">
                <a:solidFill>
                  <a:srgbClr val="000000"/>
                </a:solidFill>
              </a:endParaRPr>
            </a:p>
          </p:txBody>
        </p:sp>
        <p:sp>
          <p:nvSpPr>
            <p:cNvPr id="115" name="Rectangle 43"/>
            <p:cNvSpPr>
              <a:spLocks noChangeArrowheads="1"/>
            </p:cNvSpPr>
            <p:nvPr/>
          </p:nvSpPr>
          <p:spPr bwMode="auto">
            <a:xfrm>
              <a:off x="974775" y="5638800"/>
              <a:ext cx="609600" cy="76200"/>
            </a:xfrm>
            <a:prstGeom prst="rect">
              <a:avLst/>
            </a:prstGeom>
            <a:solidFill>
              <a:srgbClr val="CC00CC"/>
            </a:solidFill>
            <a:ln w="9525">
              <a:solidFill>
                <a:schemeClr val="tx1"/>
              </a:solidFill>
              <a:miter lim="800000"/>
              <a:headEnd/>
              <a:tailEnd/>
            </a:ln>
          </p:spPr>
          <p:txBody>
            <a:bodyPr wrap="none" anchor="ctr"/>
            <a:lstStyle/>
            <a:p>
              <a:endParaRPr lang="zh-CN" altLang="en-US">
                <a:solidFill>
                  <a:srgbClr val="000000"/>
                </a:solidFill>
              </a:endParaRPr>
            </a:p>
          </p:txBody>
        </p:sp>
        <p:sp>
          <p:nvSpPr>
            <p:cNvPr id="116" name="Rectangle 44"/>
            <p:cNvSpPr>
              <a:spLocks noChangeArrowheads="1"/>
            </p:cNvSpPr>
            <p:nvPr/>
          </p:nvSpPr>
          <p:spPr bwMode="auto">
            <a:xfrm>
              <a:off x="2498775" y="5638800"/>
              <a:ext cx="609600" cy="76200"/>
            </a:xfrm>
            <a:prstGeom prst="rect">
              <a:avLst/>
            </a:prstGeom>
            <a:solidFill>
              <a:srgbClr val="CC00CC"/>
            </a:solidFill>
            <a:ln w="9525">
              <a:solidFill>
                <a:schemeClr val="tx1"/>
              </a:solidFill>
              <a:miter lim="800000"/>
              <a:headEnd/>
              <a:tailEnd/>
            </a:ln>
          </p:spPr>
          <p:txBody>
            <a:bodyPr wrap="none" anchor="ctr"/>
            <a:lstStyle/>
            <a:p>
              <a:endParaRPr lang="zh-CN" altLang="en-US">
                <a:solidFill>
                  <a:srgbClr val="000000"/>
                </a:solidFill>
              </a:endParaRPr>
            </a:p>
          </p:txBody>
        </p:sp>
        <p:sp>
          <p:nvSpPr>
            <p:cNvPr id="117" name="Rectangle 45"/>
            <p:cNvSpPr>
              <a:spLocks noChangeArrowheads="1"/>
            </p:cNvSpPr>
            <p:nvPr/>
          </p:nvSpPr>
          <p:spPr bwMode="auto">
            <a:xfrm>
              <a:off x="3870375" y="5638800"/>
              <a:ext cx="609600" cy="76200"/>
            </a:xfrm>
            <a:prstGeom prst="rect">
              <a:avLst/>
            </a:prstGeom>
            <a:solidFill>
              <a:srgbClr val="CC00CC"/>
            </a:solidFill>
            <a:ln w="9525">
              <a:solidFill>
                <a:schemeClr val="tx1"/>
              </a:solidFill>
              <a:miter lim="800000"/>
              <a:headEnd/>
              <a:tailEnd/>
            </a:ln>
          </p:spPr>
          <p:txBody>
            <a:bodyPr wrap="none" anchor="ctr"/>
            <a:lstStyle/>
            <a:p>
              <a:endParaRPr lang="zh-CN" altLang="en-US">
                <a:solidFill>
                  <a:srgbClr val="000000"/>
                </a:solidFill>
              </a:endParaRPr>
            </a:p>
          </p:txBody>
        </p:sp>
        <p:sp>
          <p:nvSpPr>
            <p:cNvPr id="118" name="Rectangle 46"/>
            <p:cNvSpPr>
              <a:spLocks noChangeArrowheads="1"/>
            </p:cNvSpPr>
            <p:nvPr/>
          </p:nvSpPr>
          <p:spPr bwMode="auto">
            <a:xfrm>
              <a:off x="4632375" y="5181600"/>
              <a:ext cx="609600" cy="76200"/>
            </a:xfrm>
            <a:prstGeom prst="rect">
              <a:avLst/>
            </a:prstGeom>
            <a:solidFill>
              <a:srgbClr val="CC00CC"/>
            </a:solidFill>
            <a:ln w="9525">
              <a:solidFill>
                <a:schemeClr val="tx1"/>
              </a:solidFill>
              <a:miter lim="800000"/>
              <a:headEnd/>
              <a:tailEnd/>
            </a:ln>
          </p:spPr>
          <p:txBody>
            <a:bodyPr wrap="none" anchor="ctr"/>
            <a:lstStyle/>
            <a:p>
              <a:endParaRPr lang="zh-CN" altLang="en-US">
                <a:solidFill>
                  <a:srgbClr val="000000"/>
                </a:solidFill>
              </a:endParaRPr>
            </a:p>
          </p:txBody>
        </p:sp>
        <p:sp>
          <p:nvSpPr>
            <p:cNvPr id="119" name="Rectangle 47"/>
            <p:cNvSpPr>
              <a:spLocks noChangeArrowheads="1"/>
            </p:cNvSpPr>
            <p:nvPr/>
          </p:nvSpPr>
          <p:spPr bwMode="auto">
            <a:xfrm>
              <a:off x="5394375" y="5638800"/>
              <a:ext cx="609600" cy="76200"/>
            </a:xfrm>
            <a:prstGeom prst="rect">
              <a:avLst/>
            </a:prstGeom>
            <a:solidFill>
              <a:srgbClr val="CC00CC"/>
            </a:solidFill>
            <a:ln w="9525">
              <a:solidFill>
                <a:schemeClr val="tx1"/>
              </a:solidFill>
              <a:miter lim="800000"/>
              <a:headEnd/>
              <a:tailEnd/>
            </a:ln>
          </p:spPr>
          <p:txBody>
            <a:bodyPr wrap="none" anchor="ctr"/>
            <a:lstStyle/>
            <a:p>
              <a:endParaRPr lang="zh-CN" altLang="en-US">
                <a:solidFill>
                  <a:srgbClr val="000000"/>
                </a:solidFill>
              </a:endParaRPr>
            </a:p>
          </p:txBody>
        </p:sp>
        <p:sp>
          <p:nvSpPr>
            <p:cNvPr id="120" name="Rectangle 48"/>
            <p:cNvSpPr>
              <a:spLocks noChangeArrowheads="1"/>
            </p:cNvSpPr>
            <p:nvPr/>
          </p:nvSpPr>
          <p:spPr bwMode="auto">
            <a:xfrm>
              <a:off x="973187" y="4724400"/>
              <a:ext cx="1143000" cy="76200"/>
            </a:xfrm>
            <a:prstGeom prst="rect">
              <a:avLst/>
            </a:prstGeom>
            <a:solidFill>
              <a:srgbClr val="5F5F5F"/>
            </a:solidFill>
            <a:ln w="9525">
              <a:solidFill>
                <a:srgbClr val="808080"/>
              </a:solidFill>
              <a:miter lim="800000"/>
              <a:headEnd/>
              <a:tailEnd/>
            </a:ln>
          </p:spPr>
          <p:txBody>
            <a:bodyPr wrap="none" anchor="ctr"/>
            <a:lstStyle/>
            <a:p>
              <a:endParaRPr lang="zh-CN" altLang="en-US">
                <a:solidFill>
                  <a:srgbClr val="000000"/>
                </a:solidFill>
              </a:endParaRPr>
            </a:p>
          </p:txBody>
        </p:sp>
        <p:sp>
          <p:nvSpPr>
            <p:cNvPr id="121" name="Rectangle 49"/>
            <p:cNvSpPr>
              <a:spLocks noChangeArrowheads="1"/>
            </p:cNvSpPr>
            <p:nvPr/>
          </p:nvSpPr>
          <p:spPr bwMode="auto">
            <a:xfrm>
              <a:off x="973187" y="4419600"/>
              <a:ext cx="1143000" cy="304800"/>
            </a:xfrm>
            <a:prstGeom prst="rect">
              <a:avLst/>
            </a:prstGeom>
            <a:gradFill rotWithShape="0">
              <a:gsLst>
                <a:gs pos="0">
                  <a:srgbClr val="996633"/>
                </a:gs>
                <a:gs pos="50000">
                  <a:srgbClr val="D2BCA5"/>
                </a:gs>
                <a:gs pos="100000">
                  <a:srgbClr val="996633"/>
                </a:gs>
              </a:gsLst>
              <a:lin ang="0" scaled="1"/>
            </a:gradFill>
            <a:ln w="9525">
              <a:solidFill>
                <a:srgbClr val="996600"/>
              </a:solidFill>
              <a:miter lim="800000"/>
              <a:headEnd/>
              <a:tailEnd/>
            </a:ln>
          </p:spPr>
          <p:txBody>
            <a:bodyPr wrap="none" anchor="ctr"/>
            <a:lstStyle/>
            <a:p>
              <a:endParaRPr lang="zh-CN" altLang="en-US">
                <a:solidFill>
                  <a:srgbClr val="000000"/>
                </a:solidFill>
              </a:endParaRPr>
            </a:p>
          </p:txBody>
        </p:sp>
        <p:sp>
          <p:nvSpPr>
            <p:cNvPr id="122" name="Rectangle 50"/>
            <p:cNvSpPr>
              <a:spLocks noChangeArrowheads="1"/>
            </p:cNvSpPr>
            <p:nvPr/>
          </p:nvSpPr>
          <p:spPr bwMode="auto">
            <a:xfrm>
              <a:off x="973187" y="4343400"/>
              <a:ext cx="1143000" cy="76200"/>
            </a:xfrm>
            <a:prstGeom prst="rect">
              <a:avLst/>
            </a:prstGeom>
            <a:solidFill>
              <a:srgbClr val="5F5F5F"/>
            </a:solidFill>
            <a:ln w="9525">
              <a:solidFill>
                <a:srgbClr val="808080"/>
              </a:solidFill>
              <a:miter lim="800000"/>
              <a:headEnd/>
              <a:tailEnd/>
            </a:ln>
          </p:spPr>
          <p:txBody>
            <a:bodyPr wrap="none" anchor="ctr"/>
            <a:lstStyle/>
            <a:p>
              <a:endParaRPr lang="zh-CN" altLang="en-US">
                <a:solidFill>
                  <a:srgbClr val="000000"/>
                </a:solidFill>
              </a:endParaRPr>
            </a:p>
          </p:txBody>
        </p:sp>
        <p:sp>
          <p:nvSpPr>
            <p:cNvPr id="123" name="Rectangle 51"/>
            <p:cNvSpPr>
              <a:spLocks noChangeArrowheads="1"/>
            </p:cNvSpPr>
            <p:nvPr/>
          </p:nvSpPr>
          <p:spPr bwMode="auto">
            <a:xfrm>
              <a:off x="1963787" y="4724400"/>
              <a:ext cx="2860675" cy="76200"/>
            </a:xfrm>
            <a:prstGeom prst="rect">
              <a:avLst/>
            </a:prstGeom>
            <a:solidFill>
              <a:srgbClr val="5F5F5F"/>
            </a:solidFill>
            <a:ln w="9525">
              <a:solidFill>
                <a:srgbClr val="808080"/>
              </a:solidFill>
              <a:miter lim="800000"/>
              <a:headEnd/>
              <a:tailEnd/>
            </a:ln>
          </p:spPr>
          <p:txBody>
            <a:bodyPr wrap="none" anchor="ctr"/>
            <a:lstStyle/>
            <a:p>
              <a:endParaRPr lang="zh-CN" altLang="en-US">
                <a:solidFill>
                  <a:srgbClr val="000000"/>
                </a:solidFill>
              </a:endParaRPr>
            </a:p>
          </p:txBody>
        </p:sp>
        <p:sp>
          <p:nvSpPr>
            <p:cNvPr id="124" name="Rectangle 52"/>
            <p:cNvSpPr>
              <a:spLocks noChangeArrowheads="1"/>
            </p:cNvSpPr>
            <p:nvPr/>
          </p:nvSpPr>
          <p:spPr bwMode="auto">
            <a:xfrm>
              <a:off x="2039987" y="4343400"/>
              <a:ext cx="2789238" cy="76200"/>
            </a:xfrm>
            <a:prstGeom prst="rect">
              <a:avLst/>
            </a:prstGeom>
            <a:solidFill>
              <a:srgbClr val="5F5F5F"/>
            </a:solidFill>
            <a:ln w="9525">
              <a:solidFill>
                <a:srgbClr val="808080"/>
              </a:solidFill>
              <a:miter lim="800000"/>
              <a:headEnd/>
              <a:tailEnd/>
            </a:ln>
          </p:spPr>
          <p:txBody>
            <a:bodyPr wrap="none" anchor="ctr"/>
            <a:lstStyle/>
            <a:p>
              <a:endParaRPr lang="zh-CN" altLang="en-US">
                <a:solidFill>
                  <a:srgbClr val="000000"/>
                </a:solidFill>
              </a:endParaRPr>
            </a:p>
          </p:txBody>
        </p:sp>
        <p:sp>
          <p:nvSpPr>
            <p:cNvPr id="125" name="Rectangle 53"/>
            <p:cNvSpPr>
              <a:spLocks noChangeArrowheads="1"/>
            </p:cNvSpPr>
            <p:nvPr/>
          </p:nvSpPr>
          <p:spPr bwMode="auto">
            <a:xfrm>
              <a:off x="4630787" y="4724400"/>
              <a:ext cx="1371600" cy="76200"/>
            </a:xfrm>
            <a:prstGeom prst="rect">
              <a:avLst/>
            </a:prstGeom>
            <a:solidFill>
              <a:srgbClr val="5F5F5F"/>
            </a:solidFill>
            <a:ln w="9525">
              <a:solidFill>
                <a:srgbClr val="808080"/>
              </a:solidFill>
              <a:miter lim="800000"/>
              <a:headEnd/>
              <a:tailEnd/>
            </a:ln>
          </p:spPr>
          <p:txBody>
            <a:bodyPr wrap="none" anchor="ctr"/>
            <a:lstStyle/>
            <a:p>
              <a:endParaRPr lang="zh-CN" altLang="en-US">
                <a:solidFill>
                  <a:srgbClr val="000000"/>
                </a:solidFill>
              </a:endParaRPr>
            </a:p>
          </p:txBody>
        </p:sp>
        <p:sp>
          <p:nvSpPr>
            <p:cNvPr id="126" name="Rectangle 54"/>
            <p:cNvSpPr>
              <a:spLocks noChangeArrowheads="1"/>
            </p:cNvSpPr>
            <p:nvPr/>
          </p:nvSpPr>
          <p:spPr bwMode="auto">
            <a:xfrm>
              <a:off x="4630787" y="4343400"/>
              <a:ext cx="1371600" cy="76200"/>
            </a:xfrm>
            <a:prstGeom prst="rect">
              <a:avLst/>
            </a:prstGeom>
            <a:solidFill>
              <a:srgbClr val="5F5F5F"/>
            </a:solidFill>
            <a:ln w="9525">
              <a:solidFill>
                <a:srgbClr val="808080"/>
              </a:solidFill>
              <a:miter lim="800000"/>
              <a:headEnd/>
              <a:tailEnd/>
            </a:ln>
          </p:spPr>
          <p:txBody>
            <a:bodyPr wrap="none" anchor="ctr"/>
            <a:lstStyle/>
            <a:p>
              <a:endParaRPr lang="zh-CN" altLang="en-US">
                <a:solidFill>
                  <a:srgbClr val="000000"/>
                </a:solidFill>
              </a:endParaRPr>
            </a:p>
          </p:txBody>
        </p:sp>
        <p:sp>
          <p:nvSpPr>
            <p:cNvPr id="127" name="Freeform 55"/>
            <p:cNvSpPr>
              <a:spLocks/>
            </p:cNvSpPr>
            <p:nvPr/>
          </p:nvSpPr>
          <p:spPr bwMode="auto">
            <a:xfrm>
              <a:off x="3106787" y="5638800"/>
              <a:ext cx="762000" cy="685800"/>
            </a:xfrm>
            <a:custGeom>
              <a:avLst/>
              <a:gdLst>
                <a:gd name="T0" fmla="*/ 0 w 480"/>
                <a:gd name="T1" fmla="*/ 76200 h 432"/>
                <a:gd name="T2" fmla="*/ 76200 w 480"/>
                <a:gd name="T3" fmla="*/ 685800 h 432"/>
                <a:gd name="T4" fmla="*/ 685800 w 480"/>
                <a:gd name="T5" fmla="*/ 685800 h 432"/>
                <a:gd name="T6" fmla="*/ 762000 w 480"/>
                <a:gd name="T7" fmla="*/ 76200 h 432"/>
                <a:gd name="T8" fmla="*/ 762000 w 480"/>
                <a:gd name="T9" fmla="*/ 0 h 432"/>
                <a:gd name="T10" fmla="*/ 719138 w 480"/>
                <a:gd name="T11" fmla="*/ 23812 h 432"/>
                <a:gd name="T12" fmla="*/ 685800 w 480"/>
                <a:gd name="T13" fmla="*/ 76200 h 432"/>
                <a:gd name="T14" fmla="*/ 609600 w 480"/>
                <a:gd name="T15" fmla="*/ 609600 h 432"/>
                <a:gd name="T16" fmla="*/ 152400 w 480"/>
                <a:gd name="T17" fmla="*/ 609600 h 432"/>
                <a:gd name="T18" fmla="*/ 76200 w 480"/>
                <a:gd name="T19" fmla="*/ 76200 h 432"/>
                <a:gd name="T20" fmla="*/ 47625 w 480"/>
                <a:gd name="T21" fmla="*/ 31750 h 432"/>
                <a:gd name="T22" fmla="*/ 0 w 480"/>
                <a:gd name="T23" fmla="*/ 0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0"/>
                <a:gd name="T37" fmla="*/ 0 h 432"/>
                <a:gd name="T38" fmla="*/ 480 w 480"/>
                <a:gd name="T39" fmla="*/ 432 h 4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0" h="432">
                  <a:moveTo>
                    <a:pt x="0" y="48"/>
                  </a:moveTo>
                  <a:lnTo>
                    <a:pt x="48" y="432"/>
                  </a:lnTo>
                  <a:lnTo>
                    <a:pt x="432" y="432"/>
                  </a:lnTo>
                  <a:lnTo>
                    <a:pt x="480" y="48"/>
                  </a:lnTo>
                  <a:lnTo>
                    <a:pt x="480" y="0"/>
                  </a:lnTo>
                  <a:lnTo>
                    <a:pt x="453" y="15"/>
                  </a:lnTo>
                  <a:lnTo>
                    <a:pt x="432" y="48"/>
                  </a:lnTo>
                  <a:lnTo>
                    <a:pt x="384" y="384"/>
                  </a:lnTo>
                  <a:lnTo>
                    <a:pt x="96" y="384"/>
                  </a:lnTo>
                  <a:lnTo>
                    <a:pt x="48" y="48"/>
                  </a:lnTo>
                  <a:lnTo>
                    <a:pt x="30" y="20"/>
                  </a:lnTo>
                  <a:lnTo>
                    <a:pt x="0" y="0"/>
                  </a:lnTo>
                </a:path>
              </a:pathLst>
            </a:custGeom>
            <a:solidFill>
              <a:srgbClr val="FFFF00"/>
            </a:solidFill>
            <a:ln w="9525" cap="flat" cmpd="sng">
              <a:solidFill>
                <a:schemeClr val="tx1"/>
              </a:solidFill>
              <a:prstDash val="solid"/>
              <a:round/>
              <a:headEnd/>
              <a:tailEnd/>
            </a:ln>
          </p:spPr>
          <p:txBody>
            <a:bodyPr wrap="none" anchor="ctr"/>
            <a:lstStyle/>
            <a:p>
              <a:endParaRPr lang="zh-CN" altLang="en-US">
                <a:solidFill>
                  <a:srgbClr val="000000"/>
                </a:solidFill>
              </a:endParaRPr>
            </a:p>
          </p:txBody>
        </p:sp>
        <p:sp>
          <p:nvSpPr>
            <p:cNvPr id="128" name="Rectangle 56"/>
            <p:cNvSpPr>
              <a:spLocks noChangeArrowheads="1"/>
            </p:cNvSpPr>
            <p:nvPr/>
          </p:nvSpPr>
          <p:spPr bwMode="auto">
            <a:xfrm>
              <a:off x="2116187" y="4419600"/>
              <a:ext cx="2679700" cy="304800"/>
            </a:xfrm>
            <a:prstGeom prst="rect">
              <a:avLst/>
            </a:prstGeom>
            <a:gradFill rotWithShape="0">
              <a:gsLst>
                <a:gs pos="0">
                  <a:srgbClr val="996633"/>
                </a:gs>
                <a:gs pos="50000">
                  <a:srgbClr val="D2BCA5"/>
                </a:gs>
                <a:gs pos="100000">
                  <a:srgbClr val="996633"/>
                </a:gs>
              </a:gsLst>
              <a:lin ang="0" scaled="1"/>
            </a:gradFill>
            <a:ln w="9525">
              <a:solidFill>
                <a:srgbClr val="996600"/>
              </a:solidFill>
              <a:miter lim="800000"/>
              <a:headEnd/>
              <a:tailEnd/>
            </a:ln>
          </p:spPr>
          <p:txBody>
            <a:bodyPr wrap="none" anchor="ctr"/>
            <a:lstStyle/>
            <a:p>
              <a:endParaRPr lang="zh-CN" altLang="en-US">
                <a:solidFill>
                  <a:srgbClr val="000000"/>
                </a:solidFill>
              </a:endParaRPr>
            </a:p>
          </p:txBody>
        </p:sp>
        <p:sp>
          <p:nvSpPr>
            <p:cNvPr id="129" name="Rectangle 57"/>
            <p:cNvSpPr>
              <a:spLocks noChangeArrowheads="1"/>
            </p:cNvSpPr>
            <p:nvPr/>
          </p:nvSpPr>
          <p:spPr bwMode="auto">
            <a:xfrm>
              <a:off x="4630787" y="4419600"/>
              <a:ext cx="1371600" cy="304800"/>
            </a:xfrm>
            <a:prstGeom prst="rect">
              <a:avLst/>
            </a:prstGeom>
            <a:gradFill rotWithShape="0">
              <a:gsLst>
                <a:gs pos="0">
                  <a:srgbClr val="996633"/>
                </a:gs>
                <a:gs pos="50000">
                  <a:srgbClr val="D2BCA5"/>
                </a:gs>
                <a:gs pos="100000">
                  <a:srgbClr val="996633"/>
                </a:gs>
              </a:gsLst>
              <a:lin ang="0" scaled="1"/>
            </a:gradFill>
            <a:ln w="9525">
              <a:solidFill>
                <a:srgbClr val="996600"/>
              </a:solidFill>
              <a:miter lim="800000"/>
              <a:headEnd/>
              <a:tailEnd/>
            </a:ln>
          </p:spPr>
          <p:txBody>
            <a:bodyPr wrap="none" anchor="ctr"/>
            <a:lstStyle/>
            <a:p>
              <a:endParaRPr lang="zh-CN" altLang="en-US">
                <a:solidFill>
                  <a:srgbClr val="000000"/>
                </a:solidFill>
              </a:endParaRPr>
            </a:p>
          </p:txBody>
        </p:sp>
        <p:sp>
          <p:nvSpPr>
            <p:cNvPr id="130" name="Text Box 58"/>
            <p:cNvSpPr txBox="1">
              <a:spLocks noChangeArrowheads="1"/>
            </p:cNvSpPr>
            <p:nvPr/>
          </p:nvSpPr>
          <p:spPr bwMode="auto">
            <a:xfrm>
              <a:off x="5316587" y="4419600"/>
              <a:ext cx="590550" cy="274638"/>
            </a:xfrm>
            <a:prstGeom prst="rect">
              <a:avLst/>
            </a:prstGeom>
            <a:noFill/>
            <a:ln w="9525">
              <a:noFill/>
              <a:miter lim="800000"/>
              <a:headEnd/>
              <a:tailEnd/>
            </a:ln>
          </p:spPr>
          <p:txBody>
            <a:bodyPr wrap="none">
              <a:spAutoFit/>
            </a:bodyPr>
            <a:lstStyle/>
            <a:p>
              <a:pPr eaLnBrk="0" hangingPunct="0"/>
              <a:r>
                <a:rPr kumimoji="0" lang="en-US" altLang="zh-CN" sz="1200">
                  <a:solidFill>
                    <a:srgbClr val="000000"/>
                  </a:solidFill>
                  <a:latin typeface="Arial" charset="0"/>
                </a:rPr>
                <a:t>IMD 1</a:t>
              </a:r>
              <a:endParaRPr kumimoji="0" lang="en-US" altLang="zh-CN">
                <a:solidFill>
                  <a:srgbClr val="000000"/>
                </a:solidFill>
                <a:latin typeface="Arial" charset="0"/>
              </a:endParaRPr>
            </a:p>
          </p:txBody>
        </p:sp>
        <p:sp>
          <p:nvSpPr>
            <p:cNvPr id="131" name="Line 59"/>
            <p:cNvSpPr>
              <a:spLocks noChangeShapeType="1"/>
            </p:cNvSpPr>
            <p:nvPr/>
          </p:nvSpPr>
          <p:spPr bwMode="auto">
            <a:xfrm>
              <a:off x="973187" y="4318000"/>
              <a:ext cx="5038725" cy="1588"/>
            </a:xfrm>
            <a:prstGeom prst="line">
              <a:avLst/>
            </a:prstGeom>
            <a:noFill/>
            <a:ln w="53975">
              <a:solidFill>
                <a:srgbClr val="808000"/>
              </a:solidFill>
              <a:round/>
              <a:headEnd/>
              <a:tailEnd/>
            </a:ln>
          </p:spPr>
          <p:txBody>
            <a:bodyPr/>
            <a:lstStyle/>
            <a:p>
              <a:endParaRPr lang="zh-CN" altLang="en-US">
                <a:solidFill>
                  <a:srgbClr val="000000"/>
                </a:solidFill>
              </a:endParaRPr>
            </a:p>
          </p:txBody>
        </p:sp>
        <p:sp>
          <p:nvSpPr>
            <p:cNvPr id="132" name="Rectangle 60"/>
            <p:cNvSpPr>
              <a:spLocks noChangeArrowheads="1"/>
            </p:cNvSpPr>
            <p:nvPr/>
          </p:nvSpPr>
          <p:spPr bwMode="auto">
            <a:xfrm>
              <a:off x="1811387" y="4152900"/>
              <a:ext cx="400050" cy="673100"/>
            </a:xfrm>
            <a:prstGeom prst="rect">
              <a:avLst/>
            </a:prstGeom>
            <a:solidFill>
              <a:srgbClr val="FF9900"/>
            </a:solidFill>
            <a:ln w="53975">
              <a:solidFill>
                <a:srgbClr val="808000"/>
              </a:solidFill>
              <a:miter lim="800000"/>
              <a:headEnd/>
              <a:tailEnd/>
            </a:ln>
          </p:spPr>
          <p:txBody>
            <a:bodyPr wrap="none" anchor="ctr"/>
            <a:lstStyle/>
            <a:p>
              <a:endParaRPr lang="zh-CN" altLang="en-US">
                <a:solidFill>
                  <a:srgbClr val="000000"/>
                </a:solidFill>
              </a:endParaRPr>
            </a:p>
          </p:txBody>
        </p:sp>
        <p:sp>
          <p:nvSpPr>
            <p:cNvPr id="133" name="Rectangle 61"/>
            <p:cNvSpPr>
              <a:spLocks noChangeArrowheads="1"/>
            </p:cNvSpPr>
            <p:nvPr/>
          </p:nvSpPr>
          <p:spPr bwMode="auto">
            <a:xfrm>
              <a:off x="2649587" y="4152900"/>
              <a:ext cx="400050" cy="660400"/>
            </a:xfrm>
            <a:prstGeom prst="rect">
              <a:avLst/>
            </a:prstGeom>
            <a:solidFill>
              <a:srgbClr val="FF9900"/>
            </a:solidFill>
            <a:ln w="53975">
              <a:solidFill>
                <a:srgbClr val="808000"/>
              </a:solidFill>
              <a:miter lim="800000"/>
              <a:headEnd/>
              <a:tailEnd/>
            </a:ln>
          </p:spPr>
          <p:txBody>
            <a:bodyPr wrap="none" anchor="ctr"/>
            <a:lstStyle/>
            <a:p>
              <a:endParaRPr lang="zh-CN" altLang="en-US">
                <a:solidFill>
                  <a:srgbClr val="000000"/>
                </a:solidFill>
              </a:endParaRPr>
            </a:p>
          </p:txBody>
        </p:sp>
        <p:sp>
          <p:nvSpPr>
            <p:cNvPr id="134" name="Rectangle 62"/>
            <p:cNvSpPr>
              <a:spLocks noChangeArrowheads="1"/>
            </p:cNvSpPr>
            <p:nvPr/>
          </p:nvSpPr>
          <p:spPr bwMode="auto">
            <a:xfrm>
              <a:off x="3513187" y="4152900"/>
              <a:ext cx="400050" cy="660400"/>
            </a:xfrm>
            <a:prstGeom prst="rect">
              <a:avLst/>
            </a:prstGeom>
            <a:solidFill>
              <a:srgbClr val="FF9900"/>
            </a:solidFill>
            <a:ln w="53975">
              <a:solidFill>
                <a:srgbClr val="808000"/>
              </a:solidFill>
              <a:miter lim="800000"/>
              <a:headEnd/>
              <a:tailEnd/>
            </a:ln>
          </p:spPr>
          <p:txBody>
            <a:bodyPr wrap="none" anchor="ctr"/>
            <a:lstStyle/>
            <a:p>
              <a:endParaRPr lang="zh-CN" altLang="en-US">
                <a:solidFill>
                  <a:srgbClr val="000000"/>
                </a:solidFill>
              </a:endParaRPr>
            </a:p>
          </p:txBody>
        </p:sp>
        <p:sp>
          <p:nvSpPr>
            <p:cNvPr id="135" name="Rectangle 63"/>
            <p:cNvSpPr>
              <a:spLocks noChangeArrowheads="1"/>
            </p:cNvSpPr>
            <p:nvPr/>
          </p:nvSpPr>
          <p:spPr bwMode="auto">
            <a:xfrm>
              <a:off x="4694287" y="4152900"/>
              <a:ext cx="400050" cy="660400"/>
            </a:xfrm>
            <a:prstGeom prst="rect">
              <a:avLst/>
            </a:prstGeom>
            <a:solidFill>
              <a:srgbClr val="FF9900"/>
            </a:solidFill>
            <a:ln w="53975">
              <a:solidFill>
                <a:srgbClr val="808000"/>
              </a:solidFill>
              <a:miter lim="800000"/>
              <a:headEnd/>
              <a:tailEnd/>
            </a:ln>
          </p:spPr>
          <p:txBody>
            <a:bodyPr wrap="none" anchor="ctr"/>
            <a:lstStyle/>
            <a:p>
              <a:endParaRPr lang="zh-CN" altLang="en-US">
                <a:solidFill>
                  <a:srgbClr val="000000"/>
                </a:solidFill>
              </a:endParaRPr>
            </a:p>
          </p:txBody>
        </p:sp>
        <p:sp>
          <p:nvSpPr>
            <p:cNvPr id="136" name="Rectangle 64"/>
            <p:cNvSpPr>
              <a:spLocks noChangeArrowheads="1"/>
            </p:cNvSpPr>
            <p:nvPr/>
          </p:nvSpPr>
          <p:spPr bwMode="auto">
            <a:xfrm>
              <a:off x="973187" y="4051300"/>
              <a:ext cx="5041900" cy="38576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137" name="Rectangle 65"/>
            <p:cNvSpPr>
              <a:spLocks noChangeArrowheads="1"/>
            </p:cNvSpPr>
            <p:nvPr/>
          </p:nvSpPr>
          <p:spPr bwMode="auto">
            <a:xfrm>
              <a:off x="973187" y="4318000"/>
              <a:ext cx="5035550" cy="114300"/>
            </a:xfrm>
            <a:prstGeom prst="rect">
              <a:avLst/>
            </a:prstGeom>
            <a:solidFill>
              <a:srgbClr val="808080"/>
            </a:solidFill>
            <a:ln w="9525">
              <a:noFill/>
              <a:miter lim="800000"/>
              <a:headEnd/>
              <a:tailEnd/>
            </a:ln>
          </p:spPr>
          <p:txBody>
            <a:bodyPr wrap="none" anchor="ctr"/>
            <a:lstStyle/>
            <a:p>
              <a:endParaRPr lang="zh-CN" altLang="en-US">
                <a:solidFill>
                  <a:srgbClr val="000000"/>
                </a:solidFill>
              </a:endParaRPr>
            </a:p>
          </p:txBody>
        </p:sp>
        <p:sp>
          <p:nvSpPr>
            <p:cNvPr id="138" name="Rectangle 66"/>
            <p:cNvSpPr>
              <a:spLocks noChangeArrowheads="1"/>
            </p:cNvSpPr>
            <p:nvPr/>
          </p:nvSpPr>
          <p:spPr bwMode="auto">
            <a:xfrm>
              <a:off x="973187" y="3429000"/>
              <a:ext cx="5030788" cy="901700"/>
            </a:xfrm>
            <a:prstGeom prst="rect">
              <a:avLst/>
            </a:prstGeom>
            <a:gradFill rotWithShape="0">
              <a:gsLst>
                <a:gs pos="0">
                  <a:srgbClr val="996633"/>
                </a:gs>
                <a:gs pos="50000">
                  <a:srgbClr val="D2BCA5"/>
                </a:gs>
                <a:gs pos="100000">
                  <a:srgbClr val="996633"/>
                </a:gs>
              </a:gsLst>
              <a:lin ang="0" scaled="1"/>
            </a:gradFill>
            <a:ln w="9525">
              <a:solidFill>
                <a:srgbClr val="996600"/>
              </a:solidFill>
              <a:miter lim="800000"/>
              <a:headEnd/>
              <a:tailEnd/>
            </a:ln>
          </p:spPr>
          <p:txBody>
            <a:bodyPr wrap="none" anchor="ctr"/>
            <a:lstStyle/>
            <a:p>
              <a:pPr algn="ctr" defTabSz="762000" eaLnBrk="0" hangingPunct="0"/>
              <a:endParaRPr lang="zh-CN" altLang="zh-CN" sz="2000" b="1">
                <a:solidFill>
                  <a:srgbClr val="000000"/>
                </a:solidFill>
                <a:latin typeface="Arial" charset="0"/>
                <a:ea typeface="PMingLiU" pitchFamily="18" charset="-120"/>
              </a:endParaRPr>
            </a:p>
          </p:txBody>
        </p:sp>
        <p:sp>
          <p:nvSpPr>
            <p:cNvPr id="139" name="Rectangle 67"/>
            <p:cNvSpPr>
              <a:spLocks noChangeArrowheads="1"/>
            </p:cNvSpPr>
            <p:nvPr/>
          </p:nvSpPr>
          <p:spPr bwMode="auto">
            <a:xfrm>
              <a:off x="973187" y="3365500"/>
              <a:ext cx="5035550" cy="79375"/>
            </a:xfrm>
            <a:prstGeom prst="rect">
              <a:avLst/>
            </a:prstGeom>
            <a:solidFill>
              <a:srgbClr val="808080"/>
            </a:solidFill>
            <a:ln w="9525">
              <a:noFill/>
              <a:miter lim="800000"/>
              <a:headEnd/>
              <a:tailEnd/>
            </a:ln>
          </p:spPr>
          <p:txBody>
            <a:bodyPr wrap="none" anchor="ctr"/>
            <a:lstStyle/>
            <a:p>
              <a:endParaRPr lang="zh-CN" altLang="en-US">
                <a:solidFill>
                  <a:srgbClr val="000000"/>
                </a:solidFill>
              </a:endParaRPr>
            </a:p>
          </p:txBody>
        </p:sp>
        <p:sp>
          <p:nvSpPr>
            <p:cNvPr id="140" name="Line 68"/>
            <p:cNvSpPr>
              <a:spLocks noChangeShapeType="1"/>
            </p:cNvSpPr>
            <p:nvPr/>
          </p:nvSpPr>
          <p:spPr bwMode="auto">
            <a:xfrm>
              <a:off x="1335137" y="4197350"/>
              <a:ext cx="88900" cy="152400"/>
            </a:xfrm>
            <a:prstGeom prst="line">
              <a:avLst/>
            </a:prstGeom>
            <a:noFill/>
            <a:ln w="9525">
              <a:solidFill>
                <a:schemeClr val="tx1"/>
              </a:solidFill>
              <a:round/>
              <a:headEnd/>
              <a:tailEnd type="triangle" w="med" len="med"/>
            </a:ln>
          </p:spPr>
          <p:txBody>
            <a:bodyPr/>
            <a:lstStyle/>
            <a:p>
              <a:endParaRPr lang="zh-CN" altLang="en-US">
                <a:solidFill>
                  <a:srgbClr val="000000"/>
                </a:solidFill>
              </a:endParaRPr>
            </a:p>
          </p:txBody>
        </p:sp>
        <p:sp>
          <p:nvSpPr>
            <p:cNvPr id="141" name="Text Box 69"/>
            <p:cNvSpPr txBox="1">
              <a:spLocks noChangeArrowheads="1"/>
            </p:cNvSpPr>
            <p:nvPr/>
          </p:nvSpPr>
          <p:spPr bwMode="auto">
            <a:xfrm>
              <a:off x="1081137" y="3838575"/>
              <a:ext cx="635000" cy="336550"/>
            </a:xfrm>
            <a:prstGeom prst="rect">
              <a:avLst/>
            </a:prstGeom>
            <a:noFill/>
            <a:ln w="9525">
              <a:noFill/>
              <a:miter lim="800000"/>
              <a:headEnd/>
              <a:tailEnd/>
            </a:ln>
          </p:spPr>
          <p:txBody>
            <a:bodyPr wrap="none">
              <a:spAutoFit/>
            </a:bodyPr>
            <a:lstStyle/>
            <a:p>
              <a:pPr algn="ctr" defTabSz="762000" eaLnBrk="0" hangingPunct="0"/>
              <a:r>
                <a:rPr lang="en-US" altLang="zh-CN" sz="1600">
                  <a:solidFill>
                    <a:srgbClr val="000000"/>
                  </a:solidFill>
                  <a:latin typeface="Arial" charset="0"/>
                  <a:ea typeface="PMingLiU" pitchFamily="18" charset="-120"/>
                </a:rPr>
                <a:t>Liner</a:t>
              </a:r>
            </a:p>
          </p:txBody>
        </p:sp>
        <p:sp>
          <p:nvSpPr>
            <p:cNvPr id="142" name="Rectangle 70"/>
            <p:cNvSpPr>
              <a:spLocks noChangeArrowheads="1"/>
            </p:cNvSpPr>
            <p:nvPr/>
          </p:nvSpPr>
          <p:spPr bwMode="auto">
            <a:xfrm>
              <a:off x="2636887" y="3365500"/>
              <a:ext cx="439738" cy="454025"/>
            </a:xfrm>
            <a:prstGeom prst="rect">
              <a:avLst/>
            </a:prstGeom>
            <a:solidFill>
              <a:schemeClr val="bg1"/>
            </a:solidFill>
            <a:ln w="9525">
              <a:solidFill>
                <a:schemeClr val="bg1"/>
              </a:solidFill>
              <a:miter lim="800000"/>
              <a:headEnd/>
              <a:tailEnd/>
            </a:ln>
          </p:spPr>
          <p:txBody>
            <a:bodyPr wrap="none" anchor="ctr"/>
            <a:lstStyle/>
            <a:p>
              <a:endParaRPr lang="zh-CN" altLang="en-US">
                <a:solidFill>
                  <a:srgbClr val="000000"/>
                </a:solidFill>
              </a:endParaRPr>
            </a:p>
          </p:txBody>
        </p:sp>
        <p:sp>
          <p:nvSpPr>
            <p:cNvPr id="143" name="Rectangle 71"/>
            <p:cNvSpPr>
              <a:spLocks noChangeArrowheads="1"/>
            </p:cNvSpPr>
            <p:nvPr/>
          </p:nvSpPr>
          <p:spPr bwMode="auto">
            <a:xfrm>
              <a:off x="4681587" y="3340100"/>
              <a:ext cx="428625" cy="474663"/>
            </a:xfrm>
            <a:prstGeom prst="rect">
              <a:avLst/>
            </a:prstGeom>
            <a:solidFill>
              <a:schemeClr val="bg1"/>
            </a:solidFill>
            <a:ln w="9525">
              <a:solidFill>
                <a:schemeClr val="bg1"/>
              </a:solidFill>
              <a:miter lim="800000"/>
              <a:headEnd/>
              <a:tailEnd/>
            </a:ln>
          </p:spPr>
          <p:txBody>
            <a:bodyPr wrap="none" anchor="ctr"/>
            <a:lstStyle/>
            <a:p>
              <a:endParaRPr lang="zh-CN" altLang="en-US">
                <a:solidFill>
                  <a:srgbClr val="000000"/>
                </a:solidFill>
              </a:endParaRPr>
            </a:p>
          </p:txBody>
        </p:sp>
        <p:sp>
          <p:nvSpPr>
            <p:cNvPr id="144" name="Rectangle 72"/>
            <p:cNvSpPr>
              <a:spLocks noChangeArrowheads="1"/>
            </p:cNvSpPr>
            <p:nvPr/>
          </p:nvSpPr>
          <p:spPr bwMode="auto">
            <a:xfrm>
              <a:off x="1589137" y="3365500"/>
              <a:ext cx="1663700" cy="514350"/>
            </a:xfrm>
            <a:prstGeom prst="rect">
              <a:avLst/>
            </a:prstGeom>
            <a:solidFill>
              <a:schemeClr val="bg1"/>
            </a:solidFill>
            <a:ln w="53975">
              <a:solidFill>
                <a:srgbClr val="808000"/>
              </a:solidFill>
              <a:miter lim="800000"/>
              <a:headEnd/>
              <a:tailEnd/>
            </a:ln>
          </p:spPr>
          <p:txBody>
            <a:bodyPr wrap="none" anchor="ctr"/>
            <a:lstStyle/>
            <a:p>
              <a:endParaRPr lang="zh-CN" altLang="en-US">
                <a:solidFill>
                  <a:srgbClr val="000000"/>
                </a:solidFill>
              </a:endParaRPr>
            </a:p>
          </p:txBody>
        </p:sp>
        <p:sp>
          <p:nvSpPr>
            <p:cNvPr id="145" name="Rectangle 73"/>
            <p:cNvSpPr>
              <a:spLocks noChangeArrowheads="1"/>
            </p:cNvSpPr>
            <p:nvPr/>
          </p:nvSpPr>
          <p:spPr bwMode="auto">
            <a:xfrm>
              <a:off x="4414887" y="3340100"/>
              <a:ext cx="990600" cy="577850"/>
            </a:xfrm>
            <a:prstGeom prst="rect">
              <a:avLst/>
            </a:prstGeom>
            <a:solidFill>
              <a:schemeClr val="bg1"/>
            </a:solidFill>
            <a:ln w="53975">
              <a:solidFill>
                <a:srgbClr val="808000"/>
              </a:solidFill>
              <a:miter lim="800000"/>
              <a:headEnd/>
              <a:tailEnd/>
            </a:ln>
          </p:spPr>
          <p:txBody>
            <a:bodyPr wrap="none" anchor="ctr"/>
            <a:lstStyle/>
            <a:p>
              <a:endParaRPr lang="zh-CN" altLang="en-US">
                <a:solidFill>
                  <a:srgbClr val="000000"/>
                </a:solidFill>
              </a:endParaRPr>
            </a:p>
          </p:txBody>
        </p:sp>
        <p:sp>
          <p:nvSpPr>
            <p:cNvPr id="146" name="Text Box 74"/>
            <p:cNvSpPr txBox="1">
              <a:spLocks noChangeArrowheads="1"/>
            </p:cNvSpPr>
            <p:nvPr/>
          </p:nvSpPr>
          <p:spPr bwMode="auto">
            <a:xfrm>
              <a:off x="5129262" y="3948113"/>
              <a:ext cx="860425" cy="396875"/>
            </a:xfrm>
            <a:prstGeom prst="rect">
              <a:avLst/>
            </a:prstGeom>
            <a:noFill/>
            <a:ln w="9525">
              <a:noFill/>
              <a:miter lim="800000"/>
              <a:headEnd/>
              <a:tailEnd/>
            </a:ln>
          </p:spPr>
          <p:txBody>
            <a:bodyPr wrap="none">
              <a:spAutoFit/>
            </a:bodyPr>
            <a:lstStyle/>
            <a:p>
              <a:pPr algn="ctr" defTabSz="762000" eaLnBrk="0" hangingPunct="0"/>
              <a:r>
                <a:rPr lang="en-US" altLang="zh-CN" sz="2000" dirty="0">
                  <a:solidFill>
                    <a:srgbClr val="000000"/>
                  </a:solidFill>
                  <a:latin typeface="Arial" charset="0"/>
                  <a:ea typeface="PMingLiU" pitchFamily="18" charset="-120"/>
                </a:rPr>
                <a:t>IMD2 </a:t>
              </a:r>
            </a:p>
          </p:txBody>
        </p:sp>
        <p:sp>
          <p:nvSpPr>
            <p:cNvPr id="147" name="Rectangle 75"/>
            <p:cNvSpPr>
              <a:spLocks noChangeArrowheads="1"/>
            </p:cNvSpPr>
            <p:nvPr/>
          </p:nvSpPr>
          <p:spPr bwMode="auto">
            <a:xfrm>
              <a:off x="1785987" y="3352800"/>
              <a:ext cx="463550" cy="1065213"/>
            </a:xfrm>
            <a:prstGeom prst="rect">
              <a:avLst/>
            </a:prstGeom>
            <a:solidFill>
              <a:srgbClr val="FF9900"/>
            </a:solidFill>
            <a:ln w="53975">
              <a:solidFill>
                <a:srgbClr val="808000"/>
              </a:solidFill>
              <a:miter lim="800000"/>
              <a:headEnd/>
              <a:tailEnd/>
            </a:ln>
          </p:spPr>
          <p:txBody>
            <a:bodyPr wrap="none" anchor="ctr"/>
            <a:lstStyle/>
            <a:p>
              <a:endParaRPr lang="zh-CN" altLang="en-US">
                <a:solidFill>
                  <a:srgbClr val="000000"/>
                </a:solidFill>
              </a:endParaRPr>
            </a:p>
          </p:txBody>
        </p:sp>
        <p:sp>
          <p:nvSpPr>
            <p:cNvPr id="148" name="Rectangle 76"/>
            <p:cNvSpPr>
              <a:spLocks noChangeArrowheads="1"/>
            </p:cNvSpPr>
            <p:nvPr/>
          </p:nvSpPr>
          <p:spPr bwMode="auto">
            <a:xfrm>
              <a:off x="2636887" y="3352800"/>
              <a:ext cx="442913" cy="1066800"/>
            </a:xfrm>
            <a:prstGeom prst="rect">
              <a:avLst/>
            </a:prstGeom>
            <a:solidFill>
              <a:srgbClr val="FF9900"/>
            </a:solidFill>
            <a:ln w="53975">
              <a:solidFill>
                <a:srgbClr val="808000"/>
              </a:solidFill>
              <a:miter lim="800000"/>
              <a:headEnd/>
              <a:tailEnd/>
            </a:ln>
          </p:spPr>
          <p:txBody>
            <a:bodyPr wrap="none" anchor="ctr"/>
            <a:lstStyle/>
            <a:p>
              <a:endParaRPr lang="zh-CN" altLang="en-US">
                <a:solidFill>
                  <a:srgbClr val="000000"/>
                </a:solidFill>
              </a:endParaRPr>
            </a:p>
          </p:txBody>
        </p:sp>
        <p:sp>
          <p:nvSpPr>
            <p:cNvPr id="149" name="Rectangle 77"/>
            <p:cNvSpPr>
              <a:spLocks noChangeArrowheads="1"/>
            </p:cNvSpPr>
            <p:nvPr/>
          </p:nvSpPr>
          <p:spPr bwMode="auto">
            <a:xfrm>
              <a:off x="4694287" y="3352800"/>
              <a:ext cx="393700" cy="1028700"/>
            </a:xfrm>
            <a:prstGeom prst="rect">
              <a:avLst/>
            </a:prstGeom>
            <a:solidFill>
              <a:srgbClr val="FF9900"/>
            </a:solidFill>
            <a:ln w="53975">
              <a:solidFill>
                <a:srgbClr val="808000"/>
              </a:solidFill>
              <a:miter lim="800000"/>
              <a:headEnd/>
              <a:tailEnd/>
            </a:ln>
          </p:spPr>
          <p:txBody>
            <a:bodyPr wrap="none" anchor="ctr"/>
            <a:lstStyle/>
            <a:p>
              <a:endParaRPr lang="zh-CN" altLang="en-US">
                <a:solidFill>
                  <a:srgbClr val="000000"/>
                </a:solidFill>
              </a:endParaRPr>
            </a:p>
          </p:txBody>
        </p:sp>
        <p:sp>
          <p:nvSpPr>
            <p:cNvPr id="150" name="Line 78"/>
            <p:cNvSpPr>
              <a:spLocks noChangeShapeType="1"/>
            </p:cNvSpPr>
            <p:nvPr/>
          </p:nvSpPr>
          <p:spPr bwMode="auto">
            <a:xfrm>
              <a:off x="973187" y="3340100"/>
              <a:ext cx="5041900" cy="1588"/>
            </a:xfrm>
            <a:prstGeom prst="line">
              <a:avLst/>
            </a:prstGeom>
            <a:noFill/>
            <a:ln w="53975">
              <a:solidFill>
                <a:srgbClr val="808000"/>
              </a:solidFill>
              <a:round/>
              <a:headEnd/>
              <a:tailEnd/>
            </a:ln>
          </p:spPr>
          <p:txBody>
            <a:bodyPr/>
            <a:lstStyle/>
            <a:p>
              <a:endParaRPr lang="zh-CN" altLang="en-US">
                <a:solidFill>
                  <a:srgbClr val="000000"/>
                </a:solidFill>
              </a:endParaRPr>
            </a:p>
          </p:txBody>
        </p:sp>
        <p:sp>
          <p:nvSpPr>
            <p:cNvPr id="151" name="Rectangle 79"/>
            <p:cNvSpPr>
              <a:spLocks noChangeArrowheads="1"/>
            </p:cNvSpPr>
            <p:nvPr/>
          </p:nvSpPr>
          <p:spPr bwMode="auto">
            <a:xfrm>
              <a:off x="1601837" y="3340100"/>
              <a:ext cx="1636713" cy="533400"/>
            </a:xfrm>
            <a:prstGeom prst="rect">
              <a:avLst/>
            </a:prstGeom>
            <a:solidFill>
              <a:srgbClr val="FF9900"/>
            </a:solidFill>
            <a:ln w="9525">
              <a:noFill/>
              <a:miter lim="800000"/>
              <a:headEnd/>
              <a:tailEnd/>
            </a:ln>
          </p:spPr>
          <p:txBody>
            <a:bodyPr wrap="none" anchor="ctr"/>
            <a:lstStyle/>
            <a:p>
              <a:endParaRPr lang="zh-CN" altLang="en-US">
                <a:solidFill>
                  <a:srgbClr val="000000"/>
                </a:solidFill>
              </a:endParaRPr>
            </a:p>
          </p:txBody>
        </p:sp>
        <p:sp>
          <p:nvSpPr>
            <p:cNvPr id="152" name="Rectangle 80"/>
            <p:cNvSpPr>
              <a:spLocks noChangeArrowheads="1"/>
            </p:cNvSpPr>
            <p:nvPr/>
          </p:nvSpPr>
          <p:spPr bwMode="auto">
            <a:xfrm>
              <a:off x="4440287" y="3340100"/>
              <a:ext cx="939800" cy="571500"/>
            </a:xfrm>
            <a:prstGeom prst="rect">
              <a:avLst/>
            </a:prstGeom>
            <a:solidFill>
              <a:srgbClr val="FF9900"/>
            </a:solidFill>
            <a:ln w="9525">
              <a:noFill/>
              <a:miter lim="800000"/>
              <a:headEnd/>
              <a:tailEnd/>
            </a:ln>
          </p:spPr>
          <p:txBody>
            <a:bodyPr wrap="none" anchor="ctr"/>
            <a:lstStyle/>
            <a:p>
              <a:endParaRPr lang="zh-CN" altLang="en-US">
                <a:solidFill>
                  <a:srgbClr val="000000"/>
                </a:solidFill>
              </a:endParaRPr>
            </a:p>
          </p:txBody>
        </p:sp>
        <p:sp>
          <p:nvSpPr>
            <p:cNvPr id="153" name="Rectangle 81"/>
            <p:cNvSpPr>
              <a:spLocks noChangeArrowheads="1"/>
            </p:cNvSpPr>
            <p:nvPr/>
          </p:nvSpPr>
          <p:spPr bwMode="auto">
            <a:xfrm>
              <a:off x="3652887" y="3352800"/>
              <a:ext cx="381000" cy="558800"/>
            </a:xfrm>
            <a:prstGeom prst="rect">
              <a:avLst/>
            </a:prstGeom>
            <a:solidFill>
              <a:srgbClr val="FF9900"/>
            </a:solidFill>
            <a:ln w="53975">
              <a:solidFill>
                <a:srgbClr val="808000"/>
              </a:solidFill>
              <a:miter lim="800000"/>
              <a:headEnd/>
              <a:tailEnd/>
            </a:ln>
          </p:spPr>
          <p:txBody>
            <a:bodyPr wrap="none" anchor="ctr"/>
            <a:lstStyle/>
            <a:p>
              <a:pPr algn="ctr"/>
              <a:endParaRPr kumimoji="0" lang="zh-CN" altLang="zh-CN">
                <a:solidFill>
                  <a:srgbClr val="000000"/>
                </a:solidFill>
              </a:endParaRPr>
            </a:p>
          </p:txBody>
        </p:sp>
        <p:sp>
          <p:nvSpPr>
            <p:cNvPr id="154" name="Text Box 82"/>
            <p:cNvSpPr txBox="1">
              <a:spLocks noChangeArrowheads="1"/>
            </p:cNvSpPr>
            <p:nvPr/>
          </p:nvSpPr>
          <p:spPr bwMode="auto">
            <a:xfrm>
              <a:off x="2201912" y="3489325"/>
              <a:ext cx="466725" cy="336550"/>
            </a:xfrm>
            <a:prstGeom prst="rect">
              <a:avLst/>
            </a:prstGeom>
            <a:noFill/>
            <a:ln w="9525">
              <a:noFill/>
              <a:miter lim="800000"/>
              <a:headEnd/>
              <a:tailEnd/>
            </a:ln>
          </p:spPr>
          <p:txBody>
            <a:bodyPr wrap="none">
              <a:spAutoFit/>
            </a:bodyPr>
            <a:lstStyle/>
            <a:p>
              <a:pPr algn="ctr" defTabSz="762000" eaLnBrk="0" hangingPunct="0"/>
              <a:r>
                <a:rPr lang="en-US" altLang="zh-CN" sz="1600" b="1">
                  <a:solidFill>
                    <a:srgbClr val="000000"/>
                  </a:solidFill>
                  <a:latin typeface="Arial" charset="0"/>
                  <a:ea typeface="PMingLiU" pitchFamily="18" charset="-120"/>
                </a:rPr>
                <a:t>M2</a:t>
              </a:r>
            </a:p>
          </p:txBody>
        </p:sp>
        <p:sp>
          <p:nvSpPr>
            <p:cNvPr id="155" name="Text Box 83"/>
            <p:cNvSpPr txBox="1">
              <a:spLocks noChangeArrowheads="1"/>
            </p:cNvSpPr>
            <p:nvPr/>
          </p:nvSpPr>
          <p:spPr bwMode="auto">
            <a:xfrm>
              <a:off x="3497312" y="4467225"/>
              <a:ext cx="466725" cy="336550"/>
            </a:xfrm>
            <a:prstGeom prst="rect">
              <a:avLst/>
            </a:prstGeom>
            <a:noFill/>
            <a:ln w="9525">
              <a:noFill/>
              <a:miter lim="800000"/>
              <a:headEnd/>
              <a:tailEnd/>
            </a:ln>
          </p:spPr>
          <p:txBody>
            <a:bodyPr wrap="none">
              <a:spAutoFit/>
            </a:bodyPr>
            <a:lstStyle/>
            <a:p>
              <a:pPr algn="ctr" defTabSz="762000" eaLnBrk="0" hangingPunct="0"/>
              <a:r>
                <a:rPr lang="en-US" altLang="zh-CN" sz="1600" b="1">
                  <a:solidFill>
                    <a:srgbClr val="000000"/>
                  </a:solidFill>
                  <a:latin typeface="Arial" charset="0"/>
                  <a:ea typeface="PMingLiU" pitchFamily="18" charset="-120"/>
                </a:rPr>
                <a:t>M1</a:t>
              </a:r>
            </a:p>
          </p:txBody>
        </p:sp>
        <p:sp>
          <p:nvSpPr>
            <p:cNvPr id="156" name="Text Box 84"/>
            <p:cNvSpPr txBox="1">
              <a:spLocks noChangeArrowheads="1"/>
            </p:cNvSpPr>
            <p:nvPr/>
          </p:nvSpPr>
          <p:spPr bwMode="auto">
            <a:xfrm>
              <a:off x="1812975" y="4022725"/>
              <a:ext cx="431800" cy="336550"/>
            </a:xfrm>
            <a:prstGeom prst="rect">
              <a:avLst/>
            </a:prstGeom>
            <a:noFill/>
            <a:ln w="9525">
              <a:noFill/>
              <a:miter lim="800000"/>
              <a:headEnd/>
              <a:tailEnd/>
            </a:ln>
          </p:spPr>
          <p:txBody>
            <a:bodyPr wrap="none">
              <a:spAutoFit/>
            </a:bodyPr>
            <a:lstStyle/>
            <a:p>
              <a:pPr algn="ctr" defTabSz="762000" eaLnBrk="0" hangingPunct="0"/>
              <a:r>
                <a:rPr lang="en-US" altLang="zh-CN" sz="1600" b="1">
                  <a:solidFill>
                    <a:srgbClr val="000000"/>
                  </a:solidFill>
                  <a:latin typeface="Arial" charset="0"/>
                  <a:ea typeface="PMingLiU" pitchFamily="18" charset="-120"/>
                </a:rPr>
                <a:t>V1</a:t>
              </a:r>
            </a:p>
          </p:txBody>
        </p:sp>
        <p:sp>
          <p:nvSpPr>
            <p:cNvPr id="157" name="Rectangle 85"/>
            <p:cNvSpPr>
              <a:spLocks noChangeArrowheads="1"/>
            </p:cNvSpPr>
            <p:nvPr/>
          </p:nvSpPr>
          <p:spPr bwMode="auto">
            <a:xfrm>
              <a:off x="960487" y="3282950"/>
              <a:ext cx="5083175" cy="1492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grpSp>
      <p:pic>
        <p:nvPicPr>
          <p:cNvPr id="528388" name="Picture 4"/>
          <p:cNvPicPr>
            <a:picLocks noChangeAspect="1" noChangeArrowheads="1"/>
          </p:cNvPicPr>
          <p:nvPr/>
        </p:nvPicPr>
        <p:blipFill>
          <a:blip r:embed="rId3" cstate="print"/>
          <a:srcRect r="19048"/>
          <a:stretch>
            <a:fillRect/>
          </a:stretch>
        </p:blipFill>
        <p:spPr bwMode="auto">
          <a:xfrm>
            <a:off x="5076056" y="3284984"/>
            <a:ext cx="3528392" cy="3168352"/>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AutoShape 2"/>
          <p:cNvSpPr>
            <a:spLocks noGrp="1" noChangeArrowheads="1"/>
          </p:cNvSpPr>
          <p:nvPr>
            <p:ph type="title"/>
          </p:nvPr>
        </p:nvSpPr>
        <p:spPr>
          <a:xfrm>
            <a:off x="827584" y="1628800"/>
            <a:ext cx="3384376" cy="579314"/>
          </a:xfrm>
        </p:spPr>
        <p:txBody>
          <a:bodyPr/>
          <a:lstStyle/>
          <a:p>
            <a:r>
              <a:rPr kumimoji="1" lang="zh-CN" altLang="en-US" sz="2400" u="sng" kern="1200" dirty="0" smtClean="0">
                <a:solidFill>
                  <a:srgbClr val="006600"/>
                </a:solidFill>
                <a:latin typeface="微软雅黑" pitchFamily="34" charset="-122"/>
                <a:ea typeface="微软雅黑" pitchFamily="34" charset="-122"/>
                <a:cs typeface="+mn-cs"/>
              </a:rPr>
              <a:t>各种成膜技术及材料</a:t>
            </a:r>
            <a:endParaRPr kumimoji="1" lang="en-US" altLang="zh-CN" sz="2400" u="sng" kern="1200" dirty="0" smtClean="0">
              <a:solidFill>
                <a:srgbClr val="006600"/>
              </a:solidFill>
              <a:latin typeface="微软雅黑" pitchFamily="34" charset="-122"/>
              <a:ea typeface="微软雅黑" pitchFamily="34" charset="-122"/>
              <a:cs typeface="+mn-cs"/>
            </a:endParaRPr>
          </a:p>
        </p:txBody>
      </p:sp>
      <p:grpSp>
        <p:nvGrpSpPr>
          <p:cNvPr id="2" name="Group 3"/>
          <p:cNvGrpSpPr>
            <a:grpSpLocks/>
          </p:cNvGrpSpPr>
          <p:nvPr/>
        </p:nvGrpSpPr>
        <p:grpSpPr bwMode="auto">
          <a:xfrm>
            <a:off x="802531" y="5106888"/>
            <a:ext cx="1681237" cy="457200"/>
            <a:chOff x="384" y="1536"/>
            <a:chExt cx="1152" cy="288"/>
          </a:xfrm>
        </p:grpSpPr>
        <p:sp>
          <p:nvSpPr>
            <p:cNvPr id="192516" name="AutoShape 4"/>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17" name="Text Box 5"/>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zh-CN" altLang="en-US" sz="2000" b="1">
                  <a:solidFill>
                    <a:schemeClr val="bg1"/>
                  </a:solidFill>
                  <a:latin typeface="Times New Roman" pitchFamily="18" charset="0"/>
                </a:rPr>
                <a:t>热氧化法</a:t>
              </a:r>
              <a:endParaRPr kumimoji="1" lang="ja-JP" altLang="en-US" sz="2000" b="1">
                <a:solidFill>
                  <a:schemeClr val="bg1"/>
                </a:solidFill>
                <a:latin typeface="Times New Roman" pitchFamily="18" charset="0"/>
              </a:endParaRPr>
            </a:p>
          </p:txBody>
        </p:sp>
      </p:grpSp>
      <p:grpSp>
        <p:nvGrpSpPr>
          <p:cNvPr id="3" name="Group 6"/>
          <p:cNvGrpSpPr>
            <a:grpSpLocks/>
          </p:cNvGrpSpPr>
          <p:nvPr/>
        </p:nvGrpSpPr>
        <p:grpSpPr bwMode="auto">
          <a:xfrm>
            <a:off x="2693988" y="2251720"/>
            <a:ext cx="1828800" cy="457200"/>
            <a:chOff x="384" y="1536"/>
            <a:chExt cx="1152" cy="288"/>
          </a:xfrm>
        </p:grpSpPr>
        <p:sp>
          <p:nvSpPr>
            <p:cNvPr id="192519" name="AutoShape 7"/>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20" name="Text Box 8"/>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zh-CN" altLang="en-US" sz="2000" b="1">
                  <a:solidFill>
                    <a:schemeClr val="bg1"/>
                  </a:solidFill>
                  <a:latin typeface="Times New Roman" pitchFamily="18" charset="0"/>
                </a:rPr>
                <a:t>蒸发法</a:t>
              </a:r>
              <a:endParaRPr kumimoji="1" lang="ja-JP" altLang="en-US" sz="2000" b="1">
                <a:solidFill>
                  <a:schemeClr val="bg1"/>
                </a:solidFill>
                <a:latin typeface="Times New Roman" pitchFamily="18" charset="0"/>
              </a:endParaRPr>
            </a:p>
          </p:txBody>
        </p:sp>
      </p:grpSp>
      <p:grpSp>
        <p:nvGrpSpPr>
          <p:cNvPr id="4" name="Group 9"/>
          <p:cNvGrpSpPr>
            <a:grpSpLocks/>
          </p:cNvGrpSpPr>
          <p:nvPr/>
        </p:nvGrpSpPr>
        <p:grpSpPr bwMode="auto">
          <a:xfrm>
            <a:off x="4586288" y="3140968"/>
            <a:ext cx="1828800" cy="457200"/>
            <a:chOff x="384" y="1536"/>
            <a:chExt cx="1152" cy="288"/>
          </a:xfrm>
        </p:grpSpPr>
        <p:sp>
          <p:nvSpPr>
            <p:cNvPr id="192522" name="AutoShape 10"/>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23" name="Text Box 11"/>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en-US" altLang="ja-JP" sz="2000" b="1">
                  <a:solidFill>
                    <a:schemeClr val="bg1"/>
                  </a:solidFill>
                  <a:latin typeface="Times New Roman" pitchFamily="18" charset="0"/>
                </a:rPr>
                <a:t>LP-CVD</a:t>
              </a:r>
            </a:p>
          </p:txBody>
        </p:sp>
      </p:grpSp>
      <p:grpSp>
        <p:nvGrpSpPr>
          <p:cNvPr id="5" name="Group 12"/>
          <p:cNvGrpSpPr>
            <a:grpSpLocks/>
          </p:cNvGrpSpPr>
          <p:nvPr/>
        </p:nvGrpSpPr>
        <p:grpSpPr bwMode="auto">
          <a:xfrm>
            <a:off x="2699792" y="3445768"/>
            <a:ext cx="1734096" cy="457200"/>
            <a:chOff x="384" y="1536"/>
            <a:chExt cx="1152" cy="288"/>
          </a:xfrm>
        </p:grpSpPr>
        <p:sp>
          <p:nvSpPr>
            <p:cNvPr id="192525" name="AutoShape 13"/>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26" name="Text Box 14"/>
            <p:cNvSpPr txBox="1">
              <a:spLocks noChangeArrowheads="1"/>
            </p:cNvSpPr>
            <p:nvPr/>
          </p:nvSpPr>
          <p:spPr bwMode="auto">
            <a:xfrm>
              <a:off x="444" y="1536"/>
              <a:ext cx="1092" cy="250"/>
            </a:xfrm>
            <a:prstGeom prst="rect">
              <a:avLst/>
            </a:prstGeom>
            <a:noFill/>
            <a:ln w="9525">
              <a:noFill/>
              <a:miter lim="800000"/>
              <a:headEnd/>
              <a:tailEnd/>
            </a:ln>
            <a:effectLst/>
          </p:spPr>
          <p:txBody>
            <a:bodyPr wrap="square">
              <a:spAutoFit/>
            </a:bodyPr>
            <a:lstStyle/>
            <a:p>
              <a:pPr algn="ctr">
                <a:spcBef>
                  <a:spcPct val="50000"/>
                </a:spcBef>
              </a:pPr>
              <a:r>
                <a:rPr kumimoji="1" lang="zh-CN" altLang="en-US" sz="2000" b="1" dirty="0">
                  <a:solidFill>
                    <a:schemeClr val="bg1"/>
                  </a:solidFill>
                  <a:latin typeface="Times New Roman" pitchFamily="18" charset="0"/>
                </a:rPr>
                <a:t>热</a:t>
              </a:r>
              <a:r>
                <a:rPr kumimoji="1" lang="en-US" altLang="zh-CN" sz="2000" b="1" dirty="0">
                  <a:solidFill>
                    <a:schemeClr val="bg1"/>
                  </a:solidFill>
                  <a:latin typeface="Times New Roman" pitchFamily="18" charset="0"/>
                </a:rPr>
                <a:t>CVD</a:t>
              </a:r>
              <a:r>
                <a:rPr kumimoji="1" lang="zh-CN" altLang="en-US" sz="2000" b="1" dirty="0">
                  <a:solidFill>
                    <a:schemeClr val="bg1"/>
                  </a:solidFill>
                  <a:latin typeface="Times New Roman" pitchFamily="18" charset="0"/>
                </a:rPr>
                <a:t>法</a:t>
              </a:r>
              <a:endParaRPr kumimoji="1" lang="ja-JP" altLang="en-US" sz="2000" b="1" dirty="0">
                <a:solidFill>
                  <a:schemeClr val="bg1"/>
                </a:solidFill>
                <a:latin typeface="Times New Roman" pitchFamily="18" charset="0"/>
              </a:endParaRPr>
            </a:p>
          </p:txBody>
        </p:sp>
      </p:grpSp>
      <p:grpSp>
        <p:nvGrpSpPr>
          <p:cNvPr id="6" name="Group 15"/>
          <p:cNvGrpSpPr>
            <a:grpSpLocks/>
          </p:cNvGrpSpPr>
          <p:nvPr/>
        </p:nvGrpSpPr>
        <p:grpSpPr bwMode="auto">
          <a:xfrm>
            <a:off x="827584" y="3907904"/>
            <a:ext cx="1620912" cy="457200"/>
            <a:chOff x="384" y="1536"/>
            <a:chExt cx="1152" cy="288"/>
          </a:xfrm>
        </p:grpSpPr>
        <p:sp>
          <p:nvSpPr>
            <p:cNvPr id="192528" name="AutoShape 16"/>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29" name="Text Box 17"/>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en-US" altLang="zh-CN" sz="2000" b="1">
                  <a:solidFill>
                    <a:schemeClr val="bg1"/>
                  </a:solidFill>
                  <a:latin typeface="Times New Roman" pitchFamily="18" charset="0"/>
                </a:rPr>
                <a:t>CVD</a:t>
              </a:r>
              <a:r>
                <a:rPr kumimoji="1" lang="zh-CN" altLang="en-US" sz="2000" b="1">
                  <a:solidFill>
                    <a:schemeClr val="bg1"/>
                  </a:solidFill>
                  <a:latin typeface="Times New Roman" pitchFamily="18" charset="0"/>
                </a:rPr>
                <a:t>法</a:t>
              </a:r>
              <a:endParaRPr kumimoji="1" lang="ja-JP" altLang="en-US" sz="2000" b="1">
                <a:solidFill>
                  <a:schemeClr val="bg1"/>
                </a:solidFill>
                <a:latin typeface="Times New Roman" pitchFamily="18" charset="0"/>
              </a:endParaRPr>
            </a:p>
          </p:txBody>
        </p:sp>
      </p:grpSp>
      <p:grpSp>
        <p:nvGrpSpPr>
          <p:cNvPr id="7" name="Group 18"/>
          <p:cNvGrpSpPr>
            <a:grpSpLocks/>
          </p:cNvGrpSpPr>
          <p:nvPr/>
        </p:nvGrpSpPr>
        <p:grpSpPr bwMode="auto">
          <a:xfrm>
            <a:off x="844476" y="2480320"/>
            <a:ext cx="1697112" cy="854075"/>
            <a:chOff x="384" y="1536"/>
            <a:chExt cx="1152" cy="538"/>
          </a:xfrm>
        </p:grpSpPr>
        <p:sp>
          <p:nvSpPr>
            <p:cNvPr id="192531" name="AutoShape 19"/>
            <p:cNvSpPr>
              <a:spLocks noChangeArrowheads="1"/>
            </p:cNvSpPr>
            <p:nvPr/>
          </p:nvSpPr>
          <p:spPr bwMode="auto">
            <a:xfrm>
              <a:off x="384" y="1536"/>
              <a:ext cx="106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32" name="Text Box 20"/>
            <p:cNvSpPr txBox="1">
              <a:spLocks noChangeArrowheads="1"/>
            </p:cNvSpPr>
            <p:nvPr/>
          </p:nvSpPr>
          <p:spPr bwMode="auto">
            <a:xfrm>
              <a:off x="384" y="1536"/>
              <a:ext cx="1152" cy="538"/>
            </a:xfrm>
            <a:prstGeom prst="rect">
              <a:avLst/>
            </a:prstGeom>
            <a:noFill/>
            <a:ln w="9525">
              <a:noFill/>
              <a:miter lim="800000"/>
              <a:headEnd/>
              <a:tailEnd/>
            </a:ln>
            <a:effectLst/>
          </p:spPr>
          <p:txBody>
            <a:bodyPr>
              <a:spAutoFit/>
            </a:bodyPr>
            <a:lstStyle/>
            <a:p>
              <a:pPr algn="ctr">
                <a:spcBef>
                  <a:spcPct val="50000"/>
                </a:spcBef>
              </a:pPr>
              <a:r>
                <a:rPr kumimoji="1" lang="en-US" altLang="zh-CN" sz="2000" b="1" dirty="0">
                  <a:solidFill>
                    <a:schemeClr val="bg1"/>
                  </a:solidFill>
                  <a:latin typeface="Times New Roman" pitchFamily="18" charset="0"/>
                </a:rPr>
                <a:t>PVD</a:t>
              </a:r>
              <a:r>
                <a:rPr kumimoji="1" lang="zh-CN" altLang="en-US" sz="2000" b="1" dirty="0">
                  <a:solidFill>
                    <a:schemeClr val="bg1"/>
                  </a:solidFill>
                  <a:latin typeface="Times New Roman" pitchFamily="18" charset="0"/>
                </a:rPr>
                <a:t>法</a:t>
              </a:r>
            </a:p>
            <a:p>
              <a:pPr algn="ctr">
                <a:spcBef>
                  <a:spcPct val="50000"/>
                </a:spcBef>
              </a:pPr>
              <a:endParaRPr kumimoji="1" lang="en-US" altLang="ja-JP" sz="2000" b="1" dirty="0">
                <a:solidFill>
                  <a:schemeClr val="bg1"/>
                </a:solidFill>
                <a:latin typeface="Times New Roman" pitchFamily="18" charset="0"/>
              </a:endParaRPr>
            </a:p>
          </p:txBody>
        </p:sp>
      </p:grpSp>
      <p:sp>
        <p:nvSpPr>
          <p:cNvPr id="192533" name="Text Box 21"/>
          <p:cNvSpPr txBox="1">
            <a:spLocks noChangeArrowheads="1"/>
          </p:cNvSpPr>
          <p:nvPr/>
        </p:nvSpPr>
        <p:spPr bwMode="auto">
          <a:xfrm>
            <a:off x="6948835" y="5128543"/>
            <a:ext cx="1600200" cy="336550"/>
          </a:xfrm>
          <a:prstGeom prst="rect">
            <a:avLst/>
          </a:prstGeom>
          <a:noFill/>
          <a:ln w="9525">
            <a:noFill/>
            <a:miter lim="800000"/>
            <a:headEnd/>
            <a:tailEnd/>
          </a:ln>
          <a:effectLst/>
        </p:spPr>
        <p:txBody>
          <a:bodyPr>
            <a:spAutoFit/>
          </a:bodyPr>
          <a:lstStyle/>
          <a:p>
            <a:pPr algn="l">
              <a:spcBef>
                <a:spcPct val="50000"/>
              </a:spcBef>
            </a:pPr>
            <a:r>
              <a:rPr kumimoji="1" lang="en-US" altLang="zh-CN" sz="1600">
                <a:solidFill>
                  <a:schemeClr val="tx2"/>
                </a:solidFill>
                <a:latin typeface="Times New Roman" pitchFamily="18" charset="0"/>
              </a:rPr>
              <a:t>SiO</a:t>
            </a:r>
            <a:r>
              <a:rPr kumimoji="1" lang="en-US" altLang="zh-CN" sz="1600" baseline="-25000">
                <a:solidFill>
                  <a:schemeClr val="tx2"/>
                </a:solidFill>
                <a:latin typeface="Times New Roman" pitchFamily="18" charset="0"/>
              </a:rPr>
              <a:t>2</a:t>
            </a:r>
            <a:r>
              <a:rPr kumimoji="1" lang="zh-CN" altLang="en-US" sz="1600">
                <a:solidFill>
                  <a:schemeClr val="tx2"/>
                </a:solidFill>
                <a:latin typeface="Times New Roman" pitchFamily="18" charset="0"/>
              </a:rPr>
              <a:t>膜</a:t>
            </a:r>
            <a:endParaRPr kumimoji="1" lang="ja-JP" altLang="en-US" sz="1600">
              <a:solidFill>
                <a:schemeClr val="tx2"/>
              </a:solidFill>
              <a:latin typeface="Times New Roman" pitchFamily="18" charset="0"/>
            </a:endParaRPr>
          </a:p>
        </p:txBody>
      </p:sp>
      <p:grpSp>
        <p:nvGrpSpPr>
          <p:cNvPr id="8" name="Group 22"/>
          <p:cNvGrpSpPr>
            <a:grpSpLocks/>
          </p:cNvGrpSpPr>
          <p:nvPr/>
        </p:nvGrpSpPr>
        <p:grpSpPr bwMode="auto">
          <a:xfrm>
            <a:off x="2605088" y="4411960"/>
            <a:ext cx="1828800" cy="457200"/>
            <a:chOff x="384" y="1536"/>
            <a:chExt cx="1152" cy="288"/>
          </a:xfrm>
        </p:grpSpPr>
        <p:sp>
          <p:nvSpPr>
            <p:cNvPr id="192535" name="AutoShape 23"/>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36" name="Text Box 24"/>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zh-CN" altLang="en-US" sz="2000" b="1" dirty="0">
                  <a:solidFill>
                    <a:schemeClr val="bg1"/>
                  </a:solidFill>
                  <a:latin typeface="Times New Roman" pitchFamily="18" charset="0"/>
                </a:rPr>
                <a:t>等离子</a:t>
              </a:r>
              <a:r>
                <a:rPr kumimoji="1" lang="en-US" altLang="zh-CN" sz="2000" b="1" dirty="0">
                  <a:solidFill>
                    <a:schemeClr val="bg1"/>
                  </a:solidFill>
                  <a:latin typeface="Times New Roman" pitchFamily="18" charset="0"/>
                </a:rPr>
                <a:t>CVD</a:t>
              </a:r>
              <a:endParaRPr kumimoji="1" lang="en-US" altLang="ja-JP" sz="2000" b="1" dirty="0">
                <a:solidFill>
                  <a:schemeClr val="bg1"/>
                </a:solidFill>
                <a:latin typeface="Times New Roman" pitchFamily="18" charset="0"/>
              </a:endParaRPr>
            </a:p>
          </p:txBody>
        </p:sp>
      </p:grpSp>
      <p:grpSp>
        <p:nvGrpSpPr>
          <p:cNvPr id="9" name="Group 25"/>
          <p:cNvGrpSpPr>
            <a:grpSpLocks/>
          </p:cNvGrpSpPr>
          <p:nvPr/>
        </p:nvGrpSpPr>
        <p:grpSpPr bwMode="auto">
          <a:xfrm>
            <a:off x="2693988" y="2785120"/>
            <a:ext cx="1828800" cy="457200"/>
            <a:chOff x="384" y="1536"/>
            <a:chExt cx="1152" cy="288"/>
          </a:xfrm>
        </p:grpSpPr>
        <p:sp>
          <p:nvSpPr>
            <p:cNvPr id="192538" name="AutoShape 26"/>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39" name="Text Box 27"/>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zh-CN" altLang="en-US" sz="2000" b="1" dirty="0">
                  <a:solidFill>
                    <a:schemeClr val="bg1"/>
                  </a:solidFill>
                  <a:latin typeface="Times New Roman" pitchFamily="18" charset="0"/>
                </a:rPr>
                <a:t>溅射法</a:t>
              </a:r>
              <a:endParaRPr kumimoji="1" lang="ja-JP" altLang="en-US" sz="2000" b="1" dirty="0">
                <a:solidFill>
                  <a:schemeClr val="bg1"/>
                </a:solidFill>
                <a:latin typeface="Times New Roman" pitchFamily="18" charset="0"/>
              </a:endParaRPr>
            </a:p>
          </p:txBody>
        </p:sp>
      </p:grpSp>
      <p:grpSp>
        <p:nvGrpSpPr>
          <p:cNvPr id="10" name="Group 28"/>
          <p:cNvGrpSpPr>
            <a:grpSpLocks/>
          </p:cNvGrpSpPr>
          <p:nvPr/>
        </p:nvGrpSpPr>
        <p:grpSpPr bwMode="auto">
          <a:xfrm>
            <a:off x="4586288" y="3674368"/>
            <a:ext cx="1828800" cy="457200"/>
            <a:chOff x="384" y="1536"/>
            <a:chExt cx="1152" cy="288"/>
          </a:xfrm>
        </p:grpSpPr>
        <p:sp>
          <p:nvSpPr>
            <p:cNvPr id="192541" name="AutoShape 29"/>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42" name="Text Box 30"/>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en-US" altLang="zh-CN" sz="2000" b="1">
                  <a:solidFill>
                    <a:schemeClr val="bg1"/>
                  </a:solidFill>
                  <a:latin typeface="Times New Roman" pitchFamily="18" charset="0"/>
                </a:rPr>
                <a:t>AP-CVD</a:t>
              </a:r>
              <a:endParaRPr kumimoji="1" lang="en-US" altLang="ja-JP" sz="2000" b="1">
                <a:solidFill>
                  <a:schemeClr val="bg1"/>
                </a:solidFill>
                <a:latin typeface="Times New Roman" pitchFamily="18" charset="0"/>
              </a:endParaRPr>
            </a:p>
          </p:txBody>
        </p:sp>
      </p:grpSp>
      <p:grpSp>
        <p:nvGrpSpPr>
          <p:cNvPr id="11" name="Group 31"/>
          <p:cNvGrpSpPr>
            <a:grpSpLocks/>
          </p:cNvGrpSpPr>
          <p:nvPr/>
        </p:nvGrpSpPr>
        <p:grpSpPr bwMode="auto">
          <a:xfrm>
            <a:off x="4586288" y="4200128"/>
            <a:ext cx="1828800" cy="457200"/>
            <a:chOff x="384" y="1536"/>
            <a:chExt cx="1152" cy="288"/>
          </a:xfrm>
        </p:grpSpPr>
        <p:sp>
          <p:nvSpPr>
            <p:cNvPr id="192544" name="AutoShape 32"/>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45" name="Text Box 33"/>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en-US" altLang="zh-CN" sz="2000" b="1">
                  <a:solidFill>
                    <a:schemeClr val="bg1"/>
                  </a:solidFill>
                  <a:latin typeface="Times New Roman" pitchFamily="18" charset="0"/>
                </a:rPr>
                <a:t>P-CVD</a:t>
              </a:r>
              <a:endParaRPr kumimoji="1" lang="en-US" altLang="ja-JP" sz="2000" b="1">
                <a:solidFill>
                  <a:schemeClr val="bg1"/>
                </a:solidFill>
                <a:latin typeface="Times New Roman" pitchFamily="18" charset="0"/>
              </a:endParaRPr>
            </a:p>
          </p:txBody>
        </p:sp>
      </p:grpSp>
      <p:grpSp>
        <p:nvGrpSpPr>
          <p:cNvPr id="12" name="Group 34"/>
          <p:cNvGrpSpPr>
            <a:grpSpLocks/>
          </p:cNvGrpSpPr>
          <p:nvPr/>
        </p:nvGrpSpPr>
        <p:grpSpPr bwMode="auto">
          <a:xfrm>
            <a:off x="4586288" y="4733528"/>
            <a:ext cx="1828800" cy="457200"/>
            <a:chOff x="384" y="1536"/>
            <a:chExt cx="1152" cy="288"/>
          </a:xfrm>
        </p:grpSpPr>
        <p:sp>
          <p:nvSpPr>
            <p:cNvPr id="192547" name="AutoShape 35"/>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2548" name="Text Box 36"/>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en-US" altLang="zh-CN" sz="2000" b="1">
                  <a:solidFill>
                    <a:schemeClr val="bg1"/>
                  </a:solidFill>
                  <a:latin typeface="Times New Roman" pitchFamily="18" charset="0"/>
                </a:rPr>
                <a:t>HDP-CVD</a:t>
              </a:r>
              <a:endParaRPr kumimoji="1" lang="en-US" altLang="ja-JP" sz="2000" b="1">
                <a:solidFill>
                  <a:schemeClr val="bg1"/>
                </a:solidFill>
                <a:latin typeface="Times New Roman" pitchFamily="18" charset="0"/>
              </a:endParaRPr>
            </a:p>
          </p:txBody>
        </p:sp>
      </p:grpSp>
      <p:sp>
        <p:nvSpPr>
          <p:cNvPr id="192549" name="Line 37"/>
          <p:cNvSpPr>
            <a:spLocks noChangeShapeType="1"/>
          </p:cNvSpPr>
          <p:nvPr/>
        </p:nvSpPr>
        <p:spPr bwMode="auto">
          <a:xfrm>
            <a:off x="2411760" y="5348064"/>
            <a:ext cx="4572000" cy="0"/>
          </a:xfrm>
          <a:prstGeom prst="line">
            <a:avLst/>
          </a:prstGeom>
          <a:noFill/>
          <a:ln w="63500">
            <a:solidFill>
              <a:srgbClr val="0000FF"/>
            </a:solidFill>
            <a:round/>
            <a:headEnd/>
            <a:tailEnd type="triangle" w="med" len="med"/>
          </a:ln>
          <a:effectLst/>
        </p:spPr>
        <p:txBody>
          <a:bodyPr/>
          <a:lstStyle/>
          <a:p>
            <a:endParaRPr lang="zh-CN" altLang="en-US"/>
          </a:p>
        </p:txBody>
      </p:sp>
      <p:sp>
        <p:nvSpPr>
          <p:cNvPr id="192550" name="Line 38"/>
          <p:cNvSpPr>
            <a:spLocks noChangeShapeType="1"/>
          </p:cNvSpPr>
          <p:nvPr/>
        </p:nvSpPr>
        <p:spPr bwMode="auto">
          <a:xfrm>
            <a:off x="6338888" y="4428728"/>
            <a:ext cx="609600" cy="0"/>
          </a:xfrm>
          <a:prstGeom prst="line">
            <a:avLst/>
          </a:prstGeom>
          <a:noFill/>
          <a:ln w="63500">
            <a:solidFill>
              <a:srgbClr val="0000FF"/>
            </a:solidFill>
            <a:round/>
            <a:headEnd/>
            <a:tailEnd type="triangle" w="med" len="med"/>
          </a:ln>
          <a:effectLst/>
        </p:spPr>
        <p:txBody>
          <a:bodyPr/>
          <a:lstStyle/>
          <a:p>
            <a:pPr algn="l"/>
            <a:endParaRPr lang="zh-CN" altLang="en-US"/>
          </a:p>
        </p:txBody>
      </p:sp>
      <p:sp>
        <p:nvSpPr>
          <p:cNvPr id="192551" name="Line 39"/>
          <p:cNvSpPr>
            <a:spLocks noChangeShapeType="1"/>
          </p:cNvSpPr>
          <p:nvPr/>
        </p:nvSpPr>
        <p:spPr bwMode="auto">
          <a:xfrm>
            <a:off x="6300192" y="3403848"/>
            <a:ext cx="609600" cy="0"/>
          </a:xfrm>
          <a:prstGeom prst="line">
            <a:avLst/>
          </a:prstGeom>
          <a:noFill/>
          <a:ln w="63500">
            <a:solidFill>
              <a:srgbClr val="0000FF"/>
            </a:solidFill>
            <a:round/>
            <a:headEnd/>
            <a:tailEnd type="triangle" w="med" len="med"/>
          </a:ln>
          <a:effectLst/>
        </p:spPr>
        <p:txBody>
          <a:bodyPr/>
          <a:lstStyle/>
          <a:p>
            <a:pPr algn="l"/>
            <a:endParaRPr lang="zh-CN" altLang="en-US"/>
          </a:p>
        </p:txBody>
      </p:sp>
      <p:sp>
        <p:nvSpPr>
          <p:cNvPr id="192552" name="Line 40"/>
          <p:cNvSpPr>
            <a:spLocks noChangeShapeType="1"/>
          </p:cNvSpPr>
          <p:nvPr/>
        </p:nvSpPr>
        <p:spPr bwMode="auto">
          <a:xfrm>
            <a:off x="6338888" y="3902968"/>
            <a:ext cx="609600" cy="0"/>
          </a:xfrm>
          <a:prstGeom prst="line">
            <a:avLst/>
          </a:prstGeom>
          <a:noFill/>
          <a:ln w="63500">
            <a:solidFill>
              <a:srgbClr val="0000FF"/>
            </a:solidFill>
            <a:round/>
            <a:headEnd/>
            <a:tailEnd type="triangle" w="med" len="med"/>
          </a:ln>
          <a:effectLst/>
        </p:spPr>
        <p:txBody>
          <a:bodyPr/>
          <a:lstStyle/>
          <a:p>
            <a:pPr algn="l"/>
            <a:endParaRPr lang="zh-CN" altLang="en-US"/>
          </a:p>
        </p:txBody>
      </p:sp>
      <p:sp>
        <p:nvSpPr>
          <p:cNvPr id="192553" name="Line 41"/>
          <p:cNvSpPr>
            <a:spLocks noChangeShapeType="1"/>
          </p:cNvSpPr>
          <p:nvPr/>
        </p:nvSpPr>
        <p:spPr bwMode="auto">
          <a:xfrm>
            <a:off x="4355976" y="3013720"/>
            <a:ext cx="2590800" cy="0"/>
          </a:xfrm>
          <a:prstGeom prst="line">
            <a:avLst/>
          </a:prstGeom>
          <a:noFill/>
          <a:ln w="63500">
            <a:solidFill>
              <a:srgbClr val="0000FF"/>
            </a:solidFill>
            <a:round/>
            <a:headEnd/>
            <a:tailEnd type="triangle" w="med" len="med"/>
          </a:ln>
          <a:effectLst/>
        </p:spPr>
        <p:txBody>
          <a:bodyPr/>
          <a:lstStyle/>
          <a:p>
            <a:endParaRPr lang="zh-CN" altLang="en-US"/>
          </a:p>
        </p:txBody>
      </p:sp>
      <p:sp>
        <p:nvSpPr>
          <p:cNvPr id="192554" name="Line 42"/>
          <p:cNvSpPr>
            <a:spLocks noChangeShapeType="1"/>
          </p:cNvSpPr>
          <p:nvPr/>
        </p:nvSpPr>
        <p:spPr bwMode="auto">
          <a:xfrm>
            <a:off x="4355976" y="2480320"/>
            <a:ext cx="2590800" cy="0"/>
          </a:xfrm>
          <a:prstGeom prst="line">
            <a:avLst/>
          </a:prstGeom>
          <a:noFill/>
          <a:ln w="63500">
            <a:solidFill>
              <a:srgbClr val="0000FF"/>
            </a:solidFill>
            <a:round/>
            <a:headEnd/>
            <a:tailEnd type="triangle" w="med" len="med"/>
          </a:ln>
          <a:effectLst/>
        </p:spPr>
        <p:txBody>
          <a:bodyPr/>
          <a:lstStyle/>
          <a:p>
            <a:endParaRPr lang="zh-CN" altLang="en-US"/>
          </a:p>
        </p:txBody>
      </p:sp>
      <p:sp>
        <p:nvSpPr>
          <p:cNvPr id="192555" name="Line 43"/>
          <p:cNvSpPr>
            <a:spLocks noChangeShapeType="1"/>
          </p:cNvSpPr>
          <p:nvPr/>
        </p:nvSpPr>
        <p:spPr bwMode="auto">
          <a:xfrm flipV="1">
            <a:off x="2389188" y="2480320"/>
            <a:ext cx="304800" cy="76200"/>
          </a:xfrm>
          <a:prstGeom prst="line">
            <a:avLst/>
          </a:prstGeom>
          <a:noFill/>
          <a:ln w="63500">
            <a:solidFill>
              <a:srgbClr val="0000FF"/>
            </a:solidFill>
            <a:round/>
            <a:headEnd/>
            <a:tailEnd type="arrow" w="sm" len="sm"/>
          </a:ln>
          <a:effectLst/>
        </p:spPr>
        <p:txBody>
          <a:bodyPr/>
          <a:lstStyle/>
          <a:p>
            <a:endParaRPr lang="zh-CN" altLang="en-US"/>
          </a:p>
        </p:txBody>
      </p:sp>
      <p:sp>
        <p:nvSpPr>
          <p:cNvPr id="192556" name="Line 44"/>
          <p:cNvSpPr>
            <a:spLocks noChangeShapeType="1"/>
          </p:cNvSpPr>
          <p:nvPr/>
        </p:nvSpPr>
        <p:spPr bwMode="auto">
          <a:xfrm>
            <a:off x="2389188" y="2861320"/>
            <a:ext cx="304800" cy="152400"/>
          </a:xfrm>
          <a:prstGeom prst="line">
            <a:avLst/>
          </a:prstGeom>
          <a:noFill/>
          <a:ln w="63500">
            <a:solidFill>
              <a:srgbClr val="0000FF"/>
            </a:solidFill>
            <a:round/>
            <a:headEnd/>
            <a:tailEnd type="arrow" w="sm" len="sm"/>
          </a:ln>
          <a:effectLst/>
        </p:spPr>
        <p:txBody>
          <a:bodyPr/>
          <a:lstStyle/>
          <a:p>
            <a:endParaRPr lang="zh-CN" altLang="en-US"/>
          </a:p>
        </p:txBody>
      </p:sp>
      <p:sp>
        <p:nvSpPr>
          <p:cNvPr id="192557" name="Line 45"/>
          <p:cNvSpPr>
            <a:spLocks noChangeShapeType="1"/>
          </p:cNvSpPr>
          <p:nvPr/>
        </p:nvSpPr>
        <p:spPr bwMode="auto">
          <a:xfrm flipV="1">
            <a:off x="2267744" y="3691880"/>
            <a:ext cx="457200" cy="228600"/>
          </a:xfrm>
          <a:prstGeom prst="line">
            <a:avLst/>
          </a:prstGeom>
          <a:noFill/>
          <a:ln w="63500">
            <a:solidFill>
              <a:srgbClr val="0000FF"/>
            </a:solidFill>
            <a:round/>
            <a:headEnd/>
            <a:tailEnd type="arrow" w="sm" len="sm"/>
          </a:ln>
          <a:effectLst/>
        </p:spPr>
        <p:txBody>
          <a:bodyPr/>
          <a:lstStyle/>
          <a:p>
            <a:endParaRPr lang="zh-CN" altLang="en-US"/>
          </a:p>
        </p:txBody>
      </p:sp>
      <p:sp>
        <p:nvSpPr>
          <p:cNvPr id="192558" name="Line 46"/>
          <p:cNvSpPr>
            <a:spLocks noChangeShapeType="1"/>
          </p:cNvSpPr>
          <p:nvPr/>
        </p:nvSpPr>
        <p:spPr bwMode="auto">
          <a:xfrm>
            <a:off x="2224088" y="4360168"/>
            <a:ext cx="457200" cy="228600"/>
          </a:xfrm>
          <a:prstGeom prst="line">
            <a:avLst/>
          </a:prstGeom>
          <a:noFill/>
          <a:ln w="63500">
            <a:solidFill>
              <a:srgbClr val="0000FF"/>
            </a:solidFill>
            <a:round/>
            <a:headEnd/>
            <a:tailEnd type="arrow" w="sm" len="sm"/>
          </a:ln>
          <a:effectLst/>
        </p:spPr>
        <p:txBody>
          <a:bodyPr/>
          <a:lstStyle/>
          <a:p>
            <a:endParaRPr lang="zh-CN" altLang="en-US"/>
          </a:p>
        </p:txBody>
      </p:sp>
      <p:sp>
        <p:nvSpPr>
          <p:cNvPr id="192559" name="Line 47"/>
          <p:cNvSpPr>
            <a:spLocks noChangeShapeType="1"/>
          </p:cNvSpPr>
          <p:nvPr/>
        </p:nvSpPr>
        <p:spPr bwMode="auto">
          <a:xfrm>
            <a:off x="6338664" y="4916016"/>
            <a:ext cx="609600" cy="0"/>
          </a:xfrm>
          <a:prstGeom prst="line">
            <a:avLst/>
          </a:prstGeom>
          <a:noFill/>
          <a:ln w="63500">
            <a:solidFill>
              <a:srgbClr val="0000FF"/>
            </a:solidFill>
            <a:round/>
            <a:headEnd/>
            <a:tailEnd type="triangle" w="med" len="med"/>
          </a:ln>
          <a:effectLst/>
        </p:spPr>
        <p:txBody>
          <a:bodyPr/>
          <a:lstStyle/>
          <a:p>
            <a:pPr algn="l"/>
            <a:endParaRPr lang="zh-CN" altLang="en-US"/>
          </a:p>
        </p:txBody>
      </p:sp>
      <p:sp>
        <p:nvSpPr>
          <p:cNvPr id="192560" name="Line 48"/>
          <p:cNvSpPr>
            <a:spLocks noChangeShapeType="1"/>
          </p:cNvSpPr>
          <p:nvPr/>
        </p:nvSpPr>
        <p:spPr bwMode="auto">
          <a:xfrm flipV="1">
            <a:off x="4281488" y="3369568"/>
            <a:ext cx="304800" cy="228600"/>
          </a:xfrm>
          <a:prstGeom prst="line">
            <a:avLst/>
          </a:prstGeom>
          <a:noFill/>
          <a:ln w="63500">
            <a:solidFill>
              <a:srgbClr val="0000FF"/>
            </a:solidFill>
            <a:round/>
            <a:headEnd/>
            <a:tailEnd type="arrow" w="sm" len="sm"/>
          </a:ln>
          <a:effectLst/>
        </p:spPr>
        <p:txBody>
          <a:bodyPr/>
          <a:lstStyle/>
          <a:p>
            <a:endParaRPr lang="zh-CN" altLang="en-US"/>
          </a:p>
        </p:txBody>
      </p:sp>
      <p:sp>
        <p:nvSpPr>
          <p:cNvPr id="192561" name="Line 49"/>
          <p:cNvSpPr>
            <a:spLocks noChangeShapeType="1"/>
          </p:cNvSpPr>
          <p:nvPr/>
        </p:nvSpPr>
        <p:spPr bwMode="auto">
          <a:xfrm>
            <a:off x="4281488" y="3750568"/>
            <a:ext cx="304800" cy="152400"/>
          </a:xfrm>
          <a:prstGeom prst="line">
            <a:avLst/>
          </a:prstGeom>
          <a:noFill/>
          <a:ln w="63500">
            <a:solidFill>
              <a:srgbClr val="0000FF"/>
            </a:solidFill>
            <a:round/>
            <a:headEnd/>
            <a:tailEnd type="arrow" w="sm" len="sm"/>
          </a:ln>
          <a:effectLst/>
        </p:spPr>
        <p:txBody>
          <a:bodyPr/>
          <a:lstStyle/>
          <a:p>
            <a:endParaRPr lang="zh-CN" altLang="en-US"/>
          </a:p>
        </p:txBody>
      </p:sp>
      <p:sp>
        <p:nvSpPr>
          <p:cNvPr id="192562" name="Line 50"/>
          <p:cNvSpPr>
            <a:spLocks noChangeShapeType="1"/>
          </p:cNvSpPr>
          <p:nvPr/>
        </p:nvSpPr>
        <p:spPr bwMode="auto">
          <a:xfrm flipV="1">
            <a:off x="4281488" y="4428728"/>
            <a:ext cx="304800" cy="152400"/>
          </a:xfrm>
          <a:prstGeom prst="line">
            <a:avLst/>
          </a:prstGeom>
          <a:noFill/>
          <a:ln w="63500">
            <a:solidFill>
              <a:srgbClr val="0000FF"/>
            </a:solidFill>
            <a:round/>
            <a:headEnd/>
            <a:tailEnd type="arrow" w="sm" len="sm"/>
          </a:ln>
          <a:effectLst/>
        </p:spPr>
        <p:txBody>
          <a:bodyPr/>
          <a:lstStyle/>
          <a:p>
            <a:endParaRPr lang="zh-CN" altLang="en-US"/>
          </a:p>
        </p:txBody>
      </p:sp>
      <p:sp>
        <p:nvSpPr>
          <p:cNvPr id="192563" name="Line 51"/>
          <p:cNvSpPr>
            <a:spLocks noChangeShapeType="1"/>
          </p:cNvSpPr>
          <p:nvPr/>
        </p:nvSpPr>
        <p:spPr bwMode="auto">
          <a:xfrm>
            <a:off x="4281488" y="4733528"/>
            <a:ext cx="304800" cy="228600"/>
          </a:xfrm>
          <a:prstGeom prst="line">
            <a:avLst/>
          </a:prstGeom>
          <a:noFill/>
          <a:ln w="63500">
            <a:solidFill>
              <a:srgbClr val="0000FF"/>
            </a:solidFill>
            <a:round/>
            <a:headEnd/>
            <a:tailEnd type="arrow" w="sm" len="sm"/>
          </a:ln>
          <a:effectLst/>
        </p:spPr>
        <p:txBody>
          <a:bodyPr/>
          <a:lstStyle/>
          <a:p>
            <a:endParaRPr lang="zh-CN" altLang="en-US"/>
          </a:p>
        </p:txBody>
      </p:sp>
      <p:sp>
        <p:nvSpPr>
          <p:cNvPr id="192564" name="Text Box 52"/>
          <p:cNvSpPr txBox="1">
            <a:spLocks noChangeArrowheads="1"/>
          </p:cNvSpPr>
          <p:nvPr/>
        </p:nvSpPr>
        <p:spPr bwMode="auto">
          <a:xfrm>
            <a:off x="6934200" y="3115816"/>
            <a:ext cx="2209800" cy="584775"/>
          </a:xfrm>
          <a:prstGeom prst="rect">
            <a:avLst/>
          </a:prstGeom>
          <a:noFill/>
          <a:ln w="9525">
            <a:noFill/>
            <a:miter lim="800000"/>
            <a:headEnd/>
            <a:tailEnd/>
          </a:ln>
          <a:effectLst/>
        </p:spPr>
        <p:txBody>
          <a:bodyPr>
            <a:spAutoFit/>
          </a:bodyPr>
          <a:lstStyle/>
          <a:p>
            <a:pPr algn="l">
              <a:spcBef>
                <a:spcPts val="0"/>
              </a:spcBef>
            </a:pPr>
            <a:r>
              <a:rPr kumimoji="1" lang="en-US" altLang="zh-CN" sz="1600" dirty="0">
                <a:solidFill>
                  <a:schemeClr val="tx2"/>
                </a:solidFill>
                <a:latin typeface="Times New Roman" pitchFamily="18" charset="0"/>
              </a:rPr>
              <a:t>W</a:t>
            </a:r>
            <a:r>
              <a:rPr kumimoji="1" lang="zh-CN" altLang="en-US" sz="1600" dirty="0">
                <a:solidFill>
                  <a:schemeClr val="tx2"/>
                </a:solidFill>
                <a:latin typeface="Times New Roman" pitchFamily="18" charset="0"/>
              </a:rPr>
              <a:t>膜、高温氧化膜</a:t>
            </a:r>
          </a:p>
          <a:p>
            <a:pPr algn="l">
              <a:spcBef>
                <a:spcPts val="0"/>
              </a:spcBef>
            </a:pPr>
            <a:r>
              <a:rPr kumimoji="1" lang="zh-CN" altLang="en-US" sz="1600" dirty="0">
                <a:solidFill>
                  <a:schemeClr val="tx2"/>
                </a:solidFill>
                <a:latin typeface="Times New Roman" pitchFamily="18" charset="0"/>
              </a:rPr>
              <a:t>多结晶</a:t>
            </a:r>
            <a:r>
              <a:rPr kumimoji="1" lang="en-US" altLang="zh-CN" sz="1600" dirty="0">
                <a:solidFill>
                  <a:schemeClr val="tx2"/>
                </a:solidFill>
                <a:latin typeface="Times New Roman" pitchFamily="18" charset="0"/>
              </a:rPr>
              <a:t>Si</a:t>
            </a:r>
            <a:r>
              <a:rPr kumimoji="1" lang="zh-CN" altLang="en-US" sz="1600" dirty="0">
                <a:solidFill>
                  <a:schemeClr val="tx2"/>
                </a:solidFill>
                <a:latin typeface="Times New Roman" pitchFamily="18" charset="0"/>
              </a:rPr>
              <a:t>膜、</a:t>
            </a:r>
            <a:r>
              <a:rPr kumimoji="1" lang="en-US" altLang="zh-CN" sz="1600" dirty="0">
                <a:solidFill>
                  <a:schemeClr val="tx2"/>
                </a:solidFill>
                <a:latin typeface="Times New Roman" pitchFamily="18" charset="0"/>
              </a:rPr>
              <a:t>Si</a:t>
            </a:r>
            <a:r>
              <a:rPr kumimoji="1" lang="en-US" altLang="zh-CN" sz="1600" baseline="-25000" dirty="0">
                <a:solidFill>
                  <a:schemeClr val="tx2"/>
                </a:solidFill>
                <a:latin typeface="Times New Roman" pitchFamily="18" charset="0"/>
              </a:rPr>
              <a:t>3</a:t>
            </a:r>
            <a:r>
              <a:rPr kumimoji="1" lang="en-US" altLang="zh-CN" sz="1600" dirty="0">
                <a:solidFill>
                  <a:schemeClr val="tx2"/>
                </a:solidFill>
                <a:latin typeface="Times New Roman" pitchFamily="18" charset="0"/>
              </a:rPr>
              <a:t>N</a:t>
            </a:r>
            <a:r>
              <a:rPr kumimoji="1" lang="en-US" altLang="zh-CN" sz="1600" baseline="-25000" dirty="0">
                <a:solidFill>
                  <a:schemeClr val="tx2"/>
                </a:solidFill>
                <a:latin typeface="Times New Roman" pitchFamily="18" charset="0"/>
              </a:rPr>
              <a:t>4</a:t>
            </a:r>
            <a:r>
              <a:rPr kumimoji="1" lang="zh-CN" altLang="en-US" sz="1600" dirty="0">
                <a:solidFill>
                  <a:schemeClr val="tx2"/>
                </a:solidFill>
                <a:latin typeface="Times New Roman" pitchFamily="18" charset="0"/>
              </a:rPr>
              <a:t>膜</a:t>
            </a:r>
            <a:endParaRPr kumimoji="1" lang="ja-JP" altLang="en-US" sz="1600" dirty="0">
              <a:solidFill>
                <a:schemeClr val="tx2"/>
              </a:solidFill>
              <a:latin typeface="Times New Roman" pitchFamily="18" charset="0"/>
            </a:endParaRPr>
          </a:p>
        </p:txBody>
      </p:sp>
      <p:sp>
        <p:nvSpPr>
          <p:cNvPr id="192565" name="Text Box 53"/>
          <p:cNvSpPr txBox="1">
            <a:spLocks noChangeArrowheads="1"/>
          </p:cNvSpPr>
          <p:nvPr/>
        </p:nvSpPr>
        <p:spPr bwMode="auto">
          <a:xfrm>
            <a:off x="6948488" y="4123928"/>
            <a:ext cx="1752600" cy="584775"/>
          </a:xfrm>
          <a:prstGeom prst="rect">
            <a:avLst/>
          </a:prstGeom>
          <a:noFill/>
          <a:ln w="9525">
            <a:noFill/>
            <a:miter lim="800000"/>
            <a:headEnd/>
            <a:tailEnd/>
          </a:ln>
          <a:effectLst/>
        </p:spPr>
        <p:txBody>
          <a:bodyPr>
            <a:spAutoFit/>
          </a:bodyPr>
          <a:lstStyle/>
          <a:p>
            <a:pPr algn="l">
              <a:spcBef>
                <a:spcPts val="0"/>
              </a:spcBef>
            </a:pPr>
            <a:r>
              <a:rPr kumimoji="1" lang="zh-CN" altLang="en-US" sz="1600" dirty="0">
                <a:solidFill>
                  <a:schemeClr val="tx2"/>
                </a:solidFill>
                <a:latin typeface="Times New Roman" pitchFamily="18" charset="0"/>
              </a:rPr>
              <a:t>有机膜、</a:t>
            </a:r>
            <a:r>
              <a:rPr kumimoji="1" lang="en-US" altLang="zh-CN" sz="1600" dirty="0">
                <a:solidFill>
                  <a:schemeClr val="tx2"/>
                </a:solidFill>
                <a:latin typeface="Times New Roman" pitchFamily="18" charset="0"/>
              </a:rPr>
              <a:t>SiO</a:t>
            </a:r>
            <a:r>
              <a:rPr kumimoji="1" lang="en-US" altLang="zh-CN" sz="1600" baseline="-25000" dirty="0">
                <a:solidFill>
                  <a:schemeClr val="tx2"/>
                </a:solidFill>
                <a:latin typeface="Times New Roman" pitchFamily="18" charset="0"/>
              </a:rPr>
              <a:t>2</a:t>
            </a:r>
            <a:r>
              <a:rPr kumimoji="1" lang="zh-CN" altLang="en-US" sz="1600" dirty="0">
                <a:solidFill>
                  <a:schemeClr val="tx2"/>
                </a:solidFill>
                <a:latin typeface="Times New Roman" pitchFamily="18" charset="0"/>
              </a:rPr>
              <a:t>膜</a:t>
            </a:r>
          </a:p>
          <a:p>
            <a:pPr algn="l">
              <a:spcBef>
                <a:spcPts val="0"/>
              </a:spcBef>
            </a:pPr>
            <a:r>
              <a:rPr kumimoji="1" lang="zh-CN" altLang="en-US" sz="1600" dirty="0">
                <a:solidFill>
                  <a:schemeClr val="tx2"/>
                </a:solidFill>
                <a:latin typeface="Times New Roman" pitchFamily="18" charset="0"/>
              </a:rPr>
              <a:t>非晶态</a:t>
            </a:r>
            <a:r>
              <a:rPr kumimoji="1" lang="en-US" altLang="zh-CN" sz="1600" dirty="0">
                <a:solidFill>
                  <a:schemeClr val="tx2"/>
                </a:solidFill>
                <a:latin typeface="Times New Roman" pitchFamily="18" charset="0"/>
              </a:rPr>
              <a:t>Si</a:t>
            </a:r>
            <a:r>
              <a:rPr kumimoji="1" lang="zh-CN" altLang="en-US" sz="1600" dirty="0">
                <a:solidFill>
                  <a:schemeClr val="tx2"/>
                </a:solidFill>
                <a:latin typeface="Times New Roman" pitchFamily="18" charset="0"/>
              </a:rPr>
              <a:t>膜</a:t>
            </a:r>
            <a:endParaRPr kumimoji="1" lang="ja-JP" altLang="en-US" sz="1600" dirty="0">
              <a:solidFill>
                <a:schemeClr val="tx2"/>
              </a:solidFill>
              <a:latin typeface="Times New Roman" pitchFamily="18" charset="0"/>
            </a:endParaRPr>
          </a:p>
        </p:txBody>
      </p:sp>
      <p:sp>
        <p:nvSpPr>
          <p:cNvPr id="192566" name="Text Box 54"/>
          <p:cNvSpPr txBox="1">
            <a:spLocks noChangeArrowheads="1"/>
          </p:cNvSpPr>
          <p:nvPr/>
        </p:nvSpPr>
        <p:spPr bwMode="auto">
          <a:xfrm>
            <a:off x="6948488" y="3598168"/>
            <a:ext cx="2195512" cy="584775"/>
          </a:xfrm>
          <a:prstGeom prst="rect">
            <a:avLst/>
          </a:prstGeom>
          <a:noFill/>
          <a:ln w="9525">
            <a:noFill/>
            <a:miter lim="800000"/>
            <a:headEnd/>
            <a:tailEnd/>
          </a:ln>
          <a:effectLst/>
        </p:spPr>
        <p:txBody>
          <a:bodyPr wrap="square">
            <a:spAutoFit/>
          </a:bodyPr>
          <a:lstStyle/>
          <a:p>
            <a:pPr algn="l">
              <a:spcBef>
                <a:spcPts val="0"/>
              </a:spcBef>
            </a:pPr>
            <a:r>
              <a:rPr kumimoji="1" lang="en-US" altLang="zh-CN" sz="1600" dirty="0">
                <a:solidFill>
                  <a:schemeClr val="tx2"/>
                </a:solidFill>
                <a:latin typeface="Times New Roman" pitchFamily="18" charset="0"/>
              </a:rPr>
              <a:t>SiO</a:t>
            </a:r>
            <a:r>
              <a:rPr kumimoji="1" lang="en-US" altLang="zh-CN" sz="1600" baseline="-25000" dirty="0">
                <a:solidFill>
                  <a:schemeClr val="tx2"/>
                </a:solidFill>
                <a:latin typeface="Times New Roman" pitchFamily="18" charset="0"/>
              </a:rPr>
              <a:t>2</a:t>
            </a:r>
            <a:r>
              <a:rPr kumimoji="1" lang="zh-CN" altLang="en-US" sz="1600" dirty="0">
                <a:solidFill>
                  <a:schemeClr val="tx2"/>
                </a:solidFill>
                <a:latin typeface="Times New Roman" pitchFamily="18" charset="0"/>
              </a:rPr>
              <a:t>膜、氮化膜、有机膜</a:t>
            </a:r>
            <a:endParaRPr kumimoji="1" lang="ja-JP" altLang="en-US" sz="1600" dirty="0">
              <a:solidFill>
                <a:schemeClr val="tx2"/>
              </a:solidFill>
              <a:latin typeface="Times New Roman" pitchFamily="18" charset="0"/>
            </a:endParaRPr>
          </a:p>
        </p:txBody>
      </p:sp>
      <p:sp>
        <p:nvSpPr>
          <p:cNvPr id="192567" name="Text Box 55"/>
          <p:cNvSpPr txBox="1">
            <a:spLocks noChangeArrowheads="1"/>
          </p:cNvSpPr>
          <p:nvPr/>
        </p:nvSpPr>
        <p:spPr bwMode="auto">
          <a:xfrm>
            <a:off x="6948488" y="4790985"/>
            <a:ext cx="1600200" cy="341055"/>
          </a:xfrm>
          <a:prstGeom prst="rect">
            <a:avLst/>
          </a:prstGeom>
          <a:noFill/>
          <a:ln w="9525">
            <a:noFill/>
            <a:miter lim="800000"/>
            <a:headEnd/>
            <a:tailEnd/>
          </a:ln>
          <a:effectLst/>
        </p:spPr>
        <p:txBody>
          <a:bodyPr>
            <a:spAutoFit/>
          </a:bodyPr>
          <a:lstStyle/>
          <a:p>
            <a:pPr algn="l">
              <a:spcBef>
                <a:spcPts val="0"/>
              </a:spcBef>
            </a:pPr>
            <a:r>
              <a:rPr kumimoji="1" lang="en-US" altLang="zh-CN" sz="1600" dirty="0">
                <a:solidFill>
                  <a:schemeClr val="tx2"/>
                </a:solidFill>
                <a:latin typeface="Times New Roman" pitchFamily="18" charset="0"/>
              </a:rPr>
              <a:t>SiO</a:t>
            </a:r>
            <a:r>
              <a:rPr kumimoji="1" lang="en-US" altLang="zh-CN" sz="1600" baseline="-25000" dirty="0">
                <a:solidFill>
                  <a:schemeClr val="tx2"/>
                </a:solidFill>
                <a:latin typeface="Times New Roman" pitchFamily="18" charset="0"/>
              </a:rPr>
              <a:t>2</a:t>
            </a:r>
            <a:r>
              <a:rPr kumimoji="1" lang="zh-CN" altLang="en-US" sz="1600" dirty="0">
                <a:solidFill>
                  <a:schemeClr val="tx2"/>
                </a:solidFill>
                <a:latin typeface="Times New Roman" pitchFamily="18" charset="0"/>
              </a:rPr>
              <a:t>氧化膜</a:t>
            </a:r>
            <a:endParaRPr kumimoji="1" lang="ja-JP" altLang="en-US" sz="1600" dirty="0">
              <a:solidFill>
                <a:schemeClr val="tx2"/>
              </a:solidFill>
              <a:latin typeface="Times New Roman" pitchFamily="18" charset="0"/>
            </a:endParaRPr>
          </a:p>
        </p:txBody>
      </p:sp>
      <p:sp>
        <p:nvSpPr>
          <p:cNvPr id="192568" name="Text Box 56"/>
          <p:cNvSpPr txBox="1">
            <a:spLocks noChangeArrowheads="1"/>
          </p:cNvSpPr>
          <p:nvPr/>
        </p:nvSpPr>
        <p:spPr bwMode="auto">
          <a:xfrm>
            <a:off x="7037388" y="2251720"/>
            <a:ext cx="1905000" cy="336550"/>
          </a:xfrm>
          <a:prstGeom prst="rect">
            <a:avLst/>
          </a:prstGeom>
          <a:noFill/>
          <a:ln w="9525">
            <a:noFill/>
            <a:miter lim="800000"/>
            <a:headEnd/>
            <a:tailEnd/>
          </a:ln>
          <a:effectLst/>
        </p:spPr>
        <p:txBody>
          <a:bodyPr>
            <a:spAutoFit/>
          </a:bodyPr>
          <a:lstStyle/>
          <a:p>
            <a:pPr algn="l">
              <a:spcBef>
                <a:spcPts val="0"/>
              </a:spcBef>
            </a:pPr>
            <a:r>
              <a:rPr kumimoji="1" lang="zh-CN" altLang="en-US" sz="1600" dirty="0">
                <a:solidFill>
                  <a:schemeClr val="tx2"/>
                </a:solidFill>
                <a:latin typeface="Times New Roman" pitchFamily="18" charset="0"/>
              </a:rPr>
              <a:t>氧化膜、金属膜等</a:t>
            </a:r>
            <a:endParaRPr kumimoji="1" lang="ja-JP" altLang="en-US" sz="1600" dirty="0">
              <a:solidFill>
                <a:schemeClr val="tx2"/>
              </a:solidFill>
              <a:latin typeface="Times New Roman" pitchFamily="18" charset="0"/>
            </a:endParaRPr>
          </a:p>
        </p:txBody>
      </p:sp>
      <p:sp>
        <p:nvSpPr>
          <p:cNvPr id="192569" name="Text Box 57"/>
          <p:cNvSpPr txBox="1">
            <a:spLocks noChangeArrowheads="1"/>
          </p:cNvSpPr>
          <p:nvPr/>
        </p:nvSpPr>
        <p:spPr bwMode="auto">
          <a:xfrm>
            <a:off x="7010400" y="2615257"/>
            <a:ext cx="2133600" cy="584775"/>
          </a:xfrm>
          <a:prstGeom prst="rect">
            <a:avLst/>
          </a:prstGeom>
          <a:noFill/>
          <a:ln w="9525">
            <a:noFill/>
            <a:miter lim="800000"/>
            <a:headEnd/>
            <a:tailEnd/>
          </a:ln>
          <a:effectLst/>
        </p:spPr>
        <p:txBody>
          <a:bodyPr>
            <a:spAutoFit/>
          </a:bodyPr>
          <a:lstStyle/>
          <a:p>
            <a:pPr algn="l">
              <a:spcBef>
                <a:spcPts val="0"/>
              </a:spcBef>
            </a:pPr>
            <a:r>
              <a:rPr kumimoji="1" lang="en-US" altLang="zh-CN" sz="1600" dirty="0">
                <a:solidFill>
                  <a:schemeClr val="tx2"/>
                </a:solidFill>
                <a:latin typeface="Times New Roman" pitchFamily="18" charset="0"/>
              </a:rPr>
              <a:t>Al</a:t>
            </a:r>
            <a:r>
              <a:rPr kumimoji="1" lang="zh-CN" altLang="en-US" sz="1600" dirty="0">
                <a:solidFill>
                  <a:schemeClr val="tx2"/>
                </a:solidFill>
                <a:latin typeface="Times New Roman" pitchFamily="18" charset="0"/>
              </a:rPr>
              <a:t>膜、</a:t>
            </a:r>
            <a:r>
              <a:rPr kumimoji="1" lang="en-US" altLang="zh-CN" sz="1600" dirty="0">
                <a:solidFill>
                  <a:schemeClr val="tx2"/>
                </a:solidFill>
                <a:latin typeface="Times New Roman" pitchFamily="18" charset="0"/>
              </a:rPr>
              <a:t>Cu</a:t>
            </a:r>
            <a:r>
              <a:rPr kumimoji="1" lang="zh-CN" altLang="en-US" sz="1600" dirty="0">
                <a:solidFill>
                  <a:schemeClr val="tx2"/>
                </a:solidFill>
                <a:latin typeface="Times New Roman" pitchFamily="18" charset="0"/>
              </a:rPr>
              <a:t>膜、</a:t>
            </a:r>
            <a:r>
              <a:rPr kumimoji="1" lang="en-US" altLang="zh-CN" sz="1600" dirty="0">
                <a:solidFill>
                  <a:schemeClr val="tx2"/>
                </a:solidFill>
                <a:latin typeface="Times New Roman" pitchFamily="18" charset="0"/>
              </a:rPr>
              <a:t>Ti</a:t>
            </a:r>
            <a:r>
              <a:rPr kumimoji="1" lang="zh-CN" altLang="en-US" sz="1600" dirty="0">
                <a:solidFill>
                  <a:schemeClr val="tx2"/>
                </a:solidFill>
                <a:latin typeface="Times New Roman" pitchFamily="18" charset="0"/>
              </a:rPr>
              <a:t>膜、</a:t>
            </a:r>
            <a:r>
              <a:rPr kumimoji="1" lang="en-US" altLang="zh-CN" sz="1600" dirty="0" err="1">
                <a:solidFill>
                  <a:schemeClr val="tx2"/>
                </a:solidFill>
                <a:latin typeface="Times New Roman" pitchFamily="18" charset="0"/>
              </a:rPr>
              <a:t>TiN</a:t>
            </a:r>
            <a:r>
              <a:rPr kumimoji="1" lang="zh-CN" altLang="en-US" sz="1600" dirty="0">
                <a:solidFill>
                  <a:schemeClr val="tx2"/>
                </a:solidFill>
                <a:latin typeface="Times New Roman" pitchFamily="18" charset="0"/>
              </a:rPr>
              <a:t>膜、</a:t>
            </a:r>
            <a:r>
              <a:rPr kumimoji="1" lang="en-US" altLang="zh-CN" sz="1600" dirty="0">
                <a:solidFill>
                  <a:schemeClr val="tx2"/>
                </a:solidFill>
                <a:latin typeface="Times New Roman" pitchFamily="18" charset="0"/>
              </a:rPr>
              <a:t>W</a:t>
            </a:r>
            <a:r>
              <a:rPr kumimoji="1" lang="zh-CN" altLang="en-US" sz="1600" dirty="0">
                <a:solidFill>
                  <a:schemeClr val="tx2"/>
                </a:solidFill>
                <a:latin typeface="Times New Roman" pitchFamily="18" charset="0"/>
              </a:rPr>
              <a:t>膜</a:t>
            </a:r>
            <a:endParaRPr kumimoji="1" lang="ja-JP" altLang="en-US" sz="1600" dirty="0">
              <a:solidFill>
                <a:schemeClr val="tx2"/>
              </a:solidFill>
              <a:latin typeface="Times New Roman" pitchFamily="18" charset="0"/>
            </a:endParaRPr>
          </a:p>
        </p:txBody>
      </p:sp>
      <p:sp>
        <p:nvSpPr>
          <p:cNvPr id="192570" name="Text Box 58"/>
          <p:cNvSpPr txBox="1">
            <a:spLocks noChangeArrowheads="1"/>
          </p:cNvSpPr>
          <p:nvPr/>
        </p:nvSpPr>
        <p:spPr bwMode="auto">
          <a:xfrm>
            <a:off x="1039688" y="6074712"/>
            <a:ext cx="7924800" cy="738664"/>
          </a:xfrm>
          <a:prstGeom prst="rect">
            <a:avLst/>
          </a:prstGeom>
          <a:noFill/>
          <a:ln w="9525">
            <a:noFill/>
            <a:miter lim="800000"/>
            <a:headEnd/>
            <a:tailEnd/>
          </a:ln>
          <a:effectLst/>
        </p:spPr>
        <p:txBody>
          <a:bodyPr>
            <a:spAutoFit/>
          </a:bodyPr>
          <a:lstStyle/>
          <a:p>
            <a:pPr algn="l">
              <a:spcBef>
                <a:spcPts val="0"/>
              </a:spcBef>
            </a:pPr>
            <a:r>
              <a:rPr kumimoji="1" lang="en-US" altLang="zh-CN" sz="1400" dirty="0">
                <a:solidFill>
                  <a:srgbClr val="000000"/>
                </a:solidFill>
                <a:latin typeface="Times New Roman" pitchFamily="18" charset="0"/>
              </a:rPr>
              <a:t>CVD ： Chemical Vapor Deposition                    AP-CVD ：Atmospheric Pressure CVD</a:t>
            </a:r>
          </a:p>
          <a:p>
            <a:pPr algn="l">
              <a:spcBef>
                <a:spcPts val="0"/>
              </a:spcBef>
            </a:pPr>
            <a:r>
              <a:rPr kumimoji="1" lang="en-US" altLang="zh-CN" sz="1400" dirty="0">
                <a:solidFill>
                  <a:srgbClr val="000000"/>
                </a:solidFill>
                <a:latin typeface="Times New Roman" pitchFamily="18" charset="0"/>
              </a:rPr>
              <a:t>PVD ： Physical Vapor Deposition                      P-CVD ：Plasma CVD</a:t>
            </a:r>
          </a:p>
          <a:p>
            <a:pPr algn="l">
              <a:spcBef>
                <a:spcPts val="0"/>
              </a:spcBef>
            </a:pPr>
            <a:r>
              <a:rPr kumimoji="1" lang="en-US" altLang="zh-CN" sz="1400" dirty="0">
                <a:solidFill>
                  <a:srgbClr val="000000"/>
                </a:solidFill>
                <a:latin typeface="Times New Roman" pitchFamily="18" charset="0"/>
              </a:rPr>
              <a:t>LP-CVD ：Low Pressure CVD                             HDP-CVD ：High Density Plasma CVD</a:t>
            </a:r>
            <a:endParaRPr kumimoji="1" lang="en-US" altLang="ja-JP" sz="1400" dirty="0">
              <a:solidFill>
                <a:srgbClr val="000000"/>
              </a:solidFill>
              <a:latin typeface="Times New Roman" pitchFamily="18" charset="0"/>
            </a:endParaRPr>
          </a:p>
        </p:txBody>
      </p:sp>
      <p:grpSp>
        <p:nvGrpSpPr>
          <p:cNvPr id="59" name="Group 25"/>
          <p:cNvGrpSpPr>
            <a:grpSpLocks/>
          </p:cNvGrpSpPr>
          <p:nvPr/>
        </p:nvGrpSpPr>
        <p:grpSpPr bwMode="auto">
          <a:xfrm>
            <a:off x="827584" y="5636096"/>
            <a:ext cx="1656184" cy="457200"/>
            <a:chOff x="384" y="1536"/>
            <a:chExt cx="1152" cy="288"/>
          </a:xfrm>
        </p:grpSpPr>
        <p:sp>
          <p:nvSpPr>
            <p:cNvPr id="60" name="AutoShape 26"/>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61" name="Text Box 27"/>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zh-CN" altLang="en-US" sz="2000" b="1" dirty="0" smtClean="0">
                  <a:solidFill>
                    <a:schemeClr val="bg1"/>
                  </a:solidFill>
                  <a:latin typeface="Times New Roman" pitchFamily="18" charset="0"/>
                </a:rPr>
                <a:t>电沉积</a:t>
              </a:r>
              <a:endParaRPr kumimoji="1" lang="ja-JP" altLang="en-US" sz="2000" b="1" dirty="0">
                <a:solidFill>
                  <a:schemeClr val="bg1"/>
                </a:solidFill>
                <a:latin typeface="Times New Roman" pitchFamily="18" charset="0"/>
              </a:endParaRPr>
            </a:p>
          </p:txBody>
        </p:sp>
      </p:grpSp>
      <p:sp>
        <p:nvSpPr>
          <p:cNvPr id="62" name="Line 37"/>
          <p:cNvSpPr>
            <a:spLocks noChangeShapeType="1"/>
          </p:cNvSpPr>
          <p:nvPr/>
        </p:nvSpPr>
        <p:spPr bwMode="auto">
          <a:xfrm>
            <a:off x="2376264" y="5877272"/>
            <a:ext cx="4572000" cy="0"/>
          </a:xfrm>
          <a:prstGeom prst="line">
            <a:avLst/>
          </a:prstGeom>
          <a:noFill/>
          <a:ln w="63500">
            <a:solidFill>
              <a:srgbClr val="0000FF"/>
            </a:solidFill>
            <a:round/>
            <a:headEnd/>
            <a:tailEnd type="triangle" w="med" len="med"/>
          </a:ln>
          <a:effectLst/>
        </p:spPr>
        <p:txBody>
          <a:bodyPr/>
          <a:lstStyle/>
          <a:p>
            <a:endParaRPr lang="zh-CN" altLang="en-US"/>
          </a:p>
        </p:txBody>
      </p:sp>
      <p:sp>
        <p:nvSpPr>
          <p:cNvPr id="63" name="Text Box 57"/>
          <p:cNvSpPr txBox="1">
            <a:spLocks noChangeArrowheads="1"/>
          </p:cNvSpPr>
          <p:nvPr/>
        </p:nvSpPr>
        <p:spPr bwMode="auto">
          <a:xfrm>
            <a:off x="6902896" y="5730120"/>
            <a:ext cx="2133600" cy="338554"/>
          </a:xfrm>
          <a:prstGeom prst="rect">
            <a:avLst/>
          </a:prstGeom>
          <a:noFill/>
          <a:ln w="9525">
            <a:noFill/>
            <a:miter lim="800000"/>
            <a:headEnd/>
            <a:tailEnd/>
          </a:ln>
          <a:effectLst/>
        </p:spPr>
        <p:txBody>
          <a:bodyPr>
            <a:spAutoFit/>
          </a:bodyPr>
          <a:lstStyle/>
          <a:p>
            <a:pPr algn="l">
              <a:spcBef>
                <a:spcPts val="0"/>
              </a:spcBef>
            </a:pPr>
            <a:r>
              <a:rPr kumimoji="1" lang="en-US" altLang="zh-CN" sz="1600" dirty="0" smtClean="0">
                <a:solidFill>
                  <a:schemeClr val="tx2"/>
                </a:solidFill>
                <a:latin typeface="Times New Roman" pitchFamily="18" charset="0"/>
              </a:rPr>
              <a:t>Cu</a:t>
            </a:r>
            <a:r>
              <a:rPr kumimoji="1" lang="zh-CN" altLang="en-US" sz="1600" dirty="0">
                <a:solidFill>
                  <a:schemeClr val="tx2"/>
                </a:solidFill>
                <a:latin typeface="Times New Roman" pitchFamily="18" charset="0"/>
              </a:rPr>
              <a:t>膜</a:t>
            </a:r>
            <a:r>
              <a:rPr kumimoji="1" lang="zh-CN" altLang="en-US" sz="1600" dirty="0" smtClean="0">
                <a:solidFill>
                  <a:schemeClr val="tx2"/>
                </a:solidFill>
                <a:latin typeface="Times New Roman" pitchFamily="18" charset="0"/>
              </a:rPr>
              <a:t>、</a:t>
            </a:r>
            <a:r>
              <a:rPr kumimoji="1" lang="en-US" altLang="zh-CN" sz="1600" dirty="0" smtClean="0">
                <a:solidFill>
                  <a:schemeClr val="tx2"/>
                </a:solidFill>
                <a:latin typeface="Times New Roman" pitchFamily="18" charset="0"/>
              </a:rPr>
              <a:t>Ni</a:t>
            </a:r>
            <a:r>
              <a:rPr kumimoji="1" lang="zh-CN" altLang="en-US" sz="1600" dirty="0" smtClean="0">
                <a:solidFill>
                  <a:schemeClr val="tx2"/>
                </a:solidFill>
                <a:latin typeface="Times New Roman" pitchFamily="18" charset="0"/>
              </a:rPr>
              <a:t>膜、</a:t>
            </a:r>
            <a:r>
              <a:rPr kumimoji="1" lang="en-US" altLang="zh-CN" sz="1600" dirty="0" smtClean="0">
                <a:solidFill>
                  <a:schemeClr val="tx2"/>
                </a:solidFill>
                <a:latin typeface="Times New Roman" pitchFamily="18" charset="0"/>
              </a:rPr>
              <a:t>Au</a:t>
            </a:r>
            <a:r>
              <a:rPr kumimoji="1" lang="zh-CN" altLang="en-US" sz="1600" dirty="0" smtClean="0">
                <a:solidFill>
                  <a:schemeClr val="tx2"/>
                </a:solidFill>
                <a:latin typeface="Times New Roman" pitchFamily="18" charset="0"/>
              </a:rPr>
              <a:t>膜等</a:t>
            </a:r>
            <a:endParaRPr kumimoji="1" lang="ja-JP" altLang="en-US" sz="1600" dirty="0">
              <a:solidFill>
                <a:schemeClr val="tx2"/>
              </a:solidFill>
              <a:latin typeface="Times New Roman" pitchFamily="18" charset="0"/>
            </a:endParaRPr>
          </a:p>
        </p:txBody>
      </p:sp>
      <p:sp>
        <p:nvSpPr>
          <p:cNvPr id="64" name="标题 1"/>
          <p:cNvSpPr txBox="1">
            <a:spLocks/>
          </p:cNvSpPr>
          <p:nvPr/>
        </p:nvSpPr>
        <p:spPr bwMode="auto">
          <a:xfrm>
            <a:off x="755576" y="764704"/>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1.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薄膜技术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608" y="2204864"/>
            <a:ext cx="7272808" cy="3724275"/>
          </a:xfrm>
        </p:spPr>
        <p:txBody>
          <a:bodyPr/>
          <a:lstStyle/>
          <a:p>
            <a:pPr>
              <a:lnSpc>
                <a:spcPct val="150000"/>
              </a:lnSpc>
              <a:spcBef>
                <a:spcPct val="0"/>
              </a:spcBef>
              <a:buClrTx/>
              <a:buSzTx/>
              <a:buFont typeface="Wingdings" pitchFamily="2" charset="2"/>
              <a:buChar char="u"/>
            </a:pPr>
            <a:r>
              <a:rPr lang="zh-CN" altLang="en-US" sz="2000" dirty="0" smtClean="0">
                <a:solidFill>
                  <a:srgbClr val="000000"/>
                </a:solidFill>
                <a:latin typeface="微软雅黑" pitchFamily="34" charset="-122"/>
                <a:ea typeface="微软雅黑" pitchFamily="34" charset="-122"/>
              </a:rPr>
              <a:t>提高硅的导电性</a:t>
            </a:r>
            <a:endParaRPr lang="en-US" altLang="zh-CN" sz="2000" dirty="0" smtClean="0">
              <a:solidFill>
                <a:srgbClr val="000000"/>
              </a:solidFill>
              <a:latin typeface="微软雅黑" pitchFamily="34" charset="-122"/>
              <a:ea typeface="微软雅黑" pitchFamily="34" charset="-122"/>
            </a:endParaRPr>
          </a:p>
          <a:p>
            <a:pPr>
              <a:lnSpc>
                <a:spcPct val="150000"/>
              </a:lnSpc>
              <a:spcBef>
                <a:spcPct val="0"/>
              </a:spcBef>
              <a:buClrTx/>
              <a:buSzTx/>
              <a:buFont typeface="Wingdings" pitchFamily="2" charset="2"/>
              <a:buChar char="u"/>
            </a:pPr>
            <a:r>
              <a:rPr lang="zh-CN" altLang="en-US" sz="2000" dirty="0" smtClean="0">
                <a:solidFill>
                  <a:srgbClr val="000000"/>
                </a:solidFill>
                <a:latin typeface="微软雅黑" pitchFamily="34" charset="-122"/>
                <a:ea typeface="微软雅黑" pitchFamily="34" charset="-122"/>
              </a:rPr>
              <a:t>在硅中加入必要元素的过程</a:t>
            </a:r>
            <a:r>
              <a:rPr lang="en-US" altLang="zh-CN" sz="2000" dirty="0" smtClean="0">
                <a:solidFill>
                  <a:srgbClr val="000000"/>
                </a:solidFill>
                <a:latin typeface="微软雅黑" pitchFamily="34" charset="-122"/>
                <a:ea typeface="微软雅黑" pitchFamily="34" charset="-122"/>
              </a:rPr>
              <a:t>——</a:t>
            </a:r>
            <a:r>
              <a:rPr lang="zh-CN" altLang="en-US" sz="2000" dirty="0" smtClean="0">
                <a:solidFill>
                  <a:srgbClr val="000000"/>
                </a:solidFill>
                <a:latin typeface="微软雅黑" pitchFamily="34" charset="-122"/>
                <a:ea typeface="微软雅黑" pitchFamily="34" charset="-122"/>
              </a:rPr>
              <a:t>掺杂</a:t>
            </a:r>
            <a:endParaRPr lang="en-US" altLang="zh-CN" sz="2000" dirty="0" smtClean="0">
              <a:solidFill>
                <a:srgbClr val="000000"/>
              </a:solidFill>
              <a:latin typeface="微软雅黑" pitchFamily="34" charset="-122"/>
              <a:ea typeface="微软雅黑" pitchFamily="34" charset="-122"/>
            </a:endParaRPr>
          </a:p>
          <a:p>
            <a:pPr>
              <a:lnSpc>
                <a:spcPct val="150000"/>
              </a:lnSpc>
              <a:spcBef>
                <a:spcPct val="0"/>
              </a:spcBef>
              <a:buClrTx/>
              <a:buSzTx/>
              <a:buFont typeface="Wingdings" pitchFamily="2" charset="2"/>
              <a:buChar char="u"/>
            </a:pPr>
            <a:r>
              <a:rPr lang="zh-CN" altLang="en-US" sz="2000" dirty="0" smtClean="0">
                <a:solidFill>
                  <a:srgbClr val="000000"/>
                </a:solidFill>
                <a:latin typeface="微软雅黑" pitchFamily="34" charset="-122"/>
                <a:ea typeface="微软雅黑" pitchFamily="34" charset="-122"/>
              </a:rPr>
              <a:t>掺杂区：掺杂物通过硅片上的掩模窗口进入硅的晶体结构区</a:t>
            </a:r>
            <a:endParaRPr lang="en-US" altLang="zh-CN" sz="2000" dirty="0" smtClean="0">
              <a:solidFill>
                <a:srgbClr val="000000"/>
              </a:solidFill>
              <a:latin typeface="微软雅黑" pitchFamily="34" charset="-122"/>
              <a:ea typeface="微软雅黑" pitchFamily="34" charset="-122"/>
            </a:endParaRPr>
          </a:p>
          <a:p>
            <a:pPr>
              <a:lnSpc>
                <a:spcPct val="150000"/>
              </a:lnSpc>
              <a:spcBef>
                <a:spcPct val="0"/>
              </a:spcBef>
              <a:buClrTx/>
              <a:buSzTx/>
              <a:buFont typeface="Wingdings" pitchFamily="2" charset="2"/>
              <a:buChar char="u"/>
            </a:pPr>
            <a:r>
              <a:rPr lang="zh-CN" altLang="en-US" sz="2000" dirty="0" smtClean="0">
                <a:solidFill>
                  <a:srgbClr val="000000"/>
                </a:solidFill>
                <a:latin typeface="微软雅黑" pitchFamily="34" charset="-122"/>
                <a:ea typeface="微软雅黑" pitchFamily="34" charset="-122"/>
              </a:rPr>
              <a:t>离子注入的掩模通常是光刻胶，也可以是其他</a:t>
            </a:r>
            <a:endParaRPr lang="en-US" altLang="zh-CN" sz="2000" dirty="0" smtClean="0">
              <a:solidFill>
                <a:srgbClr val="000000"/>
              </a:solidFill>
              <a:latin typeface="微软雅黑" pitchFamily="34" charset="-122"/>
              <a:ea typeface="微软雅黑" pitchFamily="34" charset="-122"/>
            </a:endParaRPr>
          </a:p>
          <a:p>
            <a:pPr>
              <a:lnSpc>
                <a:spcPct val="150000"/>
              </a:lnSpc>
              <a:spcBef>
                <a:spcPct val="0"/>
              </a:spcBef>
              <a:buClrTx/>
              <a:buSzTx/>
              <a:buFont typeface="Wingdings" pitchFamily="2" charset="2"/>
              <a:buChar char="u"/>
            </a:pPr>
            <a:r>
              <a:rPr lang="zh-CN" altLang="en-US" sz="2000" dirty="0" smtClean="0">
                <a:solidFill>
                  <a:srgbClr val="000000"/>
                </a:solidFill>
                <a:latin typeface="微软雅黑" pitchFamily="34" charset="-122"/>
                <a:ea typeface="微软雅黑" pitchFamily="34" charset="-122"/>
              </a:rPr>
              <a:t>掺杂区的类型可以和硅片不同也可以类型相同，浓度不同</a:t>
            </a:r>
          </a:p>
          <a:p>
            <a:pPr>
              <a:lnSpc>
                <a:spcPct val="150000"/>
              </a:lnSpc>
              <a:spcBef>
                <a:spcPct val="0"/>
              </a:spcBef>
              <a:buClrTx/>
              <a:buSzTx/>
              <a:buFont typeface="Wingdings" pitchFamily="2" charset="2"/>
              <a:buChar char="u"/>
            </a:pPr>
            <a:r>
              <a:rPr lang="zh-CN" altLang="en-US" sz="2000" dirty="0" smtClean="0">
                <a:solidFill>
                  <a:srgbClr val="000000"/>
                </a:solidFill>
                <a:latin typeface="微软雅黑" pitchFamily="34" charset="-122"/>
                <a:ea typeface="微软雅黑" pitchFamily="34" charset="-122"/>
              </a:rPr>
              <a:t>掺杂方法：热扩散、离子注入</a:t>
            </a:r>
          </a:p>
          <a:p>
            <a:pPr>
              <a:lnSpc>
                <a:spcPct val="150000"/>
              </a:lnSpc>
              <a:buFont typeface="Wingdings" pitchFamily="2" charset="2"/>
              <a:buChar char="u"/>
            </a:pPr>
            <a:endParaRPr lang="zh-CN" altLang="en-US" sz="2000" dirty="0">
              <a:solidFill>
                <a:srgbClr val="000000"/>
              </a:solidFill>
              <a:latin typeface="微软雅黑" pitchFamily="34" charset="-122"/>
              <a:ea typeface="微软雅黑" pitchFamily="34" charset="-122"/>
            </a:endParaRPr>
          </a:p>
        </p:txBody>
      </p:sp>
      <p:sp>
        <p:nvSpPr>
          <p:cNvPr id="4" name="AutoShape 2"/>
          <p:cNvSpPr txBox="1">
            <a:spLocks noChangeArrowheads="1"/>
          </p:cNvSpPr>
          <p:nvPr/>
        </p:nvSpPr>
        <p:spPr bwMode="auto">
          <a:xfrm>
            <a:off x="827584" y="836712"/>
            <a:ext cx="7924800"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 </a:t>
            </a:r>
            <a:r>
              <a:rPr kumimoji="1" lang="zh-CN" altLang="en-US" sz="3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掺杂技术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6" name="Rectangle 4"/>
          <p:cNvSpPr txBox="1">
            <a:spLocks noChangeArrowheads="1"/>
          </p:cNvSpPr>
          <p:nvPr/>
        </p:nvSpPr>
        <p:spPr bwMode="auto">
          <a:xfrm>
            <a:off x="827584" y="1700808"/>
            <a:ext cx="4320480"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用途</a:t>
            </a:r>
            <a:endParaRPr kumimoji="1" lang="en-US" altLang="zh-TW"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AutoShape 2"/>
          <p:cNvSpPr>
            <a:spLocks noGrp="1" noChangeArrowheads="1"/>
          </p:cNvSpPr>
          <p:nvPr>
            <p:ph type="title"/>
          </p:nvPr>
        </p:nvSpPr>
        <p:spPr>
          <a:xfrm>
            <a:off x="827584" y="836712"/>
            <a:ext cx="7924800" cy="795338"/>
          </a:xfrm>
        </p:spPr>
        <p:txBody>
          <a:bodyPr/>
          <a:lstStyle/>
          <a:p>
            <a:r>
              <a:rPr kumimoji="1" lang="en-US" altLang="zh-CN" sz="3200" kern="1200" dirty="0" smtClean="0">
                <a:solidFill>
                  <a:srgbClr val="000000"/>
                </a:solidFill>
                <a:latin typeface="微软雅黑" pitchFamily="34" charset="-122"/>
                <a:ea typeface="微软雅黑" pitchFamily="34" charset="-122"/>
                <a:cs typeface="+mn-cs"/>
              </a:rPr>
              <a:t>4. </a:t>
            </a:r>
            <a:r>
              <a:rPr kumimoji="1" lang="zh-CN" altLang="en-US" sz="3200" kern="1200" dirty="0" smtClean="0">
                <a:solidFill>
                  <a:srgbClr val="000000"/>
                </a:solidFill>
                <a:latin typeface="微软雅黑" pitchFamily="34" charset="-122"/>
                <a:ea typeface="微软雅黑" pitchFamily="34" charset="-122"/>
                <a:cs typeface="+mn-cs"/>
              </a:rPr>
              <a:t>掺杂技术</a:t>
            </a:r>
            <a:endParaRPr kumimoji="1" lang="zh-CN" altLang="en-US" sz="3200" kern="1200" dirty="0">
              <a:solidFill>
                <a:srgbClr val="000000"/>
              </a:solidFill>
              <a:latin typeface="微软雅黑" pitchFamily="34" charset="-122"/>
              <a:ea typeface="微软雅黑" pitchFamily="34" charset="-122"/>
              <a:cs typeface="+mn-cs"/>
            </a:endParaRPr>
          </a:p>
        </p:txBody>
      </p:sp>
      <p:grpSp>
        <p:nvGrpSpPr>
          <p:cNvPr id="2" name="Group 3"/>
          <p:cNvGrpSpPr>
            <a:grpSpLocks/>
          </p:cNvGrpSpPr>
          <p:nvPr/>
        </p:nvGrpSpPr>
        <p:grpSpPr bwMode="auto">
          <a:xfrm>
            <a:off x="827584" y="3501008"/>
            <a:ext cx="1752600" cy="457200"/>
            <a:chOff x="384" y="1536"/>
            <a:chExt cx="1152" cy="288"/>
          </a:xfrm>
        </p:grpSpPr>
        <p:sp>
          <p:nvSpPr>
            <p:cNvPr id="193540" name="AutoShape 4"/>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3541" name="Text Box 5"/>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zh-CN" altLang="en-US" sz="2000" b="1">
                  <a:solidFill>
                    <a:schemeClr val="bg1"/>
                  </a:solidFill>
                  <a:latin typeface="Times New Roman" pitchFamily="18" charset="0"/>
                </a:rPr>
                <a:t>热扩散法</a:t>
              </a:r>
              <a:endParaRPr kumimoji="1" lang="ja-JP" altLang="en-US" sz="2000" b="1">
                <a:solidFill>
                  <a:schemeClr val="bg1"/>
                </a:solidFill>
                <a:latin typeface="Times New Roman" pitchFamily="18" charset="0"/>
              </a:endParaRPr>
            </a:p>
          </p:txBody>
        </p:sp>
      </p:grpSp>
      <p:grpSp>
        <p:nvGrpSpPr>
          <p:cNvPr id="3" name="Group 6"/>
          <p:cNvGrpSpPr>
            <a:grpSpLocks/>
          </p:cNvGrpSpPr>
          <p:nvPr/>
        </p:nvGrpSpPr>
        <p:grpSpPr bwMode="auto">
          <a:xfrm>
            <a:off x="803176" y="5708104"/>
            <a:ext cx="1752600" cy="457200"/>
            <a:chOff x="384" y="1536"/>
            <a:chExt cx="1152" cy="288"/>
          </a:xfrm>
        </p:grpSpPr>
        <p:sp>
          <p:nvSpPr>
            <p:cNvPr id="193543" name="AutoShape 7"/>
            <p:cNvSpPr>
              <a:spLocks noChangeArrowheads="1"/>
            </p:cNvSpPr>
            <p:nvPr/>
          </p:nvSpPr>
          <p:spPr bwMode="auto">
            <a:xfrm>
              <a:off x="384" y="1536"/>
              <a:ext cx="1104" cy="288"/>
            </a:xfrm>
            <a:prstGeom prst="hexagon">
              <a:avLst>
                <a:gd name="adj" fmla="val 45840"/>
                <a:gd name="vf" fmla="val 115470"/>
              </a:avLst>
            </a:prstGeom>
            <a:solidFill>
              <a:srgbClr val="660066"/>
            </a:solidFill>
            <a:ln w="9525">
              <a:solidFill>
                <a:schemeClr val="tx1"/>
              </a:solidFill>
              <a:miter lim="800000"/>
              <a:headEnd/>
              <a:tailEnd/>
            </a:ln>
            <a:effectLst/>
          </p:spPr>
          <p:txBody>
            <a:bodyPr wrap="none" anchor="ctr"/>
            <a:lstStyle/>
            <a:p>
              <a:endParaRPr lang="zh-CN" altLang="en-US"/>
            </a:p>
          </p:txBody>
        </p:sp>
        <p:sp>
          <p:nvSpPr>
            <p:cNvPr id="193544" name="Text Box 8"/>
            <p:cNvSpPr txBox="1">
              <a:spLocks noChangeArrowheads="1"/>
            </p:cNvSpPr>
            <p:nvPr/>
          </p:nvSpPr>
          <p:spPr bwMode="auto">
            <a:xfrm>
              <a:off x="384" y="1536"/>
              <a:ext cx="1152" cy="250"/>
            </a:xfrm>
            <a:prstGeom prst="rect">
              <a:avLst/>
            </a:prstGeom>
            <a:noFill/>
            <a:ln w="9525">
              <a:noFill/>
              <a:miter lim="800000"/>
              <a:headEnd/>
              <a:tailEnd/>
            </a:ln>
            <a:effectLst/>
          </p:spPr>
          <p:txBody>
            <a:bodyPr>
              <a:spAutoFit/>
            </a:bodyPr>
            <a:lstStyle/>
            <a:p>
              <a:pPr algn="ctr">
                <a:spcBef>
                  <a:spcPct val="50000"/>
                </a:spcBef>
              </a:pPr>
              <a:r>
                <a:rPr kumimoji="1" lang="zh-CN" altLang="en-US" sz="2000" b="1">
                  <a:solidFill>
                    <a:schemeClr val="bg1"/>
                  </a:solidFill>
                  <a:latin typeface="Times New Roman" pitchFamily="18" charset="0"/>
                </a:rPr>
                <a:t>离子注入法</a:t>
              </a:r>
              <a:endParaRPr kumimoji="1" lang="ja-JP" altLang="en-US" sz="2000" b="1">
                <a:solidFill>
                  <a:schemeClr val="bg1"/>
                </a:solidFill>
                <a:latin typeface="Times New Roman" pitchFamily="18" charset="0"/>
              </a:endParaRPr>
            </a:p>
          </p:txBody>
        </p:sp>
      </p:grpSp>
      <p:graphicFrame>
        <p:nvGraphicFramePr>
          <p:cNvPr id="193545" name="Group 9"/>
          <p:cNvGraphicFramePr>
            <a:graphicFrameLocks noGrp="1"/>
          </p:cNvGraphicFramePr>
          <p:nvPr/>
        </p:nvGraphicFramePr>
        <p:xfrm>
          <a:off x="2483768" y="2236440"/>
          <a:ext cx="6096000" cy="3352800"/>
        </p:xfrm>
        <a:graphic>
          <a:graphicData uri="http://schemas.openxmlformats.org/drawingml/2006/table">
            <a:tbl>
              <a:tblPr/>
              <a:tblGrid>
                <a:gridCol w="1439490"/>
                <a:gridCol w="1296144"/>
                <a:gridCol w="1512168"/>
                <a:gridCol w="1848198"/>
              </a:tblGrid>
              <a:tr h="241670">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dirty="0" smtClean="0">
                          <a:ln>
                            <a:noFill/>
                          </a:ln>
                          <a:solidFill>
                            <a:srgbClr val="000000"/>
                          </a:solidFill>
                          <a:effectLst/>
                          <a:latin typeface="Arial" pitchFamily="34" charset="0"/>
                          <a:ea typeface="宋体" pitchFamily="2" charset="-122"/>
                        </a:rPr>
                        <a:t>半导体类型</a:t>
                      </a:r>
                      <a:endParaRPr kumimoji="0" lang="ja-JP" altLang="en-US" sz="1600" b="0" i="0" u="none" strike="noStrike" cap="none" normalizeH="0" baseline="0" dirty="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掺杂元素</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化合物源</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状态（常温下）</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70">
                <a:tc rowSpan="5">
                  <a:txBody>
                    <a:bodyPr/>
                    <a:lstStyle/>
                    <a:p>
                      <a:pPr marL="0" marR="0" lvl="0" indent="0" algn="ctr" defTabSz="914400" rtl="0" eaLnBrk="1" fontAlgn="ctr" latinLnBrk="0" hangingPunct="1">
                        <a:lnSpc>
                          <a:spcPct val="100000"/>
                        </a:lnSpc>
                        <a:spcBef>
                          <a:spcPct val="0"/>
                        </a:spcBef>
                        <a:spcAft>
                          <a:spcPct val="0"/>
                        </a:spcAft>
                        <a:buClr>
                          <a:schemeClr val="tx1"/>
                        </a:buClr>
                        <a:buSzPct val="75000"/>
                        <a:buFont typeface="Wingdings" pitchFamily="2" charset="2"/>
                        <a:buNone/>
                        <a:tabLst/>
                      </a:pPr>
                      <a:endParaRPr kumimoji="0" lang="en-US" altLang="ja-JP" sz="1600" b="0" i="0" u="none" strike="noStrike" cap="none" normalizeH="0" baseline="0" smtClean="0">
                        <a:ln>
                          <a:noFill/>
                        </a:ln>
                        <a:solidFill>
                          <a:srgbClr val="000000"/>
                        </a:solidFill>
                        <a:effectLst/>
                        <a:latin typeface="Arial" pitchFamily="34" charset="0"/>
                        <a:ea typeface="宋体" pitchFamily="2" charset="-122"/>
                      </a:endParaRPr>
                    </a:p>
                    <a:p>
                      <a:pPr marL="0" marR="0" lvl="0" indent="0" algn="ctr" defTabSz="914400" rtl="0" eaLnBrk="1" fontAlgn="ctr" latinLnBrk="0" hangingPunct="1">
                        <a:lnSpc>
                          <a:spcPct val="100000"/>
                        </a:lnSpc>
                        <a:spcBef>
                          <a:spcPct val="0"/>
                        </a:spcBef>
                        <a:spcAft>
                          <a:spcPct val="0"/>
                        </a:spcAft>
                        <a:buClr>
                          <a:schemeClr val="tx1"/>
                        </a:buClr>
                        <a:buSzPct val="75000"/>
                        <a:buFont typeface="Wingdings" pitchFamily="2" charset="2"/>
                        <a:buNone/>
                        <a:tabLst/>
                      </a:pPr>
                      <a:endParaRPr kumimoji="0" lang="en-US" altLang="ja-JP" sz="1600" b="0" i="0" u="none" strike="noStrike" cap="none" normalizeH="0" baseline="0" smtClean="0">
                        <a:ln>
                          <a:noFill/>
                        </a:ln>
                        <a:solidFill>
                          <a:srgbClr val="000000"/>
                        </a:solidFill>
                        <a:effectLst/>
                        <a:latin typeface="Arial" pitchFamily="34" charset="0"/>
                        <a:ea typeface="宋体" pitchFamily="2" charset="-122"/>
                      </a:endParaRPr>
                    </a:p>
                    <a:p>
                      <a:pPr marL="0" marR="0" lvl="0" indent="0" algn="ctr" defTabSz="914400" rtl="0" eaLnBrk="1" fontAlgn="ctr" latinLnBrk="0" hangingPunct="1">
                        <a:lnSpc>
                          <a:spcPct val="100000"/>
                        </a:lnSpc>
                        <a:spcBef>
                          <a:spcPct val="0"/>
                        </a:spcBef>
                        <a:spcAft>
                          <a:spcPct val="0"/>
                        </a:spcAft>
                        <a:buClr>
                          <a:schemeClr val="tx1"/>
                        </a:buClr>
                        <a:buSzPct val="75000"/>
                        <a:buFont typeface="Wingdings" pitchFamily="2" charset="2"/>
                        <a:buNone/>
                        <a:tabLst/>
                      </a:pPr>
                      <a:endParaRPr kumimoji="0" lang="en-US" altLang="ja-JP" sz="1600" b="0" i="0" u="none" strike="noStrike" cap="none" normalizeH="0" baseline="0" smtClean="0">
                        <a:ln>
                          <a:noFill/>
                        </a:ln>
                        <a:solidFill>
                          <a:srgbClr val="000000"/>
                        </a:solidFill>
                        <a:effectLst/>
                        <a:latin typeface="Arial" pitchFamily="34" charset="0"/>
                        <a:ea typeface="宋体" pitchFamily="2" charset="-122"/>
                      </a:endParaRPr>
                    </a:p>
                    <a:p>
                      <a:pPr marL="0" marR="0" lvl="0" indent="0" algn="ctr" defTabSz="914400" rtl="0" eaLnBrk="1" fontAlgn="ctr"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N</a:t>
                      </a:r>
                      <a:r>
                        <a:rPr kumimoji="0" lang="zh-CN" altLang="en-US" sz="1600" b="0" i="0" u="none" strike="noStrike" cap="none" normalizeH="0" baseline="0" smtClean="0">
                          <a:ln>
                            <a:noFill/>
                          </a:ln>
                          <a:solidFill>
                            <a:srgbClr val="000000"/>
                          </a:solidFill>
                          <a:effectLst/>
                          <a:latin typeface="Arial" pitchFamily="34" charset="0"/>
                          <a:ea typeface="宋体" pitchFamily="2" charset="-122"/>
                        </a:rPr>
                        <a:t>型</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Sb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Sb</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2</a:t>
                      </a:r>
                      <a:r>
                        <a:rPr kumimoji="0" lang="en-US" altLang="ja-JP" sz="1600" b="0" i="0" u="none" strike="noStrike" cap="none" normalizeH="0" baseline="0" smtClean="0">
                          <a:ln>
                            <a:noFill/>
                          </a:ln>
                          <a:solidFill>
                            <a:srgbClr val="000000"/>
                          </a:solidFill>
                          <a:effectLst/>
                          <a:latin typeface="Arial" pitchFamily="34" charset="0"/>
                          <a:ea typeface="宋体" pitchFamily="2" charset="-122"/>
                        </a:rPr>
                        <a:t>O</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固态</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70">
                <a:tc vMerge="1">
                  <a:txBody>
                    <a:bodyPr/>
                    <a:lstStyle/>
                    <a:p>
                      <a:endParaRPr lang="zh-CN" altLang="en-US"/>
                    </a:p>
                  </a:txBody>
                  <a:tcPr/>
                </a:tc>
                <a:tc rowSpan="2">
                  <a:txBody>
                    <a:bodyPr/>
                    <a:lstStyle/>
                    <a:p>
                      <a:pPr marL="0" marR="0" lvl="0" indent="0" algn="ctr" defTabSz="914400" rtl="0" eaLnBrk="1" fontAlgn="ctr" latinLnBrk="0" hangingPunct="1">
                        <a:lnSpc>
                          <a:spcPct val="100000"/>
                        </a:lnSpc>
                        <a:spcBef>
                          <a:spcPct val="0"/>
                        </a:spcBef>
                        <a:spcAft>
                          <a:spcPct val="0"/>
                        </a:spcAft>
                        <a:buClr>
                          <a:schemeClr val="tx1"/>
                        </a:buClr>
                        <a:buSzPct val="75000"/>
                        <a:buFont typeface="Wingdings" pitchFamily="2" charset="2"/>
                        <a:buNone/>
                        <a:tabLst/>
                      </a:pPr>
                      <a:endParaRPr kumimoji="0" lang="en-US" altLang="ja-JP" sz="1600" b="0" i="0" u="none" strike="noStrike" cap="none" normalizeH="0" baseline="0" smtClean="0">
                        <a:ln>
                          <a:noFill/>
                        </a:ln>
                        <a:solidFill>
                          <a:srgbClr val="000000"/>
                        </a:solidFill>
                        <a:effectLst/>
                        <a:latin typeface="Arial" pitchFamily="34" charset="0"/>
                        <a:ea typeface="宋体" pitchFamily="2" charset="-122"/>
                      </a:endParaRPr>
                    </a:p>
                    <a:p>
                      <a:pPr marL="0" marR="0" lvl="0" indent="0" algn="ctr" defTabSz="914400" rtl="0" eaLnBrk="1" fontAlgn="ctr"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As</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2</a:t>
                      </a:r>
                      <a:r>
                        <a:rPr kumimoji="0" lang="en-US" altLang="ja-JP" sz="1600" b="0" i="0" u="none" strike="noStrike" cap="none" normalizeH="0" baseline="0" smtClean="0">
                          <a:ln>
                            <a:noFill/>
                          </a:ln>
                          <a:solidFill>
                            <a:srgbClr val="000000"/>
                          </a:solidFill>
                          <a:effectLst/>
                          <a:latin typeface="Arial" pitchFamily="34" charset="0"/>
                          <a:ea typeface="宋体" pitchFamily="2" charset="-122"/>
                        </a:rPr>
                        <a:t>O</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固态</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7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AsH</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气态</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70">
                <a:tc v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altLang="ja-JP" sz="1600" b="0" i="0" u="none" strike="noStrike" cap="none" normalizeH="0" baseline="0" dirty="0" smtClean="0">
                        <a:ln>
                          <a:noFill/>
                        </a:ln>
                        <a:solidFill>
                          <a:srgbClr val="000000"/>
                        </a:solidFill>
                        <a:effectLst/>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dirty="0" smtClean="0">
                          <a:ln>
                            <a:noFill/>
                          </a:ln>
                          <a:solidFill>
                            <a:srgbClr val="000000"/>
                          </a:solidFill>
                          <a:effectLst/>
                          <a:latin typeface="Arial" pitchFamily="34" charset="0"/>
                          <a:ea typeface="宋体" pitchFamily="2" charset="-122"/>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POCl</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液态</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7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PH</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气态</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70">
                <a:tc rowSpan="4">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altLang="ja-JP" sz="1600" b="0" i="0" u="none" strike="noStrike" cap="none" normalizeH="0" baseline="0" smtClean="0">
                        <a:ln>
                          <a:noFill/>
                        </a:ln>
                        <a:solidFill>
                          <a:srgbClr val="000000"/>
                        </a:solidFill>
                        <a:effectLst/>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altLang="ja-JP" sz="1600" b="0" i="0" u="none" strike="noStrike" cap="none" normalizeH="0" baseline="0" smtClean="0">
                        <a:ln>
                          <a:noFill/>
                        </a:ln>
                        <a:solidFill>
                          <a:srgbClr val="000000"/>
                        </a:solidFill>
                        <a:effectLst/>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P</a:t>
                      </a:r>
                      <a:r>
                        <a:rPr kumimoji="0" lang="zh-CN" altLang="en-US" sz="1600" b="0" i="0" u="none" strike="noStrike" cap="none" normalizeH="0" baseline="0" smtClean="0">
                          <a:ln>
                            <a:noFill/>
                          </a:ln>
                          <a:solidFill>
                            <a:srgbClr val="000000"/>
                          </a:solidFill>
                          <a:effectLst/>
                          <a:latin typeface="Arial" pitchFamily="34" charset="0"/>
                          <a:ea typeface="宋体" pitchFamily="2" charset="-122"/>
                        </a:rPr>
                        <a:t>型</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altLang="ja-JP" sz="1600" b="0" i="0" u="none" strike="noStrike" cap="none" normalizeH="0" baseline="0" smtClean="0">
                        <a:ln>
                          <a:noFill/>
                        </a:ln>
                        <a:solidFill>
                          <a:srgbClr val="000000"/>
                        </a:solidFill>
                        <a:effectLst/>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altLang="ja-JP" sz="1600" b="0" i="0" u="none" strike="noStrike" cap="none" normalizeH="0" baseline="0" smtClean="0">
                        <a:ln>
                          <a:noFill/>
                        </a:ln>
                        <a:solidFill>
                          <a:srgbClr val="000000"/>
                        </a:solidFill>
                        <a:effectLst/>
                        <a:latin typeface="Arial"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BBr</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液态</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7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B</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2</a:t>
                      </a:r>
                      <a:r>
                        <a:rPr kumimoji="0" lang="en-US" altLang="ja-JP" sz="1600" b="0" i="0" u="none" strike="noStrike" cap="none" normalizeH="0" baseline="0" smtClean="0">
                          <a:ln>
                            <a:noFill/>
                          </a:ln>
                          <a:solidFill>
                            <a:srgbClr val="000000"/>
                          </a:solidFill>
                          <a:effectLst/>
                          <a:latin typeface="Arial" pitchFamily="34" charset="0"/>
                          <a:ea typeface="宋体" pitchFamily="2" charset="-122"/>
                        </a:rPr>
                        <a:t>H</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气态</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7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BCl</a:t>
                      </a:r>
                      <a:r>
                        <a:rPr kumimoji="0" lang="en-US" altLang="ja-JP" sz="1600" b="0" i="0" u="none" strike="noStrike" cap="none" normalizeH="0" baseline="-25000" smtClean="0">
                          <a:ln>
                            <a:noFill/>
                          </a:ln>
                          <a:solidFill>
                            <a:srgbClr val="000000"/>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Arial" pitchFamily="34" charset="0"/>
                          <a:ea typeface="宋体" pitchFamily="2" charset="-122"/>
                        </a:rPr>
                        <a:t>气态</a:t>
                      </a:r>
                      <a:endParaRPr kumimoji="0" lang="ja-JP" altLang="en-US" sz="16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7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ja-JP" sz="1600" b="0" i="0" u="none" strike="noStrike" cap="none" normalizeH="0" baseline="0" smtClean="0">
                          <a:ln>
                            <a:noFill/>
                          </a:ln>
                          <a:solidFill>
                            <a:srgbClr val="000000"/>
                          </a:solidFill>
                          <a:effectLst/>
                          <a:latin typeface="Arial" pitchFamily="34" charset="0"/>
                          <a:ea typeface="宋体" pitchFamily="2" charset="-122"/>
                        </a:rPr>
                        <a:t>BN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zh-CN" altLang="en-US" sz="1600" b="0" i="0" u="none" strike="noStrike" cap="none" normalizeH="0" baseline="0" dirty="0" smtClean="0">
                          <a:ln>
                            <a:noFill/>
                          </a:ln>
                          <a:solidFill>
                            <a:srgbClr val="000000"/>
                          </a:solidFill>
                          <a:effectLst/>
                          <a:latin typeface="Arial" pitchFamily="34" charset="0"/>
                          <a:ea typeface="宋体" pitchFamily="2" charset="-122"/>
                        </a:rPr>
                        <a:t>固态</a:t>
                      </a:r>
                      <a:endParaRPr kumimoji="0" lang="ja-JP" altLang="en-US" sz="1600" b="0" i="0" u="none" strike="noStrike" cap="none" normalizeH="0" baseline="0" dirty="0" smtClean="0">
                        <a:ln>
                          <a:noFill/>
                        </a:ln>
                        <a:solidFill>
                          <a:srgbClr val="00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3590" name="Text Box 54"/>
          <p:cNvSpPr txBox="1">
            <a:spLocks noChangeArrowheads="1"/>
          </p:cNvSpPr>
          <p:nvPr/>
        </p:nvSpPr>
        <p:spPr bwMode="auto">
          <a:xfrm>
            <a:off x="2483768" y="5661248"/>
            <a:ext cx="6120680" cy="634020"/>
          </a:xfrm>
          <a:prstGeom prst="rect">
            <a:avLst/>
          </a:prstGeom>
          <a:noFill/>
          <a:ln w="9525">
            <a:noFill/>
            <a:miter lim="800000"/>
            <a:headEnd/>
            <a:tailEnd/>
          </a:ln>
          <a:effectLst/>
        </p:spPr>
        <p:txBody>
          <a:bodyPr wrap="square">
            <a:spAutoFit/>
          </a:bodyPr>
          <a:lstStyle/>
          <a:p>
            <a:pPr algn="l">
              <a:lnSpc>
                <a:spcPct val="110000"/>
              </a:lnSpc>
            </a:pPr>
            <a:r>
              <a:rPr kumimoji="1" lang="zh-CN" altLang="en-US" sz="1600" dirty="0">
                <a:solidFill>
                  <a:srgbClr val="000000"/>
                </a:solidFill>
                <a:latin typeface="微软雅黑" pitchFamily="34" charset="-122"/>
                <a:ea typeface="微软雅黑" pitchFamily="34" charset="-122"/>
              </a:rPr>
              <a:t>将气化的掺杂元素离子化，并通过加速器获得高速度，打向硅片，实现掺杂</a:t>
            </a:r>
            <a:r>
              <a:rPr kumimoji="1" lang="zh-CN" altLang="en-US" sz="1600" dirty="0" smtClean="0">
                <a:solidFill>
                  <a:srgbClr val="000000"/>
                </a:solidFill>
                <a:latin typeface="微软雅黑" pitchFamily="34" charset="-122"/>
                <a:ea typeface="微软雅黑" pitchFamily="34" charset="-122"/>
              </a:rPr>
              <a:t>。特点</a:t>
            </a:r>
            <a:r>
              <a:rPr kumimoji="1" lang="zh-CN" altLang="en-US" sz="1600" dirty="0">
                <a:solidFill>
                  <a:srgbClr val="000000"/>
                </a:solidFill>
                <a:latin typeface="微软雅黑" pitchFamily="34" charset="-122"/>
                <a:ea typeface="微软雅黑" pitchFamily="34" charset="-122"/>
              </a:rPr>
              <a:t>：掺杂层薄，浓度和厚度易控制，但需要热处理</a:t>
            </a:r>
            <a:endParaRPr kumimoji="1" lang="ja-JP" altLang="en-US" sz="1600" dirty="0">
              <a:solidFill>
                <a:srgbClr val="000000"/>
              </a:solidFill>
              <a:latin typeface="微软雅黑" pitchFamily="34" charset="-122"/>
              <a:ea typeface="微软雅黑" pitchFamily="34" charset="-122"/>
            </a:endParaRPr>
          </a:p>
        </p:txBody>
      </p:sp>
      <p:sp>
        <p:nvSpPr>
          <p:cNvPr id="11" name="Rectangle 3"/>
          <p:cNvSpPr txBox="1">
            <a:spLocks noChangeArrowheads="1"/>
          </p:cNvSpPr>
          <p:nvPr/>
        </p:nvSpPr>
        <p:spPr bwMode="auto">
          <a:xfrm>
            <a:off x="827584" y="1556792"/>
            <a:ext cx="5688632" cy="576064"/>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掺杂方法与种类</a:t>
            </a:r>
            <a:endParaRPr kumimoji="1" lang="en-US" altLang="zh-TW"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47664" y="2455168"/>
            <a:ext cx="6400800" cy="762000"/>
          </a:xfrm>
          <a:prstGeom prst="rect">
            <a:avLst/>
          </a:prstGeom>
          <a:gradFill rotWithShape="0">
            <a:gsLst>
              <a:gs pos="0">
                <a:srgbClr val="FF9933"/>
              </a:gs>
              <a:gs pos="100000">
                <a:srgbClr val="FFD7AF"/>
              </a:gs>
            </a:gsLst>
            <a:lin ang="5400000" scaled="1"/>
          </a:gradFill>
          <a:ln w="9525">
            <a:noFill/>
            <a:miter lim="800000"/>
            <a:headEnd/>
            <a:tailEnd/>
          </a:ln>
        </p:spPr>
        <p:txBody>
          <a:bodyPr wrap="none" anchor="ctr"/>
          <a:lstStyle/>
          <a:p>
            <a:endParaRPr lang="zh-CN" altLang="en-US"/>
          </a:p>
        </p:txBody>
      </p:sp>
      <p:sp>
        <p:nvSpPr>
          <p:cNvPr id="22531" name="Rectangle 3"/>
          <p:cNvSpPr>
            <a:spLocks noGrp="1" noChangeArrowheads="1"/>
          </p:cNvSpPr>
          <p:nvPr>
            <p:ph type="title"/>
          </p:nvPr>
        </p:nvSpPr>
        <p:spPr>
          <a:xfrm>
            <a:off x="827584" y="1772816"/>
            <a:ext cx="5688632" cy="576064"/>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热扩散掺杂示意图</a:t>
            </a:r>
            <a:endParaRPr kumimoji="1" lang="en-US" altLang="zh-TW" sz="2800" kern="1200" dirty="0" smtClean="0">
              <a:solidFill>
                <a:schemeClr val="tx1"/>
              </a:solidFill>
              <a:latin typeface="微软雅黑" pitchFamily="34" charset="-122"/>
              <a:ea typeface="微软雅黑" pitchFamily="34" charset="-122"/>
              <a:cs typeface="+mn-cs"/>
            </a:endParaRPr>
          </a:p>
        </p:txBody>
      </p:sp>
      <p:sp>
        <p:nvSpPr>
          <p:cNvPr id="22532" name="Rectangle 4"/>
          <p:cNvSpPr>
            <a:spLocks noChangeArrowheads="1"/>
          </p:cNvSpPr>
          <p:nvPr/>
        </p:nvSpPr>
        <p:spPr bwMode="auto">
          <a:xfrm>
            <a:off x="1547664" y="3212976"/>
            <a:ext cx="6400800" cy="978768"/>
          </a:xfrm>
          <a:prstGeom prst="rect">
            <a:avLst/>
          </a:prstGeom>
          <a:noFill/>
          <a:ln w="9525">
            <a:solidFill>
              <a:schemeClr val="tx1"/>
            </a:solidFill>
            <a:miter lim="800000"/>
            <a:headEnd/>
            <a:tailEnd/>
          </a:ln>
        </p:spPr>
        <p:txBody>
          <a:bodyPr wrap="none" anchor="ctr"/>
          <a:lstStyle/>
          <a:p>
            <a:endParaRPr lang="zh-CN" altLang="en-US"/>
          </a:p>
        </p:txBody>
      </p:sp>
      <p:sp>
        <p:nvSpPr>
          <p:cNvPr id="22533" name="Text Box 7"/>
          <p:cNvSpPr txBox="1">
            <a:spLocks noChangeArrowheads="1"/>
          </p:cNvSpPr>
          <p:nvPr/>
        </p:nvSpPr>
        <p:spPr bwMode="auto">
          <a:xfrm>
            <a:off x="3595936" y="2535560"/>
            <a:ext cx="2209800" cy="461665"/>
          </a:xfrm>
          <a:prstGeom prst="rect">
            <a:avLst/>
          </a:prstGeom>
          <a:noFill/>
          <a:ln w="9525">
            <a:noFill/>
            <a:miter lim="800000"/>
            <a:headEnd/>
            <a:tailEnd/>
          </a:ln>
        </p:spPr>
        <p:txBody>
          <a:bodyPr>
            <a:spAutoFit/>
          </a:bodyPr>
          <a:lstStyle/>
          <a:p>
            <a:pPr>
              <a:spcBef>
                <a:spcPct val="50000"/>
              </a:spcBef>
            </a:pPr>
            <a:r>
              <a:rPr lang="zh-CN" altLang="en-US" sz="2400" dirty="0" smtClean="0">
                <a:solidFill>
                  <a:srgbClr val="000000"/>
                </a:solidFill>
                <a:ea typeface="PMingLiU" pitchFamily="18" charset="-120"/>
              </a:rPr>
              <a:t>掺杂物质</a:t>
            </a:r>
            <a:r>
              <a:rPr lang="en-US" altLang="zh-TW" sz="2400" dirty="0" smtClean="0">
                <a:solidFill>
                  <a:srgbClr val="000000"/>
                </a:solidFill>
                <a:ea typeface="PMingLiU" pitchFamily="18" charset="-120"/>
              </a:rPr>
              <a:t> </a:t>
            </a:r>
            <a:endParaRPr lang="en-US" altLang="zh-TW" sz="2400" dirty="0">
              <a:solidFill>
                <a:srgbClr val="000000"/>
              </a:solidFill>
              <a:ea typeface="PMingLiU" pitchFamily="18" charset="-120"/>
            </a:endParaRPr>
          </a:p>
        </p:txBody>
      </p:sp>
      <p:sp>
        <p:nvSpPr>
          <p:cNvPr id="22534" name="Text Box 8"/>
          <p:cNvSpPr txBox="1">
            <a:spLocks noChangeArrowheads="1"/>
          </p:cNvSpPr>
          <p:nvPr/>
        </p:nvSpPr>
        <p:spPr bwMode="auto">
          <a:xfrm>
            <a:off x="3667944" y="3399656"/>
            <a:ext cx="1934308" cy="461665"/>
          </a:xfrm>
          <a:prstGeom prst="rect">
            <a:avLst/>
          </a:prstGeom>
          <a:noFill/>
          <a:ln w="9525">
            <a:noFill/>
            <a:miter lim="800000"/>
            <a:headEnd/>
            <a:tailEnd/>
          </a:ln>
        </p:spPr>
        <p:txBody>
          <a:bodyPr>
            <a:spAutoFit/>
          </a:bodyPr>
          <a:lstStyle/>
          <a:p>
            <a:pPr>
              <a:spcBef>
                <a:spcPct val="50000"/>
              </a:spcBef>
            </a:pPr>
            <a:r>
              <a:rPr lang="en-US" altLang="zh-TW" sz="2400" dirty="0">
                <a:solidFill>
                  <a:srgbClr val="000000"/>
                </a:solidFill>
                <a:ea typeface="PMingLiU" pitchFamily="18" charset="-120"/>
              </a:rPr>
              <a:t>Silicon</a:t>
            </a:r>
          </a:p>
        </p:txBody>
      </p:sp>
      <p:sp>
        <p:nvSpPr>
          <p:cNvPr id="7" name="AutoShape 2"/>
          <p:cNvSpPr txBox="1">
            <a:spLocks noChangeArrowheads="1"/>
          </p:cNvSpPr>
          <p:nvPr/>
        </p:nvSpPr>
        <p:spPr bwMode="auto">
          <a:xfrm>
            <a:off x="827584" y="908720"/>
            <a:ext cx="3888432" cy="72333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4.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掺杂技术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8" name="Rectangle 1026"/>
          <p:cNvSpPr>
            <a:spLocks noChangeArrowheads="1"/>
          </p:cNvSpPr>
          <p:nvPr/>
        </p:nvSpPr>
        <p:spPr bwMode="auto">
          <a:xfrm>
            <a:off x="1547664" y="4509120"/>
            <a:ext cx="6400800" cy="1224136"/>
          </a:xfrm>
          <a:prstGeom prst="rect">
            <a:avLst/>
          </a:prstGeom>
          <a:gradFill rotWithShape="0">
            <a:gsLst>
              <a:gs pos="0">
                <a:srgbClr val="FF9933"/>
              </a:gs>
              <a:gs pos="100000">
                <a:srgbClr val="FFF6ED"/>
              </a:gs>
            </a:gsLst>
            <a:lin ang="5400000" scaled="1"/>
          </a:gradFill>
          <a:ln w="9525">
            <a:noFill/>
            <a:miter lim="800000"/>
            <a:headEnd/>
            <a:tailEnd/>
          </a:ln>
        </p:spPr>
        <p:txBody>
          <a:bodyPr wrap="none" anchor="ctr"/>
          <a:lstStyle/>
          <a:p>
            <a:endParaRPr lang="zh-CN" altLang="en-US">
              <a:solidFill>
                <a:srgbClr val="000000"/>
              </a:solidFill>
            </a:endParaRPr>
          </a:p>
        </p:txBody>
      </p:sp>
      <p:sp>
        <p:nvSpPr>
          <p:cNvPr id="9" name="Rectangle 1028"/>
          <p:cNvSpPr>
            <a:spLocks noChangeArrowheads="1"/>
          </p:cNvSpPr>
          <p:nvPr/>
        </p:nvSpPr>
        <p:spPr bwMode="auto">
          <a:xfrm>
            <a:off x="1547664" y="5157192"/>
            <a:ext cx="6400800" cy="1008112"/>
          </a:xfrm>
          <a:prstGeom prst="rect">
            <a:avLst/>
          </a:prstGeom>
          <a:noFill/>
          <a:ln w="9525">
            <a:solidFill>
              <a:schemeClr val="tx1"/>
            </a:solidFill>
            <a:miter lim="800000"/>
            <a:headEnd/>
            <a:tailEnd/>
          </a:ln>
        </p:spPr>
        <p:txBody>
          <a:bodyPr wrap="none" anchor="ctr"/>
          <a:lstStyle/>
          <a:p>
            <a:endParaRPr lang="zh-CN" altLang="en-US">
              <a:solidFill>
                <a:srgbClr val="000000"/>
              </a:solidFill>
            </a:endParaRPr>
          </a:p>
        </p:txBody>
      </p:sp>
      <p:sp>
        <p:nvSpPr>
          <p:cNvPr id="10" name="Text Box 1029"/>
          <p:cNvSpPr txBox="1">
            <a:spLocks noChangeArrowheads="1"/>
          </p:cNvSpPr>
          <p:nvPr/>
        </p:nvSpPr>
        <p:spPr bwMode="auto">
          <a:xfrm>
            <a:off x="3563888" y="4509120"/>
            <a:ext cx="2209800" cy="461665"/>
          </a:xfrm>
          <a:prstGeom prst="rect">
            <a:avLst/>
          </a:prstGeom>
          <a:noFill/>
          <a:ln w="9525">
            <a:noFill/>
            <a:miter lim="800000"/>
            <a:headEnd/>
            <a:tailEnd/>
          </a:ln>
        </p:spPr>
        <p:txBody>
          <a:bodyPr>
            <a:spAutoFit/>
          </a:bodyPr>
          <a:lstStyle/>
          <a:p>
            <a:pPr>
              <a:spcBef>
                <a:spcPct val="50000"/>
              </a:spcBef>
            </a:pPr>
            <a:r>
              <a:rPr lang="zh-CN" altLang="en-US" sz="2400" dirty="0" smtClean="0">
                <a:solidFill>
                  <a:srgbClr val="000000"/>
                </a:solidFill>
                <a:ea typeface="PMingLiU" pitchFamily="18" charset="-120"/>
              </a:rPr>
              <a:t>掺杂物质</a:t>
            </a:r>
            <a:r>
              <a:rPr lang="en-US" altLang="zh-TW" sz="2400" dirty="0" smtClean="0">
                <a:solidFill>
                  <a:srgbClr val="000000"/>
                </a:solidFill>
                <a:ea typeface="PMingLiU" pitchFamily="18" charset="-120"/>
              </a:rPr>
              <a:t> </a:t>
            </a:r>
            <a:endParaRPr lang="en-US" altLang="zh-TW" sz="2400" dirty="0">
              <a:solidFill>
                <a:srgbClr val="000000"/>
              </a:solidFill>
              <a:ea typeface="PMingLiU" pitchFamily="18" charset="-120"/>
            </a:endParaRPr>
          </a:p>
        </p:txBody>
      </p:sp>
      <p:sp>
        <p:nvSpPr>
          <p:cNvPr id="11" name="Text Box 1030"/>
          <p:cNvSpPr txBox="1">
            <a:spLocks noChangeArrowheads="1"/>
          </p:cNvSpPr>
          <p:nvPr/>
        </p:nvSpPr>
        <p:spPr bwMode="auto">
          <a:xfrm>
            <a:off x="3707904" y="5733256"/>
            <a:ext cx="1934308" cy="461665"/>
          </a:xfrm>
          <a:prstGeom prst="rect">
            <a:avLst/>
          </a:prstGeom>
          <a:noFill/>
          <a:ln w="9525">
            <a:noFill/>
            <a:miter lim="800000"/>
            <a:headEnd/>
            <a:tailEnd/>
          </a:ln>
        </p:spPr>
        <p:txBody>
          <a:bodyPr>
            <a:spAutoFit/>
          </a:bodyPr>
          <a:lstStyle/>
          <a:p>
            <a:pPr>
              <a:spcBef>
                <a:spcPct val="50000"/>
              </a:spcBef>
            </a:pPr>
            <a:r>
              <a:rPr lang="en-US" altLang="zh-TW" sz="2400" dirty="0">
                <a:solidFill>
                  <a:srgbClr val="000000"/>
                </a:solidFill>
                <a:ea typeface="PMingLiU" pitchFamily="18" charset="-120"/>
              </a:rPr>
              <a:t>Silicon</a:t>
            </a:r>
          </a:p>
        </p:txBody>
      </p:sp>
      <p:sp>
        <p:nvSpPr>
          <p:cNvPr id="12" name="Line 1031"/>
          <p:cNvSpPr>
            <a:spLocks noChangeShapeType="1"/>
          </p:cNvSpPr>
          <p:nvPr/>
        </p:nvSpPr>
        <p:spPr bwMode="auto">
          <a:xfrm>
            <a:off x="2555776" y="5157192"/>
            <a:ext cx="1" cy="576064"/>
          </a:xfrm>
          <a:prstGeom prst="line">
            <a:avLst/>
          </a:prstGeom>
          <a:noFill/>
          <a:ln w="9525">
            <a:solidFill>
              <a:schemeClr val="tx1"/>
            </a:solidFill>
            <a:round/>
            <a:headEnd type="triangle" w="med" len="med"/>
            <a:tailEnd type="triangle" w="med" len="med"/>
          </a:ln>
        </p:spPr>
        <p:txBody>
          <a:bodyPr wrap="none" anchor="ctr"/>
          <a:lstStyle/>
          <a:p>
            <a:endParaRPr lang="zh-CN" altLang="en-US">
              <a:solidFill>
                <a:srgbClr val="000000"/>
              </a:solidFill>
            </a:endParaRPr>
          </a:p>
        </p:txBody>
      </p:sp>
      <p:sp>
        <p:nvSpPr>
          <p:cNvPr id="13" name="Text Box 1032"/>
          <p:cNvSpPr txBox="1">
            <a:spLocks noChangeArrowheads="1"/>
          </p:cNvSpPr>
          <p:nvPr/>
        </p:nvSpPr>
        <p:spPr bwMode="auto">
          <a:xfrm>
            <a:off x="2627784" y="5229200"/>
            <a:ext cx="1326231" cy="400110"/>
          </a:xfrm>
          <a:prstGeom prst="rect">
            <a:avLst/>
          </a:prstGeom>
          <a:noFill/>
          <a:ln w="9525">
            <a:noFill/>
            <a:miter lim="800000"/>
            <a:headEnd/>
            <a:tailEnd/>
          </a:ln>
        </p:spPr>
        <p:txBody>
          <a:bodyPr wrap="square">
            <a:spAutoFit/>
          </a:bodyPr>
          <a:lstStyle/>
          <a:p>
            <a:pPr>
              <a:spcBef>
                <a:spcPct val="50000"/>
              </a:spcBef>
            </a:pPr>
            <a:r>
              <a:rPr lang="zh-CN" altLang="en-US" sz="2000" dirty="0" smtClean="0">
                <a:solidFill>
                  <a:srgbClr val="000000"/>
                </a:solidFill>
                <a:ea typeface="PMingLiU" pitchFamily="18" charset="-120"/>
              </a:rPr>
              <a:t>结深</a:t>
            </a:r>
            <a:endParaRPr lang="en-US" altLang="zh-TW" sz="2000" dirty="0">
              <a:solidFill>
                <a:srgbClr val="000000"/>
              </a:solidFill>
              <a:ea typeface="PMingLiU" pitchFamily="18" charset="-120"/>
            </a:endParaRPr>
          </a:p>
        </p:txBody>
      </p:sp>
      <p:sp>
        <p:nvSpPr>
          <p:cNvPr id="14" name="Text Box 1032"/>
          <p:cNvSpPr txBox="1">
            <a:spLocks noChangeArrowheads="1"/>
          </p:cNvSpPr>
          <p:nvPr/>
        </p:nvSpPr>
        <p:spPr bwMode="auto">
          <a:xfrm>
            <a:off x="1043608" y="6165304"/>
            <a:ext cx="7632848" cy="400110"/>
          </a:xfrm>
          <a:prstGeom prst="rect">
            <a:avLst/>
          </a:prstGeom>
          <a:noFill/>
          <a:ln w="9525">
            <a:noFill/>
            <a:miter lim="800000"/>
            <a:headEnd/>
            <a:tailEnd/>
          </a:ln>
        </p:spPr>
        <p:txBody>
          <a:bodyPr wrap="square">
            <a:spAutoFit/>
          </a:bodyPr>
          <a:lstStyle/>
          <a:p>
            <a:pPr>
              <a:spcBef>
                <a:spcPct val="50000"/>
              </a:spcBef>
            </a:pPr>
            <a:r>
              <a:rPr lang="zh-CN" altLang="en-US" sz="2000" b="1" dirty="0" smtClean="0">
                <a:solidFill>
                  <a:srgbClr val="000000"/>
                </a:solidFill>
                <a:latin typeface="+mn-ea"/>
                <a:ea typeface="+mn-ea"/>
              </a:rPr>
              <a:t>结深：扩散的杂质浓度等于衬底杂质浓度时的深度</a:t>
            </a:r>
            <a:endParaRPr lang="en-US" altLang="zh-TW" sz="2000" b="1" dirty="0">
              <a:solidFill>
                <a:srgbClr val="000000"/>
              </a:solidFill>
              <a:latin typeface="+mn-ea"/>
              <a:ea typeface="+mn-ea"/>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59632" y="2420888"/>
            <a:ext cx="6696744" cy="3724275"/>
          </a:xfrm>
        </p:spPr>
        <p:txBody>
          <a:bodyPr/>
          <a:lstStyle/>
          <a:p>
            <a:pPr>
              <a:lnSpc>
                <a:spcPct val="150000"/>
              </a:lnSpc>
              <a:buFont typeface="Wingdings" pitchFamily="2" charset="2"/>
              <a:buChar char="u"/>
            </a:pPr>
            <a:r>
              <a:rPr lang="zh-CN" altLang="en-US" sz="2000" dirty="0" smtClean="0">
                <a:latin typeface="微软雅黑" pitchFamily="34" charset="-122"/>
                <a:ea typeface="微软雅黑" pitchFamily="34" charset="-122"/>
              </a:rPr>
              <a:t>遵循菲克定律</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latin typeface="微软雅黑" pitchFamily="34" charset="-122"/>
                <a:ea typeface="微软雅黑" pitchFamily="34" charset="-122"/>
              </a:rPr>
              <a:t>不同杂质扩散的机制不同：填隙型、空位型</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latin typeface="微软雅黑" pitchFamily="34" charset="-122"/>
                <a:ea typeface="微软雅黑" pitchFamily="34" charset="-122"/>
              </a:rPr>
              <a:t>根据不同的边界条件，分为预淀积扩散和推进扩散，对应不同的结深</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latin typeface="微软雅黑" pitchFamily="34" charset="-122"/>
                <a:ea typeface="微软雅黑" pitchFamily="34" charset="-122"/>
              </a:rPr>
              <a:t>各向同性过程</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latin typeface="微软雅黑" pitchFamily="34" charset="-122"/>
                <a:ea typeface="微软雅黑" pitchFamily="34" charset="-122"/>
              </a:rPr>
              <a:t>不能同时控制结深和掺杂浓度</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latin typeface="微软雅黑" pitchFamily="34" charset="-122"/>
                <a:ea typeface="微软雅黑" pitchFamily="34" charset="-122"/>
              </a:rPr>
              <a:t>浓度受固溶度限制</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latin typeface="微软雅黑" pitchFamily="34" charset="-122"/>
                <a:ea typeface="微软雅黑" pitchFamily="34" charset="-122"/>
              </a:rPr>
              <a:t>超浅结制备困难</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u"/>
            </a:pPr>
            <a:endParaRPr lang="zh-CN" altLang="en-US" sz="2000" dirty="0">
              <a:latin typeface="微软雅黑" pitchFamily="34" charset="-122"/>
              <a:ea typeface="微软雅黑" pitchFamily="34" charset="-122"/>
            </a:endParaRPr>
          </a:p>
        </p:txBody>
      </p:sp>
      <p:sp>
        <p:nvSpPr>
          <p:cNvPr id="5" name="Rectangle 3"/>
          <p:cNvSpPr>
            <a:spLocks noGrp="1" noChangeArrowheads="1"/>
          </p:cNvSpPr>
          <p:nvPr>
            <p:ph type="title"/>
          </p:nvPr>
        </p:nvSpPr>
        <p:spPr>
          <a:xfrm>
            <a:off x="827584" y="1772816"/>
            <a:ext cx="5688632" cy="576064"/>
          </a:xfrm>
        </p:spPr>
        <p:txBody>
          <a:bodyPr/>
          <a:lstStyle/>
          <a:p>
            <a:pPr eaLnBrk="1" hangingPunct="1"/>
            <a:r>
              <a:rPr kumimoji="1" lang="zh-CN" altLang="en-US" sz="2800" kern="1200" dirty="0" smtClean="0">
                <a:solidFill>
                  <a:schemeClr val="tx1"/>
                </a:solidFill>
                <a:latin typeface="微软雅黑" pitchFamily="34" charset="-122"/>
                <a:ea typeface="微软雅黑" pitchFamily="34" charset="-122"/>
                <a:cs typeface="+mn-cs"/>
              </a:rPr>
              <a:t>热扩散掺杂技术</a:t>
            </a:r>
            <a:endParaRPr kumimoji="1" lang="en-US" altLang="zh-TW" sz="2800" kern="1200" dirty="0" smtClean="0">
              <a:solidFill>
                <a:schemeClr val="tx1"/>
              </a:solidFill>
              <a:latin typeface="微软雅黑" pitchFamily="34" charset="-122"/>
              <a:ea typeface="微软雅黑" pitchFamily="34" charset="-122"/>
              <a:cs typeface="+mn-cs"/>
            </a:endParaRPr>
          </a:p>
        </p:txBody>
      </p:sp>
      <p:sp>
        <p:nvSpPr>
          <p:cNvPr id="6" name="AutoShape 2"/>
          <p:cNvSpPr txBox="1">
            <a:spLocks noChangeArrowheads="1"/>
          </p:cNvSpPr>
          <p:nvPr/>
        </p:nvSpPr>
        <p:spPr bwMode="auto">
          <a:xfrm>
            <a:off x="827584" y="908720"/>
            <a:ext cx="3888432" cy="72333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4.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掺杂技术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1115616" y="2348880"/>
            <a:ext cx="3528392" cy="504056"/>
          </a:xfrm>
        </p:spPr>
        <p:txBody>
          <a:bodyPr/>
          <a:lstStyle/>
          <a:p>
            <a:pPr eaLnBrk="1" hangingPunct="1"/>
            <a:r>
              <a:rPr lang="zh-CN" altLang="en-US" sz="2400" b="1" dirty="0" smtClean="0">
                <a:solidFill>
                  <a:srgbClr val="000000"/>
                </a:solidFill>
                <a:latin typeface="微软雅黑" pitchFamily="34" charset="-122"/>
                <a:ea typeface="微软雅黑" pitchFamily="34" charset="-122"/>
              </a:rPr>
              <a:t>卧式系统的石英管</a:t>
            </a:r>
          </a:p>
        </p:txBody>
      </p:sp>
      <p:sp>
        <p:nvSpPr>
          <p:cNvPr id="45059" name="AutoShape 3"/>
          <p:cNvSpPr>
            <a:spLocks noChangeArrowheads="1"/>
          </p:cNvSpPr>
          <p:nvPr/>
        </p:nvSpPr>
        <p:spPr bwMode="auto">
          <a:xfrm>
            <a:off x="2123728" y="3429000"/>
            <a:ext cx="5134708" cy="1371600"/>
          </a:xfrm>
          <a:prstGeom prst="roundRect">
            <a:avLst>
              <a:gd name="adj" fmla="val 16667"/>
            </a:avLst>
          </a:prstGeom>
          <a:noFill/>
          <a:ln w="38100">
            <a:solidFill>
              <a:schemeClr val="bg2"/>
            </a:solidFill>
            <a:round/>
            <a:headEnd/>
            <a:tailEnd/>
          </a:ln>
        </p:spPr>
        <p:txBody>
          <a:bodyPr wrap="none" anchor="ctr"/>
          <a:lstStyle/>
          <a:p>
            <a:endParaRPr lang="zh-CN" altLang="en-US">
              <a:solidFill>
                <a:srgbClr val="000000"/>
              </a:solidFill>
            </a:endParaRPr>
          </a:p>
        </p:txBody>
      </p:sp>
      <p:sp>
        <p:nvSpPr>
          <p:cNvPr id="45060" name="Rectangle 4"/>
          <p:cNvSpPr>
            <a:spLocks noChangeArrowheads="1"/>
          </p:cNvSpPr>
          <p:nvPr/>
        </p:nvSpPr>
        <p:spPr bwMode="auto">
          <a:xfrm>
            <a:off x="1772036" y="3962400"/>
            <a:ext cx="422031" cy="304800"/>
          </a:xfrm>
          <a:prstGeom prst="rect">
            <a:avLst/>
          </a:prstGeom>
          <a:solidFill>
            <a:schemeClr val="bg1"/>
          </a:solidFill>
          <a:ln w="9525">
            <a:solidFill>
              <a:schemeClr val="bg1"/>
            </a:solidFill>
            <a:miter lim="800000"/>
            <a:headEnd/>
            <a:tailEnd/>
          </a:ln>
        </p:spPr>
        <p:txBody>
          <a:bodyPr wrap="none" anchor="ctr"/>
          <a:lstStyle/>
          <a:p>
            <a:endParaRPr lang="zh-CN" altLang="en-US">
              <a:solidFill>
                <a:srgbClr val="000000"/>
              </a:solidFill>
            </a:endParaRPr>
          </a:p>
        </p:txBody>
      </p:sp>
      <p:sp>
        <p:nvSpPr>
          <p:cNvPr id="45061" name="Line 5"/>
          <p:cNvSpPr>
            <a:spLocks noChangeShapeType="1"/>
          </p:cNvSpPr>
          <p:nvPr/>
        </p:nvSpPr>
        <p:spPr bwMode="auto">
          <a:xfrm>
            <a:off x="1772036" y="3962400"/>
            <a:ext cx="351692" cy="0"/>
          </a:xfrm>
          <a:prstGeom prst="line">
            <a:avLst/>
          </a:prstGeom>
          <a:noFill/>
          <a:ln w="38100" cmpd="dbl">
            <a:solidFill>
              <a:schemeClr val="bg2"/>
            </a:solidFill>
            <a:round/>
            <a:headEnd/>
            <a:tailEnd/>
          </a:ln>
        </p:spPr>
        <p:txBody>
          <a:bodyPr wrap="none" anchor="ctr"/>
          <a:lstStyle/>
          <a:p>
            <a:endParaRPr lang="zh-CN" altLang="en-US">
              <a:solidFill>
                <a:srgbClr val="000000"/>
              </a:solidFill>
            </a:endParaRPr>
          </a:p>
        </p:txBody>
      </p:sp>
      <p:sp>
        <p:nvSpPr>
          <p:cNvPr id="45062" name="Line 6"/>
          <p:cNvSpPr>
            <a:spLocks noChangeShapeType="1"/>
          </p:cNvSpPr>
          <p:nvPr/>
        </p:nvSpPr>
        <p:spPr bwMode="auto">
          <a:xfrm>
            <a:off x="1772036" y="4267201"/>
            <a:ext cx="351692" cy="3175"/>
          </a:xfrm>
          <a:prstGeom prst="line">
            <a:avLst/>
          </a:prstGeom>
          <a:noFill/>
          <a:ln w="38100">
            <a:solidFill>
              <a:schemeClr val="bg2"/>
            </a:solidFill>
            <a:round/>
            <a:headEnd/>
            <a:tailEnd/>
          </a:ln>
        </p:spPr>
        <p:txBody>
          <a:bodyPr wrap="none" anchor="ctr"/>
          <a:lstStyle/>
          <a:p>
            <a:endParaRPr lang="zh-CN" altLang="en-US">
              <a:solidFill>
                <a:srgbClr val="000000"/>
              </a:solidFill>
            </a:endParaRPr>
          </a:p>
        </p:txBody>
      </p:sp>
      <p:sp>
        <p:nvSpPr>
          <p:cNvPr id="45063" name="Line 7"/>
          <p:cNvSpPr>
            <a:spLocks noChangeShapeType="1"/>
          </p:cNvSpPr>
          <p:nvPr/>
        </p:nvSpPr>
        <p:spPr bwMode="auto">
          <a:xfrm>
            <a:off x="1772036" y="4114800"/>
            <a:ext cx="633046" cy="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45064" name="Oval 8"/>
          <p:cNvSpPr>
            <a:spLocks noChangeArrowheads="1"/>
          </p:cNvSpPr>
          <p:nvPr/>
        </p:nvSpPr>
        <p:spPr bwMode="auto">
          <a:xfrm>
            <a:off x="3178805"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65" name="Oval 9"/>
          <p:cNvSpPr>
            <a:spLocks noChangeArrowheads="1"/>
          </p:cNvSpPr>
          <p:nvPr/>
        </p:nvSpPr>
        <p:spPr bwMode="auto">
          <a:xfrm>
            <a:off x="3249144"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66" name="Oval 10"/>
          <p:cNvSpPr>
            <a:spLocks noChangeArrowheads="1"/>
          </p:cNvSpPr>
          <p:nvPr/>
        </p:nvSpPr>
        <p:spPr bwMode="auto">
          <a:xfrm>
            <a:off x="3319482"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67" name="Oval 11"/>
          <p:cNvSpPr>
            <a:spLocks noChangeArrowheads="1"/>
          </p:cNvSpPr>
          <p:nvPr/>
        </p:nvSpPr>
        <p:spPr bwMode="auto">
          <a:xfrm>
            <a:off x="3389820"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68" name="Oval 12"/>
          <p:cNvSpPr>
            <a:spLocks noChangeArrowheads="1"/>
          </p:cNvSpPr>
          <p:nvPr/>
        </p:nvSpPr>
        <p:spPr bwMode="auto">
          <a:xfrm>
            <a:off x="3460159"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69" name="Oval 13"/>
          <p:cNvSpPr>
            <a:spLocks noChangeArrowheads="1"/>
          </p:cNvSpPr>
          <p:nvPr/>
        </p:nvSpPr>
        <p:spPr bwMode="auto">
          <a:xfrm>
            <a:off x="3530497"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70" name="Oval 14"/>
          <p:cNvSpPr>
            <a:spLocks noChangeArrowheads="1"/>
          </p:cNvSpPr>
          <p:nvPr/>
        </p:nvSpPr>
        <p:spPr bwMode="auto">
          <a:xfrm>
            <a:off x="3600836"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71" name="Oval 15"/>
          <p:cNvSpPr>
            <a:spLocks noChangeArrowheads="1"/>
          </p:cNvSpPr>
          <p:nvPr/>
        </p:nvSpPr>
        <p:spPr bwMode="auto">
          <a:xfrm>
            <a:off x="3671174"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72" name="Rectangle 16"/>
          <p:cNvSpPr>
            <a:spLocks noChangeArrowheads="1"/>
          </p:cNvSpPr>
          <p:nvPr/>
        </p:nvSpPr>
        <p:spPr bwMode="auto">
          <a:xfrm>
            <a:off x="2264405" y="4572000"/>
            <a:ext cx="4572000" cy="76200"/>
          </a:xfrm>
          <a:prstGeom prst="rect">
            <a:avLst/>
          </a:prstGeom>
          <a:solidFill>
            <a:srgbClr val="C0C0C0"/>
          </a:solidFill>
          <a:ln w="9525">
            <a:solidFill>
              <a:schemeClr val="tx1"/>
            </a:solidFill>
            <a:miter lim="800000"/>
            <a:headEnd/>
            <a:tailEnd/>
          </a:ln>
        </p:spPr>
        <p:txBody>
          <a:bodyPr wrap="none" anchor="ctr"/>
          <a:lstStyle/>
          <a:p>
            <a:endParaRPr lang="zh-CN" altLang="en-US">
              <a:solidFill>
                <a:srgbClr val="000000"/>
              </a:solidFill>
            </a:endParaRPr>
          </a:p>
        </p:txBody>
      </p:sp>
      <p:sp>
        <p:nvSpPr>
          <p:cNvPr id="45073" name="Oval 17"/>
          <p:cNvSpPr>
            <a:spLocks noChangeArrowheads="1"/>
          </p:cNvSpPr>
          <p:nvPr/>
        </p:nvSpPr>
        <p:spPr bwMode="auto">
          <a:xfrm>
            <a:off x="3882190"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74" name="Oval 18"/>
          <p:cNvSpPr>
            <a:spLocks noChangeArrowheads="1"/>
          </p:cNvSpPr>
          <p:nvPr/>
        </p:nvSpPr>
        <p:spPr bwMode="auto">
          <a:xfrm>
            <a:off x="3952528"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75" name="Oval 19"/>
          <p:cNvSpPr>
            <a:spLocks noChangeArrowheads="1"/>
          </p:cNvSpPr>
          <p:nvPr/>
        </p:nvSpPr>
        <p:spPr bwMode="auto">
          <a:xfrm>
            <a:off x="4022867"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76" name="Oval 20"/>
          <p:cNvSpPr>
            <a:spLocks noChangeArrowheads="1"/>
          </p:cNvSpPr>
          <p:nvPr/>
        </p:nvSpPr>
        <p:spPr bwMode="auto">
          <a:xfrm>
            <a:off x="4093205"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77" name="Oval 21"/>
          <p:cNvSpPr>
            <a:spLocks noChangeArrowheads="1"/>
          </p:cNvSpPr>
          <p:nvPr/>
        </p:nvSpPr>
        <p:spPr bwMode="auto">
          <a:xfrm>
            <a:off x="4163544"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78" name="Oval 22"/>
          <p:cNvSpPr>
            <a:spLocks noChangeArrowheads="1"/>
          </p:cNvSpPr>
          <p:nvPr/>
        </p:nvSpPr>
        <p:spPr bwMode="auto">
          <a:xfrm>
            <a:off x="4233882"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79" name="Oval 23"/>
          <p:cNvSpPr>
            <a:spLocks noChangeArrowheads="1"/>
          </p:cNvSpPr>
          <p:nvPr/>
        </p:nvSpPr>
        <p:spPr bwMode="auto">
          <a:xfrm>
            <a:off x="4304220"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0" name="Oval 24"/>
          <p:cNvSpPr>
            <a:spLocks noChangeArrowheads="1"/>
          </p:cNvSpPr>
          <p:nvPr/>
        </p:nvSpPr>
        <p:spPr bwMode="auto">
          <a:xfrm>
            <a:off x="4374559"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1" name="Oval 25"/>
          <p:cNvSpPr>
            <a:spLocks noChangeArrowheads="1"/>
          </p:cNvSpPr>
          <p:nvPr/>
        </p:nvSpPr>
        <p:spPr bwMode="auto">
          <a:xfrm>
            <a:off x="4585574"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2" name="Oval 26"/>
          <p:cNvSpPr>
            <a:spLocks noChangeArrowheads="1"/>
          </p:cNvSpPr>
          <p:nvPr/>
        </p:nvSpPr>
        <p:spPr bwMode="auto">
          <a:xfrm>
            <a:off x="4655913"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3" name="Oval 27"/>
          <p:cNvSpPr>
            <a:spLocks noChangeArrowheads="1"/>
          </p:cNvSpPr>
          <p:nvPr/>
        </p:nvSpPr>
        <p:spPr bwMode="auto">
          <a:xfrm>
            <a:off x="4726251"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4" name="Oval 28"/>
          <p:cNvSpPr>
            <a:spLocks noChangeArrowheads="1"/>
          </p:cNvSpPr>
          <p:nvPr/>
        </p:nvSpPr>
        <p:spPr bwMode="auto">
          <a:xfrm>
            <a:off x="4796590"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5" name="Oval 29"/>
          <p:cNvSpPr>
            <a:spLocks noChangeArrowheads="1"/>
          </p:cNvSpPr>
          <p:nvPr/>
        </p:nvSpPr>
        <p:spPr bwMode="auto">
          <a:xfrm>
            <a:off x="4866928"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6" name="Oval 30"/>
          <p:cNvSpPr>
            <a:spLocks noChangeArrowheads="1"/>
          </p:cNvSpPr>
          <p:nvPr/>
        </p:nvSpPr>
        <p:spPr bwMode="auto">
          <a:xfrm>
            <a:off x="4937267"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7" name="Oval 31"/>
          <p:cNvSpPr>
            <a:spLocks noChangeArrowheads="1"/>
          </p:cNvSpPr>
          <p:nvPr/>
        </p:nvSpPr>
        <p:spPr bwMode="auto">
          <a:xfrm>
            <a:off x="5007605"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8" name="Oval 32"/>
          <p:cNvSpPr>
            <a:spLocks noChangeArrowheads="1"/>
          </p:cNvSpPr>
          <p:nvPr/>
        </p:nvSpPr>
        <p:spPr bwMode="auto">
          <a:xfrm>
            <a:off x="5077944"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89" name="Oval 33"/>
          <p:cNvSpPr>
            <a:spLocks noChangeArrowheads="1"/>
          </p:cNvSpPr>
          <p:nvPr/>
        </p:nvSpPr>
        <p:spPr bwMode="auto">
          <a:xfrm>
            <a:off x="5288959"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0" name="Oval 34"/>
          <p:cNvSpPr>
            <a:spLocks noChangeArrowheads="1"/>
          </p:cNvSpPr>
          <p:nvPr/>
        </p:nvSpPr>
        <p:spPr bwMode="auto">
          <a:xfrm>
            <a:off x="5359297"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1" name="Oval 35"/>
          <p:cNvSpPr>
            <a:spLocks noChangeArrowheads="1"/>
          </p:cNvSpPr>
          <p:nvPr/>
        </p:nvSpPr>
        <p:spPr bwMode="auto">
          <a:xfrm>
            <a:off x="5429636"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2" name="Oval 36"/>
          <p:cNvSpPr>
            <a:spLocks noChangeArrowheads="1"/>
          </p:cNvSpPr>
          <p:nvPr/>
        </p:nvSpPr>
        <p:spPr bwMode="auto">
          <a:xfrm>
            <a:off x="5499974"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3" name="Oval 37"/>
          <p:cNvSpPr>
            <a:spLocks noChangeArrowheads="1"/>
          </p:cNvSpPr>
          <p:nvPr/>
        </p:nvSpPr>
        <p:spPr bwMode="auto">
          <a:xfrm>
            <a:off x="5570313"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4" name="Oval 38"/>
          <p:cNvSpPr>
            <a:spLocks noChangeArrowheads="1"/>
          </p:cNvSpPr>
          <p:nvPr/>
        </p:nvSpPr>
        <p:spPr bwMode="auto">
          <a:xfrm>
            <a:off x="5640651"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5" name="Oval 39"/>
          <p:cNvSpPr>
            <a:spLocks noChangeArrowheads="1"/>
          </p:cNvSpPr>
          <p:nvPr/>
        </p:nvSpPr>
        <p:spPr bwMode="auto">
          <a:xfrm>
            <a:off x="5710990"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6" name="Oval 40"/>
          <p:cNvSpPr>
            <a:spLocks noChangeArrowheads="1"/>
          </p:cNvSpPr>
          <p:nvPr/>
        </p:nvSpPr>
        <p:spPr bwMode="auto">
          <a:xfrm>
            <a:off x="5781328"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7" name="Oval 41"/>
          <p:cNvSpPr>
            <a:spLocks noChangeArrowheads="1"/>
          </p:cNvSpPr>
          <p:nvPr/>
        </p:nvSpPr>
        <p:spPr bwMode="auto">
          <a:xfrm>
            <a:off x="5992344"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8" name="Oval 42"/>
          <p:cNvSpPr>
            <a:spLocks noChangeArrowheads="1"/>
          </p:cNvSpPr>
          <p:nvPr/>
        </p:nvSpPr>
        <p:spPr bwMode="auto">
          <a:xfrm>
            <a:off x="6062682"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099" name="Oval 43"/>
          <p:cNvSpPr>
            <a:spLocks noChangeArrowheads="1"/>
          </p:cNvSpPr>
          <p:nvPr/>
        </p:nvSpPr>
        <p:spPr bwMode="auto">
          <a:xfrm>
            <a:off x="6133020"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00" name="Oval 44"/>
          <p:cNvSpPr>
            <a:spLocks noChangeArrowheads="1"/>
          </p:cNvSpPr>
          <p:nvPr/>
        </p:nvSpPr>
        <p:spPr bwMode="auto">
          <a:xfrm>
            <a:off x="6203359"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01" name="Oval 45"/>
          <p:cNvSpPr>
            <a:spLocks noChangeArrowheads="1"/>
          </p:cNvSpPr>
          <p:nvPr/>
        </p:nvSpPr>
        <p:spPr bwMode="auto">
          <a:xfrm>
            <a:off x="6273697"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02" name="Oval 46"/>
          <p:cNvSpPr>
            <a:spLocks noChangeArrowheads="1"/>
          </p:cNvSpPr>
          <p:nvPr/>
        </p:nvSpPr>
        <p:spPr bwMode="auto">
          <a:xfrm>
            <a:off x="6344036"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03" name="Oval 47"/>
          <p:cNvSpPr>
            <a:spLocks noChangeArrowheads="1"/>
          </p:cNvSpPr>
          <p:nvPr/>
        </p:nvSpPr>
        <p:spPr bwMode="auto">
          <a:xfrm>
            <a:off x="6414374"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04" name="Oval 48"/>
          <p:cNvSpPr>
            <a:spLocks noChangeArrowheads="1"/>
          </p:cNvSpPr>
          <p:nvPr/>
        </p:nvSpPr>
        <p:spPr bwMode="auto">
          <a:xfrm>
            <a:off x="6484713"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05" name="Rectangle 49"/>
          <p:cNvSpPr>
            <a:spLocks noChangeArrowheads="1"/>
          </p:cNvSpPr>
          <p:nvPr/>
        </p:nvSpPr>
        <p:spPr bwMode="auto">
          <a:xfrm>
            <a:off x="7117759" y="4038600"/>
            <a:ext cx="633046" cy="152400"/>
          </a:xfrm>
          <a:prstGeom prst="rect">
            <a:avLst/>
          </a:prstGeom>
          <a:solidFill>
            <a:schemeClr val="bg1"/>
          </a:solidFill>
          <a:ln w="9525">
            <a:solidFill>
              <a:schemeClr val="bg1"/>
            </a:solidFill>
            <a:miter lim="800000"/>
            <a:headEnd/>
            <a:tailEnd/>
          </a:ln>
        </p:spPr>
        <p:txBody>
          <a:bodyPr wrap="none" anchor="ctr"/>
          <a:lstStyle/>
          <a:p>
            <a:endParaRPr lang="zh-CN" altLang="en-US">
              <a:solidFill>
                <a:srgbClr val="000000"/>
              </a:solidFill>
            </a:endParaRPr>
          </a:p>
        </p:txBody>
      </p:sp>
      <p:sp>
        <p:nvSpPr>
          <p:cNvPr id="45106" name="Line 50"/>
          <p:cNvSpPr>
            <a:spLocks noChangeShapeType="1"/>
          </p:cNvSpPr>
          <p:nvPr/>
        </p:nvSpPr>
        <p:spPr bwMode="auto">
          <a:xfrm>
            <a:off x="7258436" y="4038600"/>
            <a:ext cx="281354" cy="0"/>
          </a:xfrm>
          <a:prstGeom prst="line">
            <a:avLst/>
          </a:prstGeom>
          <a:noFill/>
          <a:ln w="38100">
            <a:solidFill>
              <a:schemeClr val="tx1"/>
            </a:solidFill>
            <a:round/>
            <a:headEnd/>
            <a:tailEnd/>
          </a:ln>
        </p:spPr>
        <p:txBody>
          <a:bodyPr wrap="none" anchor="ctr"/>
          <a:lstStyle/>
          <a:p>
            <a:endParaRPr lang="zh-CN" altLang="en-US">
              <a:solidFill>
                <a:srgbClr val="000000"/>
              </a:solidFill>
            </a:endParaRPr>
          </a:p>
        </p:txBody>
      </p:sp>
      <p:sp>
        <p:nvSpPr>
          <p:cNvPr id="45107" name="Line 51"/>
          <p:cNvSpPr>
            <a:spLocks noChangeShapeType="1"/>
          </p:cNvSpPr>
          <p:nvPr/>
        </p:nvSpPr>
        <p:spPr bwMode="auto">
          <a:xfrm>
            <a:off x="7258436" y="4191000"/>
            <a:ext cx="281354" cy="0"/>
          </a:xfrm>
          <a:prstGeom prst="line">
            <a:avLst/>
          </a:prstGeom>
          <a:noFill/>
          <a:ln w="38100">
            <a:solidFill>
              <a:schemeClr val="tx1"/>
            </a:solidFill>
            <a:round/>
            <a:headEnd/>
            <a:tailEnd/>
          </a:ln>
        </p:spPr>
        <p:txBody>
          <a:bodyPr wrap="none" anchor="ctr"/>
          <a:lstStyle/>
          <a:p>
            <a:endParaRPr lang="zh-CN" altLang="en-US">
              <a:solidFill>
                <a:srgbClr val="000000"/>
              </a:solidFill>
            </a:endParaRPr>
          </a:p>
        </p:txBody>
      </p:sp>
      <p:sp>
        <p:nvSpPr>
          <p:cNvPr id="45108" name="Line 52"/>
          <p:cNvSpPr>
            <a:spLocks noChangeShapeType="1"/>
          </p:cNvSpPr>
          <p:nvPr/>
        </p:nvSpPr>
        <p:spPr bwMode="auto">
          <a:xfrm>
            <a:off x="7047421" y="4114800"/>
            <a:ext cx="633046" cy="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45109" name="Text Box 53"/>
          <p:cNvSpPr txBox="1">
            <a:spLocks noChangeArrowheads="1"/>
          </p:cNvSpPr>
          <p:nvPr/>
        </p:nvSpPr>
        <p:spPr bwMode="auto">
          <a:xfrm>
            <a:off x="7610128" y="3749676"/>
            <a:ext cx="1326174"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To Exhaust</a:t>
            </a:r>
          </a:p>
        </p:txBody>
      </p:sp>
      <p:sp>
        <p:nvSpPr>
          <p:cNvPr id="45110" name="Text Box 54"/>
          <p:cNvSpPr txBox="1">
            <a:spLocks noChangeArrowheads="1"/>
          </p:cNvSpPr>
          <p:nvPr/>
        </p:nvSpPr>
        <p:spPr bwMode="auto">
          <a:xfrm>
            <a:off x="3319482" y="4800600"/>
            <a:ext cx="18288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Process Tube</a:t>
            </a:r>
          </a:p>
        </p:txBody>
      </p:sp>
      <p:sp>
        <p:nvSpPr>
          <p:cNvPr id="45111" name="Rectangle 55"/>
          <p:cNvSpPr>
            <a:spLocks noChangeArrowheads="1"/>
          </p:cNvSpPr>
          <p:nvPr/>
        </p:nvSpPr>
        <p:spPr bwMode="auto">
          <a:xfrm>
            <a:off x="3178805" y="4495800"/>
            <a:ext cx="633046" cy="76200"/>
          </a:xfrm>
          <a:prstGeom prst="rect">
            <a:avLst/>
          </a:prstGeom>
          <a:solidFill>
            <a:srgbClr val="CCFFFF"/>
          </a:solidFill>
          <a:ln w="9525">
            <a:solidFill>
              <a:schemeClr val="tx1"/>
            </a:solidFill>
            <a:miter lim="800000"/>
            <a:headEnd/>
            <a:tailEnd/>
          </a:ln>
        </p:spPr>
        <p:txBody>
          <a:bodyPr wrap="none" anchor="ctr"/>
          <a:lstStyle/>
          <a:p>
            <a:endParaRPr lang="zh-CN" altLang="en-US">
              <a:solidFill>
                <a:srgbClr val="000000"/>
              </a:solidFill>
            </a:endParaRPr>
          </a:p>
        </p:txBody>
      </p:sp>
      <p:sp>
        <p:nvSpPr>
          <p:cNvPr id="45112" name="Rectangle 56"/>
          <p:cNvSpPr>
            <a:spLocks noChangeArrowheads="1"/>
          </p:cNvSpPr>
          <p:nvPr/>
        </p:nvSpPr>
        <p:spPr bwMode="auto">
          <a:xfrm>
            <a:off x="3882190" y="4495800"/>
            <a:ext cx="633046" cy="76200"/>
          </a:xfrm>
          <a:prstGeom prst="rect">
            <a:avLst/>
          </a:prstGeom>
          <a:solidFill>
            <a:srgbClr val="CCFFFF"/>
          </a:solidFill>
          <a:ln w="9525">
            <a:solidFill>
              <a:schemeClr val="tx1"/>
            </a:solidFill>
            <a:miter lim="800000"/>
            <a:headEnd/>
            <a:tailEnd/>
          </a:ln>
        </p:spPr>
        <p:txBody>
          <a:bodyPr wrap="none" anchor="ctr"/>
          <a:lstStyle/>
          <a:p>
            <a:endParaRPr lang="zh-CN" altLang="en-US">
              <a:solidFill>
                <a:srgbClr val="000000"/>
              </a:solidFill>
            </a:endParaRPr>
          </a:p>
        </p:txBody>
      </p:sp>
      <p:sp>
        <p:nvSpPr>
          <p:cNvPr id="45113" name="Rectangle 57"/>
          <p:cNvSpPr>
            <a:spLocks noChangeArrowheads="1"/>
          </p:cNvSpPr>
          <p:nvPr/>
        </p:nvSpPr>
        <p:spPr bwMode="auto">
          <a:xfrm>
            <a:off x="4585574" y="4495800"/>
            <a:ext cx="633046" cy="76200"/>
          </a:xfrm>
          <a:prstGeom prst="rect">
            <a:avLst/>
          </a:prstGeom>
          <a:solidFill>
            <a:srgbClr val="CCFFFF"/>
          </a:solidFill>
          <a:ln w="9525">
            <a:solidFill>
              <a:schemeClr val="tx1"/>
            </a:solidFill>
            <a:miter lim="800000"/>
            <a:headEnd/>
            <a:tailEnd/>
          </a:ln>
        </p:spPr>
        <p:txBody>
          <a:bodyPr wrap="none" anchor="ctr"/>
          <a:lstStyle/>
          <a:p>
            <a:endParaRPr lang="zh-CN" altLang="en-US">
              <a:solidFill>
                <a:srgbClr val="000000"/>
              </a:solidFill>
            </a:endParaRPr>
          </a:p>
        </p:txBody>
      </p:sp>
      <p:sp>
        <p:nvSpPr>
          <p:cNvPr id="45114" name="Rectangle 58"/>
          <p:cNvSpPr>
            <a:spLocks noChangeArrowheads="1"/>
          </p:cNvSpPr>
          <p:nvPr/>
        </p:nvSpPr>
        <p:spPr bwMode="auto">
          <a:xfrm>
            <a:off x="5288959" y="4495800"/>
            <a:ext cx="633046" cy="76200"/>
          </a:xfrm>
          <a:prstGeom prst="rect">
            <a:avLst/>
          </a:prstGeom>
          <a:solidFill>
            <a:srgbClr val="CCFFFF"/>
          </a:solidFill>
          <a:ln w="9525">
            <a:solidFill>
              <a:schemeClr val="tx1"/>
            </a:solidFill>
            <a:miter lim="800000"/>
            <a:headEnd/>
            <a:tailEnd/>
          </a:ln>
        </p:spPr>
        <p:txBody>
          <a:bodyPr wrap="none" anchor="ctr"/>
          <a:lstStyle/>
          <a:p>
            <a:endParaRPr lang="zh-CN" altLang="en-US">
              <a:solidFill>
                <a:srgbClr val="000000"/>
              </a:solidFill>
            </a:endParaRPr>
          </a:p>
        </p:txBody>
      </p:sp>
      <p:sp>
        <p:nvSpPr>
          <p:cNvPr id="45115" name="Rectangle 59"/>
          <p:cNvSpPr>
            <a:spLocks noChangeArrowheads="1"/>
          </p:cNvSpPr>
          <p:nvPr/>
        </p:nvSpPr>
        <p:spPr bwMode="auto">
          <a:xfrm>
            <a:off x="5992344" y="4495800"/>
            <a:ext cx="633046" cy="76200"/>
          </a:xfrm>
          <a:prstGeom prst="rect">
            <a:avLst/>
          </a:prstGeom>
          <a:solidFill>
            <a:srgbClr val="CCFFFF"/>
          </a:solidFill>
          <a:ln w="9525">
            <a:solidFill>
              <a:schemeClr val="tx1"/>
            </a:solidFill>
            <a:miter lim="800000"/>
            <a:headEnd/>
            <a:tailEnd/>
          </a:ln>
        </p:spPr>
        <p:txBody>
          <a:bodyPr wrap="none" anchor="ctr"/>
          <a:lstStyle/>
          <a:p>
            <a:endParaRPr lang="zh-CN" altLang="en-US">
              <a:solidFill>
                <a:srgbClr val="000000"/>
              </a:solidFill>
            </a:endParaRPr>
          </a:p>
        </p:txBody>
      </p:sp>
      <p:sp>
        <p:nvSpPr>
          <p:cNvPr id="45116" name="Text Box 60"/>
          <p:cNvSpPr txBox="1">
            <a:spLocks noChangeArrowheads="1"/>
          </p:cNvSpPr>
          <p:nvPr/>
        </p:nvSpPr>
        <p:spPr bwMode="auto">
          <a:xfrm>
            <a:off x="5922005" y="4876800"/>
            <a:ext cx="1688123"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Wafer Boat</a:t>
            </a:r>
          </a:p>
        </p:txBody>
      </p:sp>
      <p:sp>
        <p:nvSpPr>
          <p:cNvPr id="45117" name="Line 61"/>
          <p:cNvSpPr>
            <a:spLocks noChangeShapeType="1"/>
          </p:cNvSpPr>
          <p:nvPr/>
        </p:nvSpPr>
        <p:spPr bwMode="auto">
          <a:xfrm flipH="1" flipV="1">
            <a:off x="6484713" y="4572000"/>
            <a:ext cx="70338" cy="3048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45118" name="Text Box 62"/>
          <p:cNvSpPr txBox="1">
            <a:spLocks noChangeArrowheads="1"/>
          </p:cNvSpPr>
          <p:nvPr/>
        </p:nvSpPr>
        <p:spPr bwMode="auto">
          <a:xfrm>
            <a:off x="5007605" y="5334000"/>
            <a:ext cx="1195754"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Paddle</a:t>
            </a:r>
          </a:p>
        </p:txBody>
      </p:sp>
      <p:sp>
        <p:nvSpPr>
          <p:cNvPr id="45119" name="Line 63"/>
          <p:cNvSpPr>
            <a:spLocks noChangeShapeType="1"/>
          </p:cNvSpPr>
          <p:nvPr/>
        </p:nvSpPr>
        <p:spPr bwMode="auto">
          <a:xfrm flipH="1" flipV="1">
            <a:off x="5288959" y="4648200"/>
            <a:ext cx="70338" cy="6858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45120" name="Text Box 64"/>
          <p:cNvSpPr txBox="1">
            <a:spLocks noChangeArrowheads="1"/>
          </p:cNvSpPr>
          <p:nvPr/>
        </p:nvSpPr>
        <p:spPr bwMode="auto">
          <a:xfrm>
            <a:off x="927974" y="3505201"/>
            <a:ext cx="1266092" cy="646331"/>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Process gases</a:t>
            </a:r>
          </a:p>
        </p:txBody>
      </p:sp>
      <p:sp>
        <p:nvSpPr>
          <p:cNvPr id="45121" name="Oval 65"/>
          <p:cNvSpPr>
            <a:spLocks noChangeArrowheads="1"/>
          </p:cNvSpPr>
          <p:nvPr/>
        </p:nvSpPr>
        <p:spPr bwMode="auto">
          <a:xfrm>
            <a:off x="2475420"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22" name="Oval 66"/>
          <p:cNvSpPr>
            <a:spLocks noChangeArrowheads="1"/>
          </p:cNvSpPr>
          <p:nvPr/>
        </p:nvSpPr>
        <p:spPr bwMode="auto">
          <a:xfrm>
            <a:off x="2545759"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23" name="Oval 67"/>
          <p:cNvSpPr>
            <a:spLocks noChangeArrowheads="1"/>
          </p:cNvSpPr>
          <p:nvPr/>
        </p:nvSpPr>
        <p:spPr bwMode="auto">
          <a:xfrm>
            <a:off x="2616097"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24" name="Oval 68"/>
          <p:cNvSpPr>
            <a:spLocks noChangeArrowheads="1"/>
          </p:cNvSpPr>
          <p:nvPr/>
        </p:nvSpPr>
        <p:spPr bwMode="auto">
          <a:xfrm>
            <a:off x="2686436"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25" name="Oval 69"/>
          <p:cNvSpPr>
            <a:spLocks noChangeArrowheads="1"/>
          </p:cNvSpPr>
          <p:nvPr/>
        </p:nvSpPr>
        <p:spPr bwMode="auto">
          <a:xfrm>
            <a:off x="2756774"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26" name="Oval 70"/>
          <p:cNvSpPr>
            <a:spLocks noChangeArrowheads="1"/>
          </p:cNvSpPr>
          <p:nvPr/>
        </p:nvSpPr>
        <p:spPr bwMode="auto">
          <a:xfrm>
            <a:off x="2827113"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27" name="Oval 71"/>
          <p:cNvSpPr>
            <a:spLocks noChangeArrowheads="1"/>
          </p:cNvSpPr>
          <p:nvPr/>
        </p:nvSpPr>
        <p:spPr bwMode="auto">
          <a:xfrm>
            <a:off x="2897451"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28" name="Oval 72"/>
          <p:cNvSpPr>
            <a:spLocks noChangeArrowheads="1"/>
          </p:cNvSpPr>
          <p:nvPr/>
        </p:nvSpPr>
        <p:spPr bwMode="auto">
          <a:xfrm>
            <a:off x="2967790" y="3581400"/>
            <a:ext cx="140677" cy="914400"/>
          </a:xfrm>
          <a:prstGeom prst="ellipse">
            <a:avLst/>
          </a:prstGeom>
          <a:solidFill>
            <a:schemeClr val="bg1"/>
          </a:solidFill>
          <a:ln w="9525">
            <a:solidFill>
              <a:schemeClr val="tx1"/>
            </a:solidFill>
            <a:round/>
            <a:headEnd/>
            <a:tailEnd/>
          </a:ln>
        </p:spPr>
        <p:txBody>
          <a:bodyPr wrap="none" anchor="ctr"/>
          <a:lstStyle/>
          <a:p>
            <a:endParaRPr lang="zh-CN" altLang="en-US">
              <a:solidFill>
                <a:srgbClr val="000000"/>
              </a:solidFill>
            </a:endParaRPr>
          </a:p>
        </p:txBody>
      </p:sp>
      <p:sp>
        <p:nvSpPr>
          <p:cNvPr id="45129" name="Rectangle 73"/>
          <p:cNvSpPr>
            <a:spLocks noChangeArrowheads="1"/>
          </p:cNvSpPr>
          <p:nvPr/>
        </p:nvSpPr>
        <p:spPr bwMode="auto">
          <a:xfrm>
            <a:off x="2475421" y="4495800"/>
            <a:ext cx="633046" cy="76200"/>
          </a:xfrm>
          <a:prstGeom prst="rect">
            <a:avLst/>
          </a:prstGeom>
          <a:solidFill>
            <a:srgbClr val="CCFFFF"/>
          </a:solidFill>
          <a:ln w="9525">
            <a:solidFill>
              <a:schemeClr val="tx1"/>
            </a:solidFill>
            <a:miter lim="800000"/>
            <a:headEnd/>
            <a:tailEnd/>
          </a:ln>
        </p:spPr>
        <p:txBody>
          <a:bodyPr wrap="none" anchor="ctr"/>
          <a:lstStyle/>
          <a:p>
            <a:endParaRPr lang="zh-CN" altLang="en-US">
              <a:solidFill>
                <a:srgbClr val="000000"/>
              </a:solidFill>
            </a:endParaRPr>
          </a:p>
        </p:txBody>
      </p:sp>
      <p:sp>
        <p:nvSpPr>
          <p:cNvPr id="45130" name="Text Box 74"/>
          <p:cNvSpPr txBox="1">
            <a:spLocks noChangeArrowheads="1"/>
          </p:cNvSpPr>
          <p:nvPr/>
        </p:nvSpPr>
        <p:spPr bwMode="auto">
          <a:xfrm>
            <a:off x="4163544" y="2590800"/>
            <a:ext cx="1055077"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Wafers</a:t>
            </a:r>
          </a:p>
        </p:txBody>
      </p:sp>
      <p:sp>
        <p:nvSpPr>
          <p:cNvPr id="45131" name="Line 75"/>
          <p:cNvSpPr>
            <a:spLocks noChangeShapeType="1"/>
          </p:cNvSpPr>
          <p:nvPr/>
        </p:nvSpPr>
        <p:spPr bwMode="auto">
          <a:xfrm flipH="1">
            <a:off x="4444897" y="3048000"/>
            <a:ext cx="140677" cy="6096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45132" name="矩形 76"/>
          <p:cNvSpPr>
            <a:spLocks noChangeArrowheads="1"/>
          </p:cNvSpPr>
          <p:nvPr/>
        </p:nvSpPr>
        <p:spPr bwMode="auto">
          <a:xfrm>
            <a:off x="1187624" y="5949280"/>
            <a:ext cx="6912768" cy="461665"/>
          </a:xfrm>
          <a:prstGeom prst="rect">
            <a:avLst/>
          </a:prstGeom>
          <a:noFill/>
          <a:ln w="9525">
            <a:noFill/>
            <a:miter lim="800000"/>
            <a:headEnd/>
            <a:tailEnd/>
          </a:ln>
        </p:spPr>
        <p:txBody>
          <a:bodyPr wrap="square">
            <a:spAutoFit/>
          </a:bodyPr>
          <a:lstStyle/>
          <a:p>
            <a:r>
              <a:rPr lang="zh-CN" altLang="en-US" sz="2400" b="1" dirty="0">
                <a:solidFill>
                  <a:srgbClr val="000000"/>
                </a:solidFill>
                <a:latin typeface="+mj-ea"/>
                <a:ea typeface="+mj-ea"/>
                <a:sym typeface="Symbol" pitchFamily="18" charset="2"/>
              </a:rPr>
              <a:t>温度控制：</a:t>
            </a:r>
            <a:r>
              <a:rPr lang="en-US" altLang="zh-TW" sz="2400" b="1" dirty="0">
                <a:solidFill>
                  <a:srgbClr val="000000"/>
                </a:solidFill>
                <a:latin typeface="+mj-ea"/>
                <a:ea typeface="+mj-ea"/>
                <a:sym typeface="Symbol" pitchFamily="18" charset="2"/>
              </a:rPr>
              <a:t>0.5 °</a:t>
            </a:r>
            <a:r>
              <a:rPr lang="en-US" altLang="zh-TW" sz="2400" b="1" dirty="0" smtClean="0">
                <a:solidFill>
                  <a:srgbClr val="000000"/>
                </a:solidFill>
                <a:latin typeface="+mj-ea"/>
                <a:ea typeface="+mj-ea"/>
                <a:sym typeface="Symbol" pitchFamily="18" charset="2"/>
              </a:rPr>
              <a:t>C</a:t>
            </a:r>
            <a:r>
              <a:rPr lang="zh-CN" altLang="en-US" sz="2400" b="1" dirty="0" smtClean="0">
                <a:solidFill>
                  <a:srgbClr val="000000"/>
                </a:solidFill>
                <a:latin typeface="+mj-ea"/>
                <a:ea typeface="+mj-ea"/>
                <a:sym typeface="Symbol" pitchFamily="18" charset="2"/>
              </a:rPr>
              <a:t>，清洗</a:t>
            </a:r>
            <a:r>
              <a:rPr lang="zh-CN" altLang="en-US" sz="2400" b="1" dirty="0">
                <a:solidFill>
                  <a:srgbClr val="000000"/>
                </a:solidFill>
                <a:latin typeface="+mj-ea"/>
                <a:ea typeface="+mj-ea"/>
                <a:sym typeface="Symbol" pitchFamily="18" charset="2"/>
              </a:rPr>
              <a:t>：</a:t>
            </a:r>
            <a:r>
              <a:rPr lang="en-US" altLang="zh-CN" sz="2400" b="1" dirty="0">
                <a:solidFill>
                  <a:srgbClr val="000000"/>
                </a:solidFill>
                <a:latin typeface="+mj-ea"/>
                <a:ea typeface="+mj-ea"/>
                <a:sym typeface="Symbol" pitchFamily="18" charset="2"/>
              </a:rPr>
              <a:t>HF</a:t>
            </a:r>
            <a:r>
              <a:rPr lang="zh-CN" altLang="en-US" sz="2400" b="1" dirty="0">
                <a:solidFill>
                  <a:srgbClr val="000000"/>
                </a:solidFill>
                <a:latin typeface="+mj-ea"/>
                <a:ea typeface="+mj-ea"/>
                <a:sym typeface="Symbol" pitchFamily="18" charset="2"/>
              </a:rPr>
              <a:t>，等离子体</a:t>
            </a:r>
            <a:endParaRPr lang="en-US" altLang="zh-TW" sz="2400" b="1" dirty="0">
              <a:solidFill>
                <a:srgbClr val="000000"/>
              </a:solidFill>
              <a:latin typeface="+mj-ea"/>
              <a:ea typeface="+mj-ea"/>
              <a:sym typeface="Symbol" pitchFamily="18" charset="2"/>
            </a:endParaRPr>
          </a:p>
        </p:txBody>
      </p:sp>
      <p:sp>
        <p:nvSpPr>
          <p:cNvPr id="79" name="Rectangle 3"/>
          <p:cNvSpPr txBox="1">
            <a:spLocks noChangeArrowheads="1"/>
          </p:cNvSpPr>
          <p:nvPr/>
        </p:nvSpPr>
        <p:spPr bwMode="auto">
          <a:xfrm>
            <a:off x="827584" y="1772816"/>
            <a:ext cx="5688632" cy="576064"/>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热扩散设备</a:t>
            </a:r>
            <a:endParaRPr kumimoji="1" lang="en-US" altLang="zh-TW"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
        <p:nvSpPr>
          <p:cNvPr id="80" name="AutoShape 2"/>
          <p:cNvSpPr txBox="1">
            <a:spLocks noChangeArrowheads="1"/>
          </p:cNvSpPr>
          <p:nvPr/>
        </p:nvSpPr>
        <p:spPr bwMode="auto">
          <a:xfrm>
            <a:off x="827584" y="908720"/>
            <a:ext cx="3888432" cy="72333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4.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掺杂技术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916832"/>
            <a:ext cx="4176464" cy="504056"/>
          </a:xfrm>
        </p:spPr>
        <p:txBody>
          <a:bodyPr/>
          <a:lstStyle/>
          <a:p>
            <a:r>
              <a:rPr kumimoji="1" lang="zh-CN" altLang="en-US" sz="2800" kern="1200" dirty="0" smtClean="0">
                <a:solidFill>
                  <a:schemeClr val="tx1"/>
                </a:solidFill>
                <a:latin typeface="微软雅黑" pitchFamily="34" charset="-122"/>
                <a:ea typeface="微软雅黑" pitchFamily="34" charset="-122"/>
                <a:cs typeface="+mn-cs"/>
              </a:rPr>
              <a:t>离子注入</a:t>
            </a:r>
            <a:endParaRPr kumimoji="1" lang="zh-CN" altLang="en-US" sz="2800" kern="1200" dirty="0">
              <a:solidFill>
                <a:schemeClr val="tx1"/>
              </a:solidFill>
              <a:latin typeface="微软雅黑" pitchFamily="34" charset="-122"/>
              <a:ea typeface="微软雅黑" pitchFamily="34" charset="-122"/>
              <a:cs typeface="+mn-cs"/>
            </a:endParaRPr>
          </a:p>
        </p:txBody>
      </p:sp>
      <p:sp>
        <p:nvSpPr>
          <p:cNvPr id="4" name="Rectangle 1027"/>
          <p:cNvSpPr>
            <a:spLocks noChangeArrowheads="1"/>
          </p:cNvSpPr>
          <p:nvPr/>
        </p:nvSpPr>
        <p:spPr bwMode="auto">
          <a:xfrm>
            <a:off x="1066800" y="4495800"/>
            <a:ext cx="6781800" cy="1066800"/>
          </a:xfrm>
          <a:prstGeom prst="rect">
            <a:avLst/>
          </a:prstGeom>
          <a:solidFill>
            <a:srgbClr val="FFCCCC"/>
          </a:solidFill>
          <a:ln w="9525">
            <a:solidFill>
              <a:schemeClr val="tx1"/>
            </a:solidFill>
            <a:miter lim="800000"/>
            <a:headEnd/>
            <a:tailEnd/>
          </a:ln>
        </p:spPr>
        <p:txBody>
          <a:bodyPr wrap="none" anchor="ctr"/>
          <a:lstStyle/>
          <a:p>
            <a:endParaRPr lang="zh-CN" altLang="en-US" sz="2400" b="1">
              <a:solidFill>
                <a:srgbClr val="000000"/>
              </a:solidFill>
            </a:endParaRPr>
          </a:p>
        </p:txBody>
      </p:sp>
      <p:sp>
        <p:nvSpPr>
          <p:cNvPr id="5" name="Freeform 1028"/>
          <p:cNvSpPr>
            <a:spLocks/>
          </p:cNvSpPr>
          <p:nvPr/>
        </p:nvSpPr>
        <p:spPr bwMode="auto">
          <a:xfrm>
            <a:off x="1066800" y="3962400"/>
            <a:ext cx="6781800" cy="533400"/>
          </a:xfrm>
          <a:custGeom>
            <a:avLst/>
            <a:gdLst>
              <a:gd name="T0" fmla="*/ 0 w 4272"/>
              <a:gd name="T1" fmla="*/ 2147483647 h 336"/>
              <a:gd name="T2" fmla="*/ 0 w 4272"/>
              <a:gd name="T3" fmla="*/ 0 h 336"/>
              <a:gd name="T4" fmla="*/ 2147483647 w 4272"/>
              <a:gd name="T5" fmla="*/ 2147483647 h 336"/>
              <a:gd name="T6" fmla="*/ 2147483647 w 4272"/>
              <a:gd name="T7" fmla="*/ 2147483647 h 336"/>
              <a:gd name="T8" fmla="*/ 2147483647 w 4272"/>
              <a:gd name="T9" fmla="*/ 2147483647 h 336"/>
              <a:gd name="T10" fmla="*/ 2147483647 w 4272"/>
              <a:gd name="T11" fmla="*/ 2147483647 h 336"/>
              <a:gd name="T12" fmla="*/ 2147483647 w 4272"/>
              <a:gd name="T13" fmla="*/ 0 h 336"/>
              <a:gd name="T14" fmla="*/ 2147483647 w 4272"/>
              <a:gd name="T15" fmla="*/ 2147483647 h 336"/>
              <a:gd name="T16" fmla="*/ 0 w 4272"/>
              <a:gd name="T17" fmla="*/ 2147483647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72"/>
              <a:gd name="T28" fmla="*/ 0 h 336"/>
              <a:gd name="T29" fmla="*/ 4272 w 4272"/>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72" h="336">
                <a:moveTo>
                  <a:pt x="0" y="336"/>
                </a:moveTo>
                <a:lnTo>
                  <a:pt x="0" y="0"/>
                </a:lnTo>
                <a:lnTo>
                  <a:pt x="762" y="7"/>
                </a:lnTo>
                <a:lnTo>
                  <a:pt x="820" y="285"/>
                </a:lnTo>
                <a:lnTo>
                  <a:pt x="3688" y="285"/>
                </a:lnTo>
                <a:lnTo>
                  <a:pt x="3732" y="7"/>
                </a:lnTo>
                <a:lnTo>
                  <a:pt x="4272" y="0"/>
                </a:lnTo>
                <a:lnTo>
                  <a:pt x="4272" y="336"/>
                </a:lnTo>
                <a:lnTo>
                  <a:pt x="0" y="336"/>
                </a:lnTo>
                <a:close/>
              </a:path>
            </a:pathLst>
          </a:custGeom>
          <a:noFill/>
          <a:ln w="9525">
            <a:solidFill>
              <a:schemeClr val="tx1"/>
            </a:solidFill>
            <a:round/>
            <a:headEnd/>
            <a:tailEnd/>
          </a:ln>
        </p:spPr>
        <p:txBody>
          <a:bodyPr wrap="none" anchor="ctr"/>
          <a:lstStyle/>
          <a:p>
            <a:endParaRPr lang="zh-CN" altLang="en-US" sz="2400" b="1">
              <a:solidFill>
                <a:srgbClr val="000000"/>
              </a:solidFill>
            </a:endParaRPr>
          </a:p>
        </p:txBody>
      </p:sp>
      <p:sp>
        <p:nvSpPr>
          <p:cNvPr id="6" name="Rectangle 1029"/>
          <p:cNvSpPr>
            <a:spLocks noChangeArrowheads="1"/>
          </p:cNvSpPr>
          <p:nvPr/>
        </p:nvSpPr>
        <p:spPr bwMode="auto">
          <a:xfrm>
            <a:off x="4038600" y="3962400"/>
            <a:ext cx="1219200" cy="457200"/>
          </a:xfrm>
          <a:prstGeom prst="rect">
            <a:avLst/>
          </a:prstGeom>
          <a:solidFill>
            <a:srgbClr val="FF0000"/>
          </a:solidFill>
          <a:ln w="9525">
            <a:noFill/>
            <a:miter lim="800000"/>
            <a:headEnd/>
            <a:tailEnd/>
          </a:ln>
        </p:spPr>
        <p:txBody>
          <a:bodyPr wrap="none" anchor="ctr"/>
          <a:lstStyle/>
          <a:p>
            <a:endParaRPr lang="zh-CN" altLang="en-US" sz="2400" b="1">
              <a:solidFill>
                <a:srgbClr val="000000"/>
              </a:solidFill>
            </a:endParaRPr>
          </a:p>
        </p:txBody>
      </p:sp>
      <p:sp>
        <p:nvSpPr>
          <p:cNvPr id="7" name="Text Box 1030"/>
          <p:cNvSpPr txBox="1">
            <a:spLocks noChangeArrowheads="1"/>
          </p:cNvSpPr>
          <p:nvPr/>
        </p:nvSpPr>
        <p:spPr bwMode="auto">
          <a:xfrm>
            <a:off x="4114800" y="3962400"/>
            <a:ext cx="1219200" cy="461665"/>
          </a:xfrm>
          <a:prstGeom prst="rect">
            <a:avLst/>
          </a:prstGeom>
          <a:noFill/>
          <a:ln w="9525">
            <a:noFill/>
            <a:miter lim="800000"/>
            <a:headEnd/>
            <a:tailEnd/>
          </a:ln>
        </p:spPr>
        <p:txBody>
          <a:bodyPr>
            <a:spAutoFit/>
          </a:bodyPr>
          <a:lstStyle/>
          <a:p>
            <a:pPr>
              <a:spcBef>
                <a:spcPct val="50000"/>
              </a:spcBef>
            </a:pPr>
            <a:r>
              <a:rPr lang="en-US" altLang="zh-TW" sz="2400" b="1">
                <a:solidFill>
                  <a:srgbClr val="000000"/>
                </a:solidFill>
                <a:ea typeface="PMingLiU" pitchFamily="18" charset="-120"/>
              </a:rPr>
              <a:t>Poly Si</a:t>
            </a:r>
          </a:p>
        </p:txBody>
      </p:sp>
      <p:sp>
        <p:nvSpPr>
          <p:cNvPr id="8" name="Line 1031"/>
          <p:cNvSpPr>
            <a:spLocks noChangeShapeType="1"/>
          </p:cNvSpPr>
          <p:nvPr/>
        </p:nvSpPr>
        <p:spPr bwMode="auto">
          <a:xfrm>
            <a:off x="52578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9" name="Line 1032"/>
          <p:cNvSpPr>
            <a:spLocks noChangeShapeType="1"/>
          </p:cNvSpPr>
          <p:nvPr/>
        </p:nvSpPr>
        <p:spPr bwMode="auto">
          <a:xfrm>
            <a:off x="54102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0" name="Line 1033"/>
          <p:cNvSpPr>
            <a:spLocks noChangeShapeType="1"/>
          </p:cNvSpPr>
          <p:nvPr/>
        </p:nvSpPr>
        <p:spPr bwMode="auto">
          <a:xfrm>
            <a:off x="55626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1" name="Line 1034"/>
          <p:cNvSpPr>
            <a:spLocks noChangeShapeType="1"/>
          </p:cNvSpPr>
          <p:nvPr/>
        </p:nvSpPr>
        <p:spPr bwMode="auto">
          <a:xfrm>
            <a:off x="57150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2" name="Line 1035"/>
          <p:cNvSpPr>
            <a:spLocks noChangeShapeType="1"/>
          </p:cNvSpPr>
          <p:nvPr/>
        </p:nvSpPr>
        <p:spPr bwMode="auto">
          <a:xfrm>
            <a:off x="40386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3" name="Line 1036"/>
          <p:cNvSpPr>
            <a:spLocks noChangeShapeType="1"/>
          </p:cNvSpPr>
          <p:nvPr/>
        </p:nvSpPr>
        <p:spPr bwMode="auto">
          <a:xfrm>
            <a:off x="41910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4" name="Line 1037"/>
          <p:cNvSpPr>
            <a:spLocks noChangeShapeType="1"/>
          </p:cNvSpPr>
          <p:nvPr/>
        </p:nvSpPr>
        <p:spPr bwMode="auto">
          <a:xfrm>
            <a:off x="43434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5" name="Line 1038"/>
          <p:cNvSpPr>
            <a:spLocks noChangeShapeType="1"/>
          </p:cNvSpPr>
          <p:nvPr/>
        </p:nvSpPr>
        <p:spPr bwMode="auto">
          <a:xfrm>
            <a:off x="44958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6" name="Line 1039"/>
          <p:cNvSpPr>
            <a:spLocks noChangeShapeType="1"/>
          </p:cNvSpPr>
          <p:nvPr/>
        </p:nvSpPr>
        <p:spPr bwMode="auto">
          <a:xfrm>
            <a:off x="46482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7" name="Line 1040"/>
          <p:cNvSpPr>
            <a:spLocks noChangeShapeType="1"/>
          </p:cNvSpPr>
          <p:nvPr/>
        </p:nvSpPr>
        <p:spPr bwMode="auto">
          <a:xfrm>
            <a:off x="48006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8" name="Line 1041"/>
          <p:cNvSpPr>
            <a:spLocks noChangeShapeType="1"/>
          </p:cNvSpPr>
          <p:nvPr/>
        </p:nvSpPr>
        <p:spPr bwMode="auto">
          <a:xfrm>
            <a:off x="49530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19" name="Line 1042"/>
          <p:cNvSpPr>
            <a:spLocks noChangeShapeType="1"/>
          </p:cNvSpPr>
          <p:nvPr/>
        </p:nvSpPr>
        <p:spPr bwMode="auto">
          <a:xfrm>
            <a:off x="51054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0" name="Line 1043"/>
          <p:cNvSpPr>
            <a:spLocks noChangeShapeType="1"/>
          </p:cNvSpPr>
          <p:nvPr/>
        </p:nvSpPr>
        <p:spPr bwMode="auto">
          <a:xfrm>
            <a:off x="58674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1" name="Line 1044"/>
          <p:cNvSpPr>
            <a:spLocks noChangeShapeType="1"/>
          </p:cNvSpPr>
          <p:nvPr/>
        </p:nvSpPr>
        <p:spPr bwMode="auto">
          <a:xfrm>
            <a:off x="60198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2" name="Line 1045"/>
          <p:cNvSpPr>
            <a:spLocks noChangeShapeType="1"/>
          </p:cNvSpPr>
          <p:nvPr/>
        </p:nvSpPr>
        <p:spPr bwMode="auto">
          <a:xfrm>
            <a:off x="61722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3" name="Line 1046"/>
          <p:cNvSpPr>
            <a:spLocks noChangeShapeType="1"/>
          </p:cNvSpPr>
          <p:nvPr/>
        </p:nvSpPr>
        <p:spPr bwMode="auto">
          <a:xfrm>
            <a:off x="63246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4" name="Line 1047"/>
          <p:cNvSpPr>
            <a:spLocks noChangeShapeType="1"/>
          </p:cNvSpPr>
          <p:nvPr/>
        </p:nvSpPr>
        <p:spPr bwMode="auto">
          <a:xfrm>
            <a:off x="64770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5" name="Line 1048"/>
          <p:cNvSpPr>
            <a:spLocks noChangeShapeType="1"/>
          </p:cNvSpPr>
          <p:nvPr/>
        </p:nvSpPr>
        <p:spPr bwMode="auto">
          <a:xfrm>
            <a:off x="66294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6" name="Line 1049"/>
          <p:cNvSpPr>
            <a:spLocks noChangeShapeType="1"/>
          </p:cNvSpPr>
          <p:nvPr/>
        </p:nvSpPr>
        <p:spPr bwMode="auto">
          <a:xfrm>
            <a:off x="67818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7" name="Line 1050"/>
          <p:cNvSpPr>
            <a:spLocks noChangeShapeType="1"/>
          </p:cNvSpPr>
          <p:nvPr/>
        </p:nvSpPr>
        <p:spPr bwMode="auto">
          <a:xfrm>
            <a:off x="6934200" y="3505200"/>
            <a:ext cx="0" cy="609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8" name="Line 1051"/>
          <p:cNvSpPr>
            <a:spLocks noChangeShapeType="1"/>
          </p:cNvSpPr>
          <p:nvPr/>
        </p:nvSpPr>
        <p:spPr bwMode="auto">
          <a:xfrm>
            <a:off x="11430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29" name="Line 1052"/>
          <p:cNvSpPr>
            <a:spLocks noChangeShapeType="1"/>
          </p:cNvSpPr>
          <p:nvPr/>
        </p:nvSpPr>
        <p:spPr bwMode="auto">
          <a:xfrm>
            <a:off x="12954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0" name="Line 1053"/>
          <p:cNvSpPr>
            <a:spLocks noChangeShapeType="1"/>
          </p:cNvSpPr>
          <p:nvPr/>
        </p:nvSpPr>
        <p:spPr bwMode="auto">
          <a:xfrm>
            <a:off x="14478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1" name="Line 1054"/>
          <p:cNvSpPr>
            <a:spLocks noChangeShapeType="1"/>
          </p:cNvSpPr>
          <p:nvPr/>
        </p:nvSpPr>
        <p:spPr bwMode="auto">
          <a:xfrm>
            <a:off x="16002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2" name="Line 1055"/>
          <p:cNvSpPr>
            <a:spLocks noChangeShapeType="1"/>
          </p:cNvSpPr>
          <p:nvPr/>
        </p:nvSpPr>
        <p:spPr bwMode="auto">
          <a:xfrm>
            <a:off x="17526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3" name="Line 1056"/>
          <p:cNvSpPr>
            <a:spLocks noChangeShapeType="1"/>
          </p:cNvSpPr>
          <p:nvPr/>
        </p:nvSpPr>
        <p:spPr bwMode="auto">
          <a:xfrm>
            <a:off x="19050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4" name="Line 1057"/>
          <p:cNvSpPr>
            <a:spLocks noChangeShapeType="1"/>
          </p:cNvSpPr>
          <p:nvPr/>
        </p:nvSpPr>
        <p:spPr bwMode="auto">
          <a:xfrm>
            <a:off x="20574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5" name="Line 1058"/>
          <p:cNvSpPr>
            <a:spLocks noChangeShapeType="1"/>
          </p:cNvSpPr>
          <p:nvPr/>
        </p:nvSpPr>
        <p:spPr bwMode="auto">
          <a:xfrm>
            <a:off x="22098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6" name="Line 1059"/>
          <p:cNvSpPr>
            <a:spLocks noChangeShapeType="1"/>
          </p:cNvSpPr>
          <p:nvPr/>
        </p:nvSpPr>
        <p:spPr bwMode="auto">
          <a:xfrm>
            <a:off x="23622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7" name="Line 1060"/>
          <p:cNvSpPr>
            <a:spLocks noChangeShapeType="1"/>
          </p:cNvSpPr>
          <p:nvPr/>
        </p:nvSpPr>
        <p:spPr bwMode="auto">
          <a:xfrm>
            <a:off x="25146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8" name="Line 1061"/>
          <p:cNvSpPr>
            <a:spLocks noChangeShapeType="1"/>
          </p:cNvSpPr>
          <p:nvPr/>
        </p:nvSpPr>
        <p:spPr bwMode="auto">
          <a:xfrm>
            <a:off x="26670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39" name="Line 1062"/>
          <p:cNvSpPr>
            <a:spLocks noChangeShapeType="1"/>
          </p:cNvSpPr>
          <p:nvPr/>
        </p:nvSpPr>
        <p:spPr bwMode="auto">
          <a:xfrm>
            <a:off x="28194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0" name="Line 1063"/>
          <p:cNvSpPr>
            <a:spLocks noChangeShapeType="1"/>
          </p:cNvSpPr>
          <p:nvPr/>
        </p:nvSpPr>
        <p:spPr bwMode="auto">
          <a:xfrm>
            <a:off x="29718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1" name="Line 1064"/>
          <p:cNvSpPr>
            <a:spLocks noChangeShapeType="1"/>
          </p:cNvSpPr>
          <p:nvPr/>
        </p:nvSpPr>
        <p:spPr bwMode="auto">
          <a:xfrm>
            <a:off x="31242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2" name="Line 1065"/>
          <p:cNvSpPr>
            <a:spLocks noChangeShapeType="1"/>
          </p:cNvSpPr>
          <p:nvPr/>
        </p:nvSpPr>
        <p:spPr bwMode="auto">
          <a:xfrm>
            <a:off x="32766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3" name="Line 1066"/>
          <p:cNvSpPr>
            <a:spLocks noChangeShapeType="1"/>
          </p:cNvSpPr>
          <p:nvPr/>
        </p:nvSpPr>
        <p:spPr bwMode="auto">
          <a:xfrm>
            <a:off x="34290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4" name="Line 1067"/>
          <p:cNvSpPr>
            <a:spLocks noChangeShapeType="1"/>
          </p:cNvSpPr>
          <p:nvPr/>
        </p:nvSpPr>
        <p:spPr bwMode="auto">
          <a:xfrm>
            <a:off x="35814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5" name="Line 1068"/>
          <p:cNvSpPr>
            <a:spLocks noChangeShapeType="1"/>
          </p:cNvSpPr>
          <p:nvPr/>
        </p:nvSpPr>
        <p:spPr bwMode="auto">
          <a:xfrm>
            <a:off x="37338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6" name="Line 1069"/>
          <p:cNvSpPr>
            <a:spLocks noChangeShapeType="1"/>
          </p:cNvSpPr>
          <p:nvPr/>
        </p:nvSpPr>
        <p:spPr bwMode="auto">
          <a:xfrm>
            <a:off x="3886200" y="3505200"/>
            <a:ext cx="0" cy="9906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7" name="Line 1070"/>
          <p:cNvSpPr>
            <a:spLocks noChangeShapeType="1"/>
          </p:cNvSpPr>
          <p:nvPr/>
        </p:nvSpPr>
        <p:spPr bwMode="auto">
          <a:xfrm>
            <a:off x="70866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8" name="Line 1071"/>
          <p:cNvSpPr>
            <a:spLocks noChangeShapeType="1"/>
          </p:cNvSpPr>
          <p:nvPr/>
        </p:nvSpPr>
        <p:spPr bwMode="auto">
          <a:xfrm>
            <a:off x="72390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49" name="Line 1072"/>
          <p:cNvSpPr>
            <a:spLocks noChangeShapeType="1"/>
          </p:cNvSpPr>
          <p:nvPr/>
        </p:nvSpPr>
        <p:spPr bwMode="auto">
          <a:xfrm>
            <a:off x="73914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50" name="Line 1073"/>
          <p:cNvSpPr>
            <a:spLocks noChangeShapeType="1"/>
          </p:cNvSpPr>
          <p:nvPr/>
        </p:nvSpPr>
        <p:spPr bwMode="auto">
          <a:xfrm>
            <a:off x="75438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51" name="Line 1074"/>
          <p:cNvSpPr>
            <a:spLocks noChangeShapeType="1"/>
          </p:cNvSpPr>
          <p:nvPr/>
        </p:nvSpPr>
        <p:spPr bwMode="auto">
          <a:xfrm>
            <a:off x="76962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52" name="Rectangle 1075"/>
          <p:cNvSpPr>
            <a:spLocks noChangeArrowheads="1"/>
          </p:cNvSpPr>
          <p:nvPr/>
        </p:nvSpPr>
        <p:spPr bwMode="auto">
          <a:xfrm>
            <a:off x="2362200" y="4495800"/>
            <a:ext cx="1676400" cy="228600"/>
          </a:xfrm>
          <a:prstGeom prst="rect">
            <a:avLst/>
          </a:prstGeom>
          <a:solidFill>
            <a:srgbClr val="99FF99"/>
          </a:solidFill>
          <a:ln w="9525">
            <a:noFill/>
            <a:miter lim="800000"/>
            <a:headEnd/>
            <a:tailEnd/>
          </a:ln>
        </p:spPr>
        <p:txBody>
          <a:bodyPr wrap="none" anchor="ctr"/>
          <a:lstStyle/>
          <a:p>
            <a:endParaRPr lang="zh-CN" altLang="en-US" sz="2400" b="1">
              <a:solidFill>
                <a:srgbClr val="000000"/>
              </a:solidFill>
            </a:endParaRPr>
          </a:p>
        </p:txBody>
      </p:sp>
      <p:sp>
        <p:nvSpPr>
          <p:cNvPr id="53" name="Rectangle 1076"/>
          <p:cNvSpPr>
            <a:spLocks noChangeArrowheads="1"/>
          </p:cNvSpPr>
          <p:nvPr/>
        </p:nvSpPr>
        <p:spPr bwMode="auto">
          <a:xfrm>
            <a:off x="5257800" y="4495800"/>
            <a:ext cx="1676400" cy="228600"/>
          </a:xfrm>
          <a:prstGeom prst="rect">
            <a:avLst/>
          </a:prstGeom>
          <a:solidFill>
            <a:srgbClr val="99FF99"/>
          </a:solidFill>
          <a:ln w="9525">
            <a:noFill/>
            <a:miter lim="800000"/>
            <a:headEnd/>
            <a:tailEnd/>
          </a:ln>
        </p:spPr>
        <p:txBody>
          <a:bodyPr wrap="none" anchor="ctr"/>
          <a:lstStyle/>
          <a:p>
            <a:endParaRPr lang="zh-CN" altLang="en-US" sz="2400" b="1">
              <a:solidFill>
                <a:srgbClr val="000000"/>
              </a:solidFill>
            </a:endParaRPr>
          </a:p>
        </p:txBody>
      </p:sp>
      <p:sp>
        <p:nvSpPr>
          <p:cNvPr id="54" name="Text Box 1077"/>
          <p:cNvSpPr txBox="1">
            <a:spLocks noChangeArrowheads="1"/>
          </p:cNvSpPr>
          <p:nvPr/>
        </p:nvSpPr>
        <p:spPr bwMode="auto">
          <a:xfrm>
            <a:off x="2971800" y="4419600"/>
            <a:ext cx="685800" cy="461665"/>
          </a:xfrm>
          <a:prstGeom prst="rect">
            <a:avLst/>
          </a:prstGeom>
          <a:noFill/>
          <a:ln w="9525">
            <a:noFill/>
            <a:miter lim="800000"/>
            <a:headEnd/>
            <a:tailEnd/>
          </a:ln>
        </p:spPr>
        <p:txBody>
          <a:bodyPr>
            <a:spAutoFit/>
          </a:bodyPr>
          <a:lstStyle/>
          <a:p>
            <a:pPr>
              <a:spcBef>
                <a:spcPct val="50000"/>
              </a:spcBef>
            </a:pPr>
            <a:r>
              <a:rPr lang="en-US" altLang="zh-TW" sz="2400" b="1">
                <a:solidFill>
                  <a:srgbClr val="000000"/>
                </a:solidFill>
                <a:ea typeface="PMingLiU" pitchFamily="18" charset="-120"/>
              </a:rPr>
              <a:t>n</a:t>
            </a:r>
            <a:r>
              <a:rPr lang="en-US" altLang="zh-TW" sz="2400" b="1" baseline="30000">
                <a:solidFill>
                  <a:srgbClr val="000000"/>
                </a:solidFill>
                <a:ea typeface="PMingLiU" pitchFamily="18" charset="-120"/>
              </a:rPr>
              <a:t>+</a:t>
            </a:r>
            <a:endParaRPr lang="en-US" altLang="zh-TW" sz="2400" b="1">
              <a:solidFill>
                <a:srgbClr val="000000"/>
              </a:solidFill>
              <a:ea typeface="PMingLiU" pitchFamily="18" charset="-120"/>
            </a:endParaRPr>
          </a:p>
        </p:txBody>
      </p:sp>
      <p:sp>
        <p:nvSpPr>
          <p:cNvPr id="55" name="Text Box 1078"/>
          <p:cNvSpPr txBox="1">
            <a:spLocks noChangeArrowheads="1"/>
          </p:cNvSpPr>
          <p:nvPr/>
        </p:nvSpPr>
        <p:spPr bwMode="auto">
          <a:xfrm>
            <a:off x="3733800" y="4953000"/>
            <a:ext cx="2209800" cy="461665"/>
          </a:xfrm>
          <a:prstGeom prst="rect">
            <a:avLst/>
          </a:prstGeom>
          <a:noFill/>
          <a:ln w="9525">
            <a:noFill/>
            <a:miter lim="800000"/>
            <a:headEnd/>
            <a:tailEnd/>
          </a:ln>
        </p:spPr>
        <p:txBody>
          <a:bodyPr>
            <a:spAutoFit/>
          </a:bodyPr>
          <a:lstStyle/>
          <a:p>
            <a:pPr>
              <a:spcBef>
                <a:spcPct val="50000"/>
              </a:spcBef>
            </a:pPr>
            <a:r>
              <a:rPr lang="en-US" altLang="zh-TW" sz="2400" b="1">
                <a:solidFill>
                  <a:srgbClr val="000000"/>
                </a:solidFill>
                <a:ea typeface="PMingLiU" pitchFamily="18" charset="-120"/>
              </a:rPr>
              <a:t>P-type Silicon</a:t>
            </a:r>
          </a:p>
        </p:txBody>
      </p:sp>
      <p:sp>
        <p:nvSpPr>
          <p:cNvPr id="56" name="Text Box 1079"/>
          <p:cNvSpPr txBox="1">
            <a:spLocks noChangeArrowheads="1"/>
          </p:cNvSpPr>
          <p:nvPr/>
        </p:nvSpPr>
        <p:spPr bwMode="auto">
          <a:xfrm>
            <a:off x="5867400" y="4419600"/>
            <a:ext cx="685800" cy="461665"/>
          </a:xfrm>
          <a:prstGeom prst="rect">
            <a:avLst/>
          </a:prstGeom>
          <a:noFill/>
          <a:ln w="9525">
            <a:noFill/>
            <a:miter lim="800000"/>
            <a:headEnd/>
            <a:tailEnd/>
          </a:ln>
        </p:spPr>
        <p:txBody>
          <a:bodyPr>
            <a:spAutoFit/>
          </a:bodyPr>
          <a:lstStyle/>
          <a:p>
            <a:pPr>
              <a:spcBef>
                <a:spcPct val="50000"/>
              </a:spcBef>
            </a:pPr>
            <a:r>
              <a:rPr lang="en-US" altLang="zh-TW" sz="2400" b="1">
                <a:solidFill>
                  <a:srgbClr val="000000"/>
                </a:solidFill>
                <a:ea typeface="PMingLiU" pitchFamily="18" charset="-120"/>
              </a:rPr>
              <a:t>n</a:t>
            </a:r>
            <a:r>
              <a:rPr lang="en-US" altLang="zh-TW" sz="2400" b="1" baseline="30000">
                <a:solidFill>
                  <a:srgbClr val="000000"/>
                </a:solidFill>
                <a:ea typeface="PMingLiU" pitchFamily="18" charset="-120"/>
              </a:rPr>
              <a:t>+</a:t>
            </a:r>
            <a:endParaRPr lang="en-US" altLang="zh-TW" sz="2400" b="1">
              <a:solidFill>
                <a:srgbClr val="000000"/>
              </a:solidFill>
              <a:ea typeface="PMingLiU" pitchFamily="18" charset="-120"/>
            </a:endParaRPr>
          </a:p>
        </p:txBody>
      </p:sp>
      <p:sp>
        <p:nvSpPr>
          <p:cNvPr id="57" name="Text Box 1080"/>
          <p:cNvSpPr txBox="1">
            <a:spLocks noChangeArrowheads="1"/>
          </p:cNvSpPr>
          <p:nvPr/>
        </p:nvSpPr>
        <p:spPr bwMode="auto">
          <a:xfrm>
            <a:off x="1219200" y="3962400"/>
            <a:ext cx="762000" cy="830997"/>
          </a:xfrm>
          <a:prstGeom prst="rect">
            <a:avLst/>
          </a:prstGeom>
          <a:noFill/>
          <a:ln w="9525">
            <a:noFill/>
            <a:miter lim="800000"/>
            <a:headEnd/>
            <a:tailEnd/>
          </a:ln>
        </p:spPr>
        <p:txBody>
          <a:bodyPr>
            <a:spAutoFit/>
          </a:bodyPr>
          <a:lstStyle/>
          <a:p>
            <a:pPr>
              <a:spcBef>
                <a:spcPct val="50000"/>
              </a:spcBef>
            </a:pPr>
            <a:r>
              <a:rPr lang="en-US" altLang="zh-TW" sz="2400" b="1">
                <a:solidFill>
                  <a:srgbClr val="000000"/>
                </a:solidFill>
                <a:ea typeface="PMingLiU" pitchFamily="18" charset="-120"/>
              </a:rPr>
              <a:t>SiO</a:t>
            </a:r>
            <a:r>
              <a:rPr lang="en-US" altLang="zh-TW" sz="2400" b="1" baseline="-25000">
                <a:solidFill>
                  <a:srgbClr val="000000"/>
                </a:solidFill>
                <a:ea typeface="PMingLiU" pitchFamily="18" charset="-120"/>
              </a:rPr>
              <a:t>2</a:t>
            </a:r>
            <a:endParaRPr lang="en-US" altLang="zh-TW" sz="2400" b="1">
              <a:solidFill>
                <a:srgbClr val="000000"/>
              </a:solidFill>
              <a:ea typeface="PMingLiU" pitchFamily="18" charset="-120"/>
            </a:endParaRPr>
          </a:p>
        </p:txBody>
      </p:sp>
      <p:sp>
        <p:nvSpPr>
          <p:cNvPr id="58" name="Line 1081"/>
          <p:cNvSpPr>
            <a:spLocks noChangeShapeType="1"/>
          </p:cNvSpPr>
          <p:nvPr/>
        </p:nvSpPr>
        <p:spPr bwMode="auto">
          <a:xfrm>
            <a:off x="7848600" y="3505200"/>
            <a:ext cx="0" cy="533400"/>
          </a:xfrm>
          <a:prstGeom prst="line">
            <a:avLst/>
          </a:prstGeom>
          <a:noFill/>
          <a:ln w="9525">
            <a:solidFill>
              <a:schemeClr val="tx1"/>
            </a:solidFill>
            <a:round/>
            <a:headEnd/>
            <a:tailEnd type="triangle" w="med" len="med"/>
          </a:ln>
        </p:spPr>
        <p:txBody>
          <a:bodyPr wrap="none" anchor="ctr"/>
          <a:lstStyle/>
          <a:p>
            <a:endParaRPr lang="zh-CN" altLang="en-US" sz="2400" b="1">
              <a:solidFill>
                <a:srgbClr val="000000"/>
              </a:solidFill>
            </a:endParaRPr>
          </a:p>
        </p:txBody>
      </p:sp>
      <p:sp>
        <p:nvSpPr>
          <p:cNvPr id="59" name="Text Box 1082"/>
          <p:cNvSpPr txBox="1">
            <a:spLocks noChangeArrowheads="1"/>
          </p:cNvSpPr>
          <p:nvPr/>
        </p:nvSpPr>
        <p:spPr bwMode="auto">
          <a:xfrm>
            <a:off x="5562600" y="3886200"/>
            <a:ext cx="533400" cy="461665"/>
          </a:xfrm>
          <a:prstGeom prst="rect">
            <a:avLst/>
          </a:prstGeom>
          <a:solidFill>
            <a:schemeClr val="bg1"/>
          </a:solidFill>
          <a:ln w="9525">
            <a:noFill/>
            <a:miter lim="800000"/>
            <a:headEnd/>
            <a:tailEnd/>
          </a:ln>
        </p:spPr>
        <p:txBody>
          <a:bodyPr>
            <a:spAutoFit/>
          </a:bodyPr>
          <a:lstStyle/>
          <a:p>
            <a:pPr>
              <a:spcBef>
                <a:spcPct val="50000"/>
              </a:spcBef>
            </a:pPr>
            <a:r>
              <a:rPr lang="en-US" altLang="zh-TW" sz="2400" b="1">
                <a:solidFill>
                  <a:srgbClr val="000000"/>
                </a:solidFill>
                <a:ea typeface="PMingLiU" pitchFamily="18" charset="-120"/>
              </a:rPr>
              <a:t>P</a:t>
            </a:r>
            <a:r>
              <a:rPr lang="en-US" altLang="zh-TW" sz="2400" b="1" baseline="30000">
                <a:solidFill>
                  <a:srgbClr val="000000"/>
                </a:solidFill>
                <a:ea typeface="PMingLiU" pitchFamily="18" charset="-120"/>
              </a:rPr>
              <a:t>+</a:t>
            </a:r>
            <a:endParaRPr lang="en-US" altLang="zh-TW" sz="2400" b="1">
              <a:solidFill>
                <a:srgbClr val="000000"/>
              </a:solidFill>
              <a:ea typeface="PMingLiU" pitchFamily="18" charset="-120"/>
            </a:endParaRPr>
          </a:p>
        </p:txBody>
      </p:sp>
      <p:sp>
        <p:nvSpPr>
          <p:cNvPr id="60" name="AutoShape 2"/>
          <p:cNvSpPr txBox="1">
            <a:spLocks noChangeArrowheads="1"/>
          </p:cNvSpPr>
          <p:nvPr/>
        </p:nvSpPr>
        <p:spPr bwMode="auto">
          <a:xfrm>
            <a:off x="827584" y="836712"/>
            <a:ext cx="4176464"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4.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掺杂技术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19672" y="2492896"/>
            <a:ext cx="5904656" cy="3724275"/>
          </a:xfrm>
        </p:spPr>
        <p:txBody>
          <a:bodyPr/>
          <a:lstStyle/>
          <a:p>
            <a:pPr>
              <a:lnSpc>
                <a:spcPct val="150000"/>
              </a:lnSpc>
              <a:buFont typeface="Wingdings" pitchFamily="2" charset="2"/>
              <a:buChar char="u"/>
            </a:pPr>
            <a:r>
              <a:rPr lang="zh-CN" altLang="en-US" sz="2000" dirty="0" smtClean="0">
                <a:solidFill>
                  <a:srgbClr val="000000"/>
                </a:solidFill>
                <a:latin typeface="微软雅黑" pitchFamily="34" charset="-122"/>
                <a:ea typeface="微软雅黑" pitchFamily="34" charset="-122"/>
              </a:rPr>
              <a:t>离子注入通过高压离子轰击把杂质引入硅片</a:t>
            </a:r>
            <a:endParaRPr lang="en-US" altLang="zh-CN" sz="2000" dirty="0" smtClean="0">
              <a:solidFill>
                <a:srgbClr val="000000"/>
              </a:solidFill>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solidFill>
                  <a:srgbClr val="000000"/>
                </a:solidFill>
                <a:latin typeface="微软雅黑" pitchFamily="34" charset="-122"/>
                <a:ea typeface="微软雅黑" pitchFamily="34" charset="-122"/>
              </a:rPr>
              <a:t>离子能量</a:t>
            </a:r>
            <a:r>
              <a:rPr lang="en-US" altLang="zh-CN" sz="2000" dirty="0" smtClean="0">
                <a:solidFill>
                  <a:srgbClr val="000000"/>
                </a:solidFill>
                <a:latin typeface="微软雅黑" pitchFamily="34" charset="-122"/>
                <a:ea typeface="微软雅黑" pitchFamily="34" charset="-122"/>
              </a:rPr>
              <a:t>5 </a:t>
            </a:r>
            <a:r>
              <a:rPr lang="en-US" altLang="zh-CN" sz="2000" dirty="0" err="1" smtClean="0">
                <a:solidFill>
                  <a:srgbClr val="000000"/>
                </a:solidFill>
                <a:latin typeface="微软雅黑" pitchFamily="34" charset="-122"/>
                <a:ea typeface="微软雅黑" pitchFamily="34" charset="-122"/>
              </a:rPr>
              <a:t>keV</a:t>
            </a:r>
            <a:r>
              <a:rPr lang="zh-CN" altLang="en-US" sz="2000" dirty="0" smtClean="0">
                <a:solidFill>
                  <a:srgbClr val="000000"/>
                </a:solidFill>
                <a:latin typeface="微软雅黑" pitchFamily="34" charset="-122"/>
                <a:ea typeface="微软雅黑" pitchFamily="34" charset="-122"/>
              </a:rPr>
              <a:t>～</a:t>
            </a:r>
            <a:r>
              <a:rPr lang="en-US" altLang="zh-CN" sz="2000" dirty="0" smtClean="0">
                <a:solidFill>
                  <a:srgbClr val="000000"/>
                </a:solidFill>
                <a:latin typeface="微软雅黑" pitchFamily="34" charset="-122"/>
                <a:ea typeface="微软雅黑" pitchFamily="34" charset="-122"/>
              </a:rPr>
              <a:t>200 </a:t>
            </a:r>
            <a:r>
              <a:rPr lang="en-US" altLang="zh-CN" sz="2000" dirty="0" err="1" smtClean="0">
                <a:solidFill>
                  <a:srgbClr val="000000"/>
                </a:solidFill>
                <a:latin typeface="微软雅黑" pitchFamily="34" charset="-122"/>
                <a:ea typeface="微软雅黑" pitchFamily="34" charset="-122"/>
              </a:rPr>
              <a:t>keV</a:t>
            </a:r>
            <a:endParaRPr lang="en-US" altLang="zh-CN" sz="2000" dirty="0" smtClean="0">
              <a:solidFill>
                <a:srgbClr val="000000"/>
              </a:solidFill>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solidFill>
                  <a:srgbClr val="000000"/>
                </a:solidFill>
                <a:latin typeface="微软雅黑" pitchFamily="34" charset="-122"/>
                <a:ea typeface="微软雅黑" pitchFamily="34" charset="-122"/>
              </a:rPr>
              <a:t>物理过程</a:t>
            </a:r>
            <a:endParaRPr lang="en-US" altLang="zh-CN" sz="2000" dirty="0" smtClean="0">
              <a:solidFill>
                <a:srgbClr val="000000"/>
              </a:solidFill>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solidFill>
                  <a:srgbClr val="000000"/>
                </a:solidFill>
                <a:latin typeface="微软雅黑" pitchFamily="34" charset="-122"/>
                <a:ea typeface="微软雅黑" pitchFamily="34" charset="-122"/>
              </a:rPr>
              <a:t>杂质可控数量</a:t>
            </a:r>
            <a:r>
              <a:rPr lang="en-US" altLang="zh-CN" sz="2000" dirty="0" smtClean="0">
                <a:solidFill>
                  <a:srgbClr val="000000"/>
                </a:solidFill>
                <a:latin typeface="微软雅黑" pitchFamily="34" charset="-122"/>
                <a:ea typeface="微软雅黑" pitchFamily="34" charset="-122"/>
              </a:rPr>
              <a:t>10</a:t>
            </a:r>
            <a:r>
              <a:rPr lang="en-US" altLang="zh-CN" sz="2000" baseline="30000" dirty="0" smtClean="0">
                <a:solidFill>
                  <a:srgbClr val="000000"/>
                </a:solidFill>
                <a:latin typeface="微软雅黑" pitchFamily="34" charset="-122"/>
                <a:ea typeface="微软雅黑" pitchFamily="34" charset="-122"/>
              </a:rPr>
              <a:t>11</a:t>
            </a:r>
            <a:r>
              <a:rPr lang="zh-CN" altLang="en-US" sz="2000" baseline="30000" dirty="0" smtClean="0">
                <a:solidFill>
                  <a:srgbClr val="000000"/>
                </a:solidFill>
                <a:latin typeface="微软雅黑" pitchFamily="34" charset="-122"/>
                <a:ea typeface="微软雅黑" pitchFamily="34" charset="-122"/>
              </a:rPr>
              <a:t>～</a:t>
            </a:r>
            <a:r>
              <a:rPr lang="en-US" altLang="zh-CN" sz="2000" dirty="0" smtClean="0">
                <a:solidFill>
                  <a:srgbClr val="000000"/>
                </a:solidFill>
                <a:latin typeface="微软雅黑" pitchFamily="34" charset="-122"/>
                <a:ea typeface="微软雅黑" pitchFamily="34" charset="-122"/>
              </a:rPr>
              <a:t>10</a:t>
            </a:r>
            <a:r>
              <a:rPr lang="en-US" altLang="zh-CN" sz="2000" baseline="30000" dirty="0" smtClean="0">
                <a:solidFill>
                  <a:srgbClr val="000000"/>
                </a:solidFill>
                <a:latin typeface="微软雅黑" pitchFamily="34" charset="-122"/>
                <a:ea typeface="微软雅黑" pitchFamily="34" charset="-122"/>
              </a:rPr>
              <a:t>18</a:t>
            </a:r>
            <a:r>
              <a:rPr lang="en-US" altLang="zh-CN" sz="2000" dirty="0" smtClean="0">
                <a:solidFill>
                  <a:srgbClr val="000000"/>
                </a:solidFill>
                <a:latin typeface="微软雅黑" pitchFamily="34" charset="-122"/>
                <a:ea typeface="微软雅黑" pitchFamily="34" charset="-122"/>
              </a:rPr>
              <a:t> cm</a:t>
            </a:r>
            <a:r>
              <a:rPr lang="en-US" altLang="zh-CN" sz="2000" baseline="30000" dirty="0" smtClean="0">
                <a:solidFill>
                  <a:srgbClr val="000000"/>
                </a:solidFill>
                <a:latin typeface="微软雅黑" pitchFamily="34" charset="-122"/>
                <a:ea typeface="微软雅黑" pitchFamily="34" charset="-122"/>
              </a:rPr>
              <a:t>-2</a:t>
            </a:r>
            <a:r>
              <a:rPr lang="en-US" altLang="zh-CN" sz="2000" dirty="0" smtClean="0">
                <a:solidFill>
                  <a:srgbClr val="000000"/>
                </a:solidFill>
                <a:latin typeface="微软雅黑" pitchFamily="34" charset="-122"/>
                <a:ea typeface="微软雅黑" pitchFamily="34" charset="-122"/>
              </a:rPr>
              <a:t>)</a:t>
            </a:r>
            <a:r>
              <a:rPr lang="zh-CN" altLang="en-US" sz="2000" dirty="0" smtClean="0">
                <a:solidFill>
                  <a:srgbClr val="000000"/>
                </a:solidFill>
                <a:latin typeface="微软雅黑" pitchFamily="34" charset="-122"/>
                <a:ea typeface="微软雅黑" pitchFamily="34" charset="-122"/>
              </a:rPr>
              <a:t>，误差</a:t>
            </a:r>
            <a:r>
              <a:rPr lang="zh-CN" altLang="en-US" sz="2000" dirty="0" smtClean="0">
                <a:solidFill>
                  <a:srgbClr val="000000"/>
                </a:solidFill>
                <a:latin typeface="微软雅黑" pitchFamily="34" charset="-122"/>
                <a:ea typeface="微软雅黑" pitchFamily="34" charset="-122"/>
                <a:sym typeface="Symbol" pitchFamily="18" charset="2"/>
              </a:rPr>
              <a:t></a:t>
            </a:r>
            <a:r>
              <a:rPr lang="en-US" altLang="zh-CN" sz="2000" dirty="0" smtClean="0">
                <a:solidFill>
                  <a:srgbClr val="000000"/>
                </a:solidFill>
                <a:latin typeface="微软雅黑" pitchFamily="34" charset="-122"/>
                <a:ea typeface="微软雅黑" pitchFamily="34" charset="-122"/>
              </a:rPr>
              <a:t>2</a:t>
            </a:r>
            <a:r>
              <a:rPr lang="zh-CN" altLang="en-US" sz="2000" dirty="0" smtClean="0">
                <a:solidFill>
                  <a:srgbClr val="000000"/>
                </a:solidFill>
                <a:latin typeface="微软雅黑" pitchFamily="34" charset="-122"/>
                <a:ea typeface="微软雅黑" pitchFamily="34" charset="-122"/>
              </a:rPr>
              <a:t>％，</a:t>
            </a:r>
            <a:endParaRPr lang="en-US" altLang="zh-CN" sz="2000" dirty="0" smtClean="0">
              <a:solidFill>
                <a:srgbClr val="000000"/>
              </a:solidFill>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solidFill>
                  <a:srgbClr val="000000"/>
                </a:solidFill>
                <a:latin typeface="微软雅黑" pitchFamily="34" charset="-122"/>
                <a:ea typeface="微软雅黑" pitchFamily="34" charset="-122"/>
              </a:rPr>
              <a:t>分布可控：控制静电场来控制穿透深度</a:t>
            </a:r>
            <a:endParaRPr lang="en-US" altLang="zh-CN" sz="2000" dirty="0" smtClean="0">
              <a:solidFill>
                <a:srgbClr val="000000"/>
              </a:solidFill>
              <a:latin typeface="微软雅黑" pitchFamily="34" charset="-122"/>
              <a:ea typeface="微软雅黑" pitchFamily="34" charset="-122"/>
            </a:endParaRPr>
          </a:p>
          <a:p>
            <a:pPr>
              <a:lnSpc>
                <a:spcPct val="150000"/>
              </a:lnSpc>
              <a:buFont typeface="Wingdings" pitchFamily="2" charset="2"/>
              <a:buChar char="u"/>
            </a:pPr>
            <a:r>
              <a:rPr lang="zh-CN" altLang="en-US" sz="2000" dirty="0" smtClean="0">
                <a:solidFill>
                  <a:srgbClr val="000000"/>
                </a:solidFill>
                <a:latin typeface="微软雅黑" pitchFamily="34" charset="-122"/>
                <a:ea typeface="微软雅黑" pitchFamily="34" charset="-122"/>
              </a:rPr>
              <a:t>低温工艺 、无固溶度限制</a:t>
            </a:r>
          </a:p>
          <a:p>
            <a:pPr>
              <a:lnSpc>
                <a:spcPct val="150000"/>
              </a:lnSpc>
              <a:buFont typeface="Wingdings" pitchFamily="2" charset="2"/>
              <a:buChar char="u"/>
            </a:pPr>
            <a:r>
              <a:rPr lang="zh-CN" altLang="en-US" sz="2000" dirty="0" smtClean="0">
                <a:solidFill>
                  <a:srgbClr val="000000"/>
                </a:solidFill>
                <a:latin typeface="微软雅黑" pitchFamily="34" charset="-122"/>
                <a:ea typeface="微软雅黑" pitchFamily="34" charset="-122"/>
              </a:rPr>
              <a:t>生物改良、材料表面处理</a:t>
            </a:r>
          </a:p>
        </p:txBody>
      </p:sp>
      <p:sp>
        <p:nvSpPr>
          <p:cNvPr id="7" name="标题 1"/>
          <p:cNvSpPr>
            <a:spLocks noGrp="1"/>
          </p:cNvSpPr>
          <p:nvPr>
            <p:ph type="title"/>
          </p:nvPr>
        </p:nvSpPr>
        <p:spPr>
          <a:xfrm>
            <a:off x="827584" y="1916832"/>
            <a:ext cx="4176464" cy="504056"/>
          </a:xfrm>
        </p:spPr>
        <p:txBody>
          <a:bodyPr/>
          <a:lstStyle/>
          <a:p>
            <a:r>
              <a:rPr kumimoji="1" lang="zh-CN" altLang="en-US" sz="2800" kern="1200" dirty="0" smtClean="0">
                <a:solidFill>
                  <a:schemeClr val="tx1"/>
                </a:solidFill>
                <a:latin typeface="微软雅黑" pitchFamily="34" charset="-122"/>
                <a:ea typeface="微软雅黑" pitchFamily="34" charset="-122"/>
                <a:cs typeface="+mn-cs"/>
              </a:rPr>
              <a:t>离子注入</a:t>
            </a:r>
            <a:endParaRPr kumimoji="1" lang="zh-CN" altLang="en-US" sz="2800" kern="1200" dirty="0">
              <a:solidFill>
                <a:schemeClr val="tx1"/>
              </a:solidFill>
              <a:latin typeface="微软雅黑" pitchFamily="34" charset="-122"/>
              <a:ea typeface="微软雅黑" pitchFamily="34" charset="-122"/>
              <a:cs typeface="+mn-cs"/>
            </a:endParaRPr>
          </a:p>
        </p:txBody>
      </p:sp>
      <p:sp>
        <p:nvSpPr>
          <p:cNvPr id="8" name="AutoShape 2"/>
          <p:cNvSpPr txBox="1">
            <a:spLocks noChangeArrowheads="1"/>
          </p:cNvSpPr>
          <p:nvPr/>
        </p:nvSpPr>
        <p:spPr bwMode="auto">
          <a:xfrm>
            <a:off x="827584" y="836712"/>
            <a:ext cx="4176464"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4.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掺杂技术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1187624" y="2276872"/>
            <a:ext cx="3672408" cy="692696"/>
          </a:xfrm>
        </p:spPr>
        <p:txBody>
          <a:bodyPr/>
          <a:lstStyle/>
          <a:p>
            <a:pPr eaLnBrk="1" hangingPunct="1"/>
            <a:r>
              <a:rPr lang="zh-CN" altLang="en-US" sz="2400" b="1" dirty="0" smtClean="0">
                <a:solidFill>
                  <a:srgbClr val="000000"/>
                </a:solidFill>
                <a:latin typeface="微软雅黑" pitchFamily="34" charset="-122"/>
                <a:ea typeface="微软雅黑" pitchFamily="34" charset="-122"/>
              </a:rPr>
              <a:t>离子注入和扩散的区别</a:t>
            </a:r>
          </a:p>
        </p:txBody>
      </p:sp>
      <p:sp>
        <p:nvSpPr>
          <p:cNvPr id="38915" name="Rectangle 26"/>
          <p:cNvSpPr>
            <a:spLocks noChangeArrowheads="1"/>
          </p:cNvSpPr>
          <p:nvPr/>
        </p:nvSpPr>
        <p:spPr bwMode="auto">
          <a:xfrm>
            <a:off x="5220072" y="4772471"/>
            <a:ext cx="3124200" cy="1066800"/>
          </a:xfrm>
          <a:prstGeom prst="rect">
            <a:avLst/>
          </a:prstGeom>
          <a:solidFill>
            <a:srgbClr val="CCFFFF"/>
          </a:solidFill>
          <a:ln w="9525">
            <a:solidFill>
              <a:schemeClr val="tx1"/>
            </a:solidFill>
            <a:miter lim="800000"/>
            <a:headEnd/>
            <a:tailEnd/>
          </a:ln>
        </p:spPr>
        <p:txBody>
          <a:bodyPr wrap="none" anchor="ctr"/>
          <a:lstStyle/>
          <a:p>
            <a:endParaRPr lang="zh-CN" altLang="en-US">
              <a:solidFill>
                <a:srgbClr val="000000"/>
              </a:solidFill>
            </a:endParaRPr>
          </a:p>
        </p:txBody>
      </p:sp>
      <p:sp>
        <p:nvSpPr>
          <p:cNvPr id="38916" name="Rectangle 25"/>
          <p:cNvSpPr>
            <a:spLocks noChangeArrowheads="1"/>
          </p:cNvSpPr>
          <p:nvPr/>
        </p:nvSpPr>
        <p:spPr bwMode="auto">
          <a:xfrm>
            <a:off x="952872" y="4772471"/>
            <a:ext cx="3124200" cy="1066800"/>
          </a:xfrm>
          <a:prstGeom prst="rect">
            <a:avLst/>
          </a:prstGeom>
          <a:solidFill>
            <a:srgbClr val="CCFFFF"/>
          </a:solidFill>
          <a:ln w="9525">
            <a:solidFill>
              <a:schemeClr val="tx1"/>
            </a:solidFill>
            <a:miter lim="800000"/>
            <a:headEnd/>
            <a:tailEnd/>
          </a:ln>
        </p:spPr>
        <p:txBody>
          <a:bodyPr wrap="none" anchor="ctr"/>
          <a:lstStyle/>
          <a:p>
            <a:endParaRPr lang="zh-CN" altLang="en-US">
              <a:solidFill>
                <a:srgbClr val="000000"/>
              </a:solidFill>
            </a:endParaRPr>
          </a:p>
        </p:txBody>
      </p:sp>
      <p:sp>
        <p:nvSpPr>
          <p:cNvPr id="38917" name="Rectangle 3"/>
          <p:cNvSpPr>
            <a:spLocks noChangeArrowheads="1"/>
          </p:cNvSpPr>
          <p:nvPr/>
        </p:nvSpPr>
        <p:spPr bwMode="auto">
          <a:xfrm>
            <a:off x="5220072" y="4315271"/>
            <a:ext cx="1219200" cy="457200"/>
          </a:xfrm>
          <a:prstGeom prst="rect">
            <a:avLst/>
          </a:prstGeom>
          <a:solidFill>
            <a:srgbClr val="EAEAEA"/>
          </a:solidFill>
          <a:ln w="9525">
            <a:solidFill>
              <a:schemeClr val="tx1"/>
            </a:solidFill>
            <a:miter lim="800000"/>
            <a:headEnd/>
            <a:tailEnd/>
          </a:ln>
        </p:spPr>
        <p:txBody>
          <a:bodyPr wrap="none" anchor="ctr"/>
          <a:lstStyle/>
          <a:p>
            <a:endParaRPr lang="zh-CN" altLang="en-US">
              <a:solidFill>
                <a:srgbClr val="000000"/>
              </a:solidFill>
            </a:endParaRPr>
          </a:p>
        </p:txBody>
      </p:sp>
      <p:sp>
        <p:nvSpPr>
          <p:cNvPr id="38918" name="Rectangle 4"/>
          <p:cNvSpPr>
            <a:spLocks noChangeArrowheads="1"/>
          </p:cNvSpPr>
          <p:nvPr/>
        </p:nvSpPr>
        <p:spPr bwMode="auto">
          <a:xfrm>
            <a:off x="7125072" y="4315271"/>
            <a:ext cx="1219200" cy="457200"/>
          </a:xfrm>
          <a:prstGeom prst="rect">
            <a:avLst/>
          </a:prstGeom>
          <a:solidFill>
            <a:srgbClr val="EAEAEA"/>
          </a:solidFill>
          <a:ln w="9525">
            <a:solidFill>
              <a:schemeClr val="tx1"/>
            </a:solidFill>
            <a:miter lim="800000"/>
            <a:headEnd/>
            <a:tailEnd/>
          </a:ln>
        </p:spPr>
        <p:txBody>
          <a:bodyPr wrap="none" anchor="ctr"/>
          <a:lstStyle/>
          <a:p>
            <a:endParaRPr lang="zh-CN" altLang="en-US">
              <a:solidFill>
                <a:srgbClr val="000000"/>
              </a:solidFill>
            </a:endParaRPr>
          </a:p>
        </p:txBody>
      </p:sp>
      <p:sp>
        <p:nvSpPr>
          <p:cNvPr id="38919" name="Rectangle 5"/>
          <p:cNvSpPr>
            <a:spLocks noChangeArrowheads="1"/>
          </p:cNvSpPr>
          <p:nvPr/>
        </p:nvSpPr>
        <p:spPr bwMode="auto">
          <a:xfrm>
            <a:off x="952872" y="4315271"/>
            <a:ext cx="1219200" cy="457200"/>
          </a:xfrm>
          <a:prstGeom prst="rect">
            <a:avLst/>
          </a:prstGeom>
          <a:solidFill>
            <a:schemeClr val="folHlink"/>
          </a:solidFill>
          <a:ln w="9525">
            <a:solidFill>
              <a:schemeClr val="tx1"/>
            </a:solidFill>
            <a:miter lim="800000"/>
            <a:headEnd/>
            <a:tailEnd/>
          </a:ln>
        </p:spPr>
        <p:txBody>
          <a:bodyPr wrap="none" anchor="ctr"/>
          <a:lstStyle/>
          <a:p>
            <a:endParaRPr lang="zh-CN" altLang="en-US">
              <a:solidFill>
                <a:srgbClr val="000000"/>
              </a:solidFill>
            </a:endParaRPr>
          </a:p>
        </p:txBody>
      </p:sp>
      <p:sp>
        <p:nvSpPr>
          <p:cNvPr id="38920" name="Rectangle 6"/>
          <p:cNvSpPr>
            <a:spLocks noChangeArrowheads="1"/>
          </p:cNvSpPr>
          <p:nvPr/>
        </p:nvSpPr>
        <p:spPr bwMode="auto">
          <a:xfrm>
            <a:off x="2857872" y="4315271"/>
            <a:ext cx="1219200" cy="457200"/>
          </a:xfrm>
          <a:prstGeom prst="rect">
            <a:avLst/>
          </a:prstGeom>
          <a:solidFill>
            <a:schemeClr val="folHlink"/>
          </a:solidFill>
          <a:ln w="9525">
            <a:solidFill>
              <a:schemeClr val="tx1"/>
            </a:solidFill>
            <a:miter lim="800000"/>
            <a:headEnd/>
            <a:tailEnd/>
          </a:ln>
        </p:spPr>
        <p:txBody>
          <a:bodyPr wrap="none" anchor="ctr"/>
          <a:lstStyle/>
          <a:p>
            <a:endParaRPr lang="zh-CN" altLang="en-US">
              <a:solidFill>
                <a:srgbClr val="000000"/>
              </a:solidFill>
            </a:endParaRPr>
          </a:p>
        </p:txBody>
      </p:sp>
      <p:sp>
        <p:nvSpPr>
          <p:cNvPr id="38921" name="Text Box 7"/>
          <p:cNvSpPr txBox="1">
            <a:spLocks noChangeArrowheads="1"/>
          </p:cNvSpPr>
          <p:nvPr/>
        </p:nvSpPr>
        <p:spPr bwMode="auto">
          <a:xfrm>
            <a:off x="5448672" y="4315271"/>
            <a:ext cx="7620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PR</a:t>
            </a:r>
          </a:p>
        </p:txBody>
      </p:sp>
      <p:sp>
        <p:nvSpPr>
          <p:cNvPr id="38922" name="Text Box 8"/>
          <p:cNvSpPr txBox="1">
            <a:spLocks noChangeArrowheads="1"/>
          </p:cNvSpPr>
          <p:nvPr/>
        </p:nvSpPr>
        <p:spPr bwMode="auto">
          <a:xfrm>
            <a:off x="1029072" y="4315271"/>
            <a:ext cx="9906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SiO</a:t>
            </a:r>
            <a:r>
              <a:rPr lang="en-US" altLang="zh-TW" baseline="-25000">
                <a:solidFill>
                  <a:srgbClr val="000000"/>
                </a:solidFill>
                <a:ea typeface="PMingLiU" pitchFamily="18" charset="-120"/>
              </a:rPr>
              <a:t>2</a:t>
            </a:r>
            <a:endParaRPr lang="en-US" altLang="zh-TW">
              <a:solidFill>
                <a:srgbClr val="000000"/>
              </a:solidFill>
              <a:ea typeface="PMingLiU" pitchFamily="18" charset="-120"/>
            </a:endParaRPr>
          </a:p>
        </p:txBody>
      </p:sp>
      <p:sp>
        <p:nvSpPr>
          <p:cNvPr id="38923" name="Text Box 9"/>
          <p:cNvSpPr txBox="1">
            <a:spLocks noChangeArrowheads="1"/>
          </p:cNvSpPr>
          <p:nvPr/>
        </p:nvSpPr>
        <p:spPr bwMode="auto">
          <a:xfrm>
            <a:off x="1105272" y="5229671"/>
            <a:ext cx="9906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Si</a:t>
            </a:r>
          </a:p>
        </p:txBody>
      </p:sp>
      <p:sp>
        <p:nvSpPr>
          <p:cNvPr id="38924" name="Text Box 10"/>
          <p:cNvSpPr txBox="1">
            <a:spLocks noChangeArrowheads="1"/>
          </p:cNvSpPr>
          <p:nvPr/>
        </p:nvSpPr>
        <p:spPr bwMode="auto">
          <a:xfrm>
            <a:off x="5372472" y="5229671"/>
            <a:ext cx="990600" cy="369332"/>
          </a:xfrm>
          <a:prstGeom prst="rect">
            <a:avLst/>
          </a:prstGeom>
          <a:noFill/>
          <a:ln w="9525">
            <a:noFill/>
            <a:miter lim="800000"/>
            <a:headEnd/>
            <a:tailEnd/>
          </a:ln>
        </p:spPr>
        <p:txBody>
          <a:bodyPr>
            <a:spAutoFit/>
          </a:bodyPr>
          <a:lstStyle/>
          <a:p>
            <a:pPr>
              <a:spcBef>
                <a:spcPct val="50000"/>
              </a:spcBef>
            </a:pPr>
            <a:r>
              <a:rPr lang="en-US" altLang="zh-TW">
                <a:solidFill>
                  <a:srgbClr val="000000"/>
                </a:solidFill>
                <a:ea typeface="PMingLiU" pitchFamily="18" charset="-120"/>
              </a:rPr>
              <a:t>Si</a:t>
            </a:r>
          </a:p>
        </p:txBody>
      </p:sp>
      <p:sp>
        <p:nvSpPr>
          <p:cNvPr id="38925" name="AutoShape 11"/>
          <p:cNvSpPr>
            <a:spLocks noChangeArrowheads="1"/>
          </p:cNvSpPr>
          <p:nvPr/>
        </p:nvSpPr>
        <p:spPr bwMode="auto">
          <a:xfrm>
            <a:off x="6439272" y="4696271"/>
            <a:ext cx="685800" cy="381000"/>
          </a:xfrm>
          <a:prstGeom prst="roundRect">
            <a:avLst>
              <a:gd name="adj" fmla="val 12153"/>
            </a:avLst>
          </a:prstGeom>
          <a:solidFill>
            <a:srgbClr val="FF0000"/>
          </a:solidFill>
          <a:ln w="9525">
            <a:noFill/>
            <a:round/>
            <a:headEnd/>
            <a:tailEnd/>
          </a:ln>
        </p:spPr>
        <p:txBody>
          <a:bodyPr wrap="none" anchor="ctr"/>
          <a:lstStyle/>
          <a:p>
            <a:endParaRPr lang="zh-CN" altLang="en-US">
              <a:solidFill>
                <a:srgbClr val="000000"/>
              </a:solidFill>
            </a:endParaRPr>
          </a:p>
        </p:txBody>
      </p:sp>
      <p:sp>
        <p:nvSpPr>
          <p:cNvPr id="38926" name="Rectangle 12"/>
          <p:cNvSpPr>
            <a:spLocks noChangeArrowheads="1"/>
          </p:cNvSpPr>
          <p:nvPr/>
        </p:nvSpPr>
        <p:spPr bwMode="auto">
          <a:xfrm>
            <a:off x="5220072" y="4696271"/>
            <a:ext cx="3124200" cy="76200"/>
          </a:xfrm>
          <a:prstGeom prst="rect">
            <a:avLst/>
          </a:prstGeom>
          <a:solidFill>
            <a:schemeClr val="folHlink"/>
          </a:solidFill>
          <a:ln w="9525">
            <a:solidFill>
              <a:schemeClr val="tx1"/>
            </a:solidFill>
            <a:miter lim="800000"/>
            <a:headEnd/>
            <a:tailEnd/>
          </a:ln>
        </p:spPr>
        <p:txBody>
          <a:bodyPr wrap="none" anchor="ctr"/>
          <a:lstStyle/>
          <a:p>
            <a:endParaRPr lang="zh-CN" altLang="en-US">
              <a:solidFill>
                <a:srgbClr val="000000"/>
              </a:solidFill>
            </a:endParaRPr>
          </a:p>
        </p:txBody>
      </p:sp>
      <p:sp>
        <p:nvSpPr>
          <p:cNvPr id="38927" name="AutoShape 13"/>
          <p:cNvSpPr>
            <a:spLocks noChangeArrowheads="1"/>
          </p:cNvSpPr>
          <p:nvPr/>
        </p:nvSpPr>
        <p:spPr bwMode="auto">
          <a:xfrm>
            <a:off x="1867272" y="4772471"/>
            <a:ext cx="1295400" cy="304800"/>
          </a:xfrm>
          <a:prstGeom prst="roundRect">
            <a:avLst>
              <a:gd name="adj" fmla="val 50000"/>
            </a:avLst>
          </a:prstGeom>
          <a:solidFill>
            <a:srgbClr val="FF0000"/>
          </a:solidFill>
          <a:ln w="9525">
            <a:noFill/>
            <a:round/>
            <a:headEnd/>
            <a:tailEnd/>
          </a:ln>
        </p:spPr>
        <p:txBody>
          <a:bodyPr wrap="none" anchor="ctr"/>
          <a:lstStyle/>
          <a:p>
            <a:endParaRPr lang="zh-CN" altLang="en-US">
              <a:solidFill>
                <a:srgbClr val="000000"/>
              </a:solidFill>
            </a:endParaRPr>
          </a:p>
        </p:txBody>
      </p:sp>
      <p:sp>
        <p:nvSpPr>
          <p:cNvPr id="38928" name="Rectangle 14"/>
          <p:cNvSpPr>
            <a:spLocks noChangeArrowheads="1"/>
          </p:cNvSpPr>
          <p:nvPr/>
        </p:nvSpPr>
        <p:spPr bwMode="auto">
          <a:xfrm>
            <a:off x="1867272" y="4772471"/>
            <a:ext cx="1295400" cy="152400"/>
          </a:xfrm>
          <a:prstGeom prst="rect">
            <a:avLst/>
          </a:prstGeom>
          <a:solidFill>
            <a:srgbClr val="FF0000"/>
          </a:solidFill>
          <a:ln w="9525">
            <a:noFill/>
            <a:miter lim="800000"/>
            <a:headEnd/>
            <a:tailEnd/>
          </a:ln>
        </p:spPr>
        <p:txBody>
          <a:bodyPr wrap="none" anchor="ctr"/>
          <a:lstStyle/>
          <a:p>
            <a:endParaRPr lang="zh-CN" altLang="en-US">
              <a:solidFill>
                <a:srgbClr val="000000"/>
              </a:solidFill>
            </a:endParaRPr>
          </a:p>
        </p:txBody>
      </p:sp>
      <p:sp>
        <p:nvSpPr>
          <p:cNvPr id="38929" name="Line 17"/>
          <p:cNvSpPr>
            <a:spLocks noChangeShapeType="1"/>
          </p:cNvSpPr>
          <p:nvPr/>
        </p:nvSpPr>
        <p:spPr bwMode="auto">
          <a:xfrm flipH="1">
            <a:off x="2705472" y="3705671"/>
            <a:ext cx="1600200" cy="12192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8930" name="Line 18"/>
          <p:cNvSpPr>
            <a:spLocks noChangeShapeType="1"/>
          </p:cNvSpPr>
          <p:nvPr/>
        </p:nvSpPr>
        <p:spPr bwMode="auto">
          <a:xfrm>
            <a:off x="5220072" y="3705671"/>
            <a:ext cx="1600200" cy="1219200"/>
          </a:xfrm>
          <a:prstGeom prst="line">
            <a:avLst/>
          </a:prstGeom>
          <a:noFill/>
          <a:ln w="9525">
            <a:solidFill>
              <a:schemeClr val="tx1"/>
            </a:solidFill>
            <a:round/>
            <a:headEnd/>
            <a:tailEnd type="triangle" w="med" len="med"/>
          </a:ln>
        </p:spPr>
        <p:txBody>
          <a:bodyPr wrap="none" anchor="ctr"/>
          <a:lstStyle/>
          <a:p>
            <a:endParaRPr lang="zh-CN" altLang="en-US">
              <a:solidFill>
                <a:srgbClr val="000000"/>
              </a:solidFill>
            </a:endParaRPr>
          </a:p>
        </p:txBody>
      </p:sp>
      <p:sp>
        <p:nvSpPr>
          <p:cNvPr id="38931" name="Text Box 19"/>
          <p:cNvSpPr txBox="1">
            <a:spLocks noChangeArrowheads="1"/>
          </p:cNvSpPr>
          <p:nvPr/>
        </p:nvSpPr>
        <p:spPr bwMode="auto">
          <a:xfrm>
            <a:off x="3635896" y="3212976"/>
            <a:ext cx="2590800" cy="461665"/>
          </a:xfrm>
          <a:prstGeom prst="rect">
            <a:avLst/>
          </a:prstGeom>
          <a:noFill/>
          <a:ln w="9525">
            <a:noFill/>
            <a:miter lim="800000"/>
            <a:headEnd/>
            <a:tailEnd/>
          </a:ln>
        </p:spPr>
        <p:txBody>
          <a:bodyPr>
            <a:spAutoFit/>
          </a:bodyPr>
          <a:lstStyle/>
          <a:p>
            <a:pPr>
              <a:spcBef>
                <a:spcPct val="50000"/>
              </a:spcBef>
            </a:pPr>
            <a:r>
              <a:rPr lang="zh-CN" altLang="en-US" sz="2400" b="1" dirty="0" smtClean="0">
                <a:solidFill>
                  <a:srgbClr val="000000"/>
                </a:solidFill>
                <a:ea typeface="PMingLiU" pitchFamily="18" charset="-120"/>
              </a:rPr>
              <a:t>掺杂区域</a:t>
            </a:r>
            <a:endParaRPr lang="en-US" altLang="zh-TW" sz="2400" b="1" dirty="0">
              <a:solidFill>
                <a:srgbClr val="000000"/>
              </a:solidFill>
              <a:ea typeface="PMingLiU" pitchFamily="18" charset="-120"/>
            </a:endParaRPr>
          </a:p>
        </p:txBody>
      </p:sp>
      <p:sp>
        <p:nvSpPr>
          <p:cNvPr id="38932" name="Line 20"/>
          <p:cNvSpPr>
            <a:spLocks noChangeShapeType="1"/>
          </p:cNvSpPr>
          <p:nvPr/>
        </p:nvSpPr>
        <p:spPr bwMode="auto">
          <a:xfrm>
            <a:off x="4762872" y="5077271"/>
            <a:ext cx="1752600" cy="0"/>
          </a:xfrm>
          <a:prstGeom prst="line">
            <a:avLst/>
          </a:prstGeom>
          <a:noFill/>
          <a:ln w="9525">
            <a:solidFill>
              <a:schemeClr val="tx1"/>
            </a:solidFill>
            <a:prstDash val="lgDash"/>
            <a:round/>
            <a:headEnd/>
            <a:tailEnd/>
          </a:ln>
        </p:spPr>
        <p:txBody>
          <a:bodyPr wrap="none" anchor="ctr"/>
          <a:lstStyle/>
          <a:p>
            <a:endParaRPr lang="zh-CN" altLang="en-US">
              <a:solidFill>
                <a:srgbClr val="000000"/>
              </a:solidFill>
            </a:endParaRPr>
          </a:p>
        </p:txBody>
      </p:sp>
      <p:sp>
        <p:nvSpPr>
          <p:cNvPr id="38933" name="Line 21"/>
          <p:cNvSpPr>
            <a:spLocks noChangeShapeType="1"/>
          </p:cNvSpPr>
          <p:nvPr/>
        </p:nvSpPr>
        <p:spPr bwMode="auto">
          <a:xfrm>
            <a:off x="4762872" y="4772471"/>
            <a:ext cx="457200" cy="0"/>
          </a:xfrm>
          <a:prstGeom prst="line">
            <a:avLst/>
          </a:prstGeom>
          <a:noFill/>
          <a:ln w="9525">
            <a:solidFill>
              <a:schemeClr val="tx1"/>
            </a:solidFill>
            <a:prstDash val="lgDash"/>
            <a:round/>
            <a:headEnd/>
            <a:tailEnd/>
          </a:ln>
        </p:spPr>
        <p:txBody>
          <a:bodyPr wrap="none" anchor="ctr"/>
          <a:lstStyle/>
          <a:p>
            <a:endParaRPr lang="zh-CN" altLang="en-US">
              <a:solidFill>
                <a:srgbClr val="000000"/>
              </a:solidFill>
            </a:endParaRPr>
          </a:p>
        </p:txBody>
      </p:sp>
      <p:sp>
        <p:nvSpPr>
          <p:cNvPr id="38934" name="Line 22"/>
          <p:cNvSpPr>
            <a:spLocks noChangeShapeType="1"/>
          </p:cNvSpPr>
          <p:nvPr/>
        </p:nvSpPr>
        <p:spPr bwMode="auto">
          <a:xfrm>
            <a:off x="5067672" y="4772471"/>
            <a:ext cx="0" cy="304800"/>
          </a:xfrm>
          <a:prstGeom prst="line">
            <a:avLst/>
          </a:prstGeom>
          <a:noFill/>
          <a:ln w="9525">
            <a:solidFill>
              <a:schemeClr val="tx1"/>
            </a:solidFill>
            <a:round/>
            <a:headEnd type="triangle" w="med" len="med"/>
            <a:tailEnd type="triangle" w="med" len="med"/>
          </a:ln>
        </p:spPr>
        <p:txBody>
          <a:bodyPr wrap="none" anchor="ctr"/>
          <a:lstStyle/>
          <a:p>
            <a:endParaRPr lang="zh-CN" altLang="en-US">
              <a:solidFill>
                <a:srgbClr val="000000"/>
              </a:solidFill>
            </a:endParaRPr>
          </a:p>
        </p:txBody>
      </p:sp>
      <p:sp>
        <p:nvSpPr>
          <p:cNvPr id="38935" name="Text Box 23"/>
          <p:cNvSpPr txBox="1">
            <a:spLocks noChangeArrowheads="1"/>
          </p:cNvSpPr>
          <p:nvPr/>
        </p:nvSpPr>
        <p:spPr bwMode="auto">
          <a:xfrm>
            <a:off x="3619872" y="5991671"/>
            <a:ext cx="2057400" cy="461665"/>
          </a:xfrm>
          <a:prstGeom prst="rect">
            <a:avLst/>
          </a:prstGeom>
          <a:noFill/>
          <a:ln w="9525">
            <a:noFill/>
            <a:miter lim="800000"/>
            <a:headEnd/>
            <a:tailEnd/>
          </a:ln>
        </p:spPr>
        <p:txBody>
          <a:bodyPr>
            <a:spAutoFit/>
          </a:bodyPr>
          <a:lstStyle/>
          <a:p>
            <a:pPr>
              <a:spcBef>
                <a:spcPct val="50000"/>
              </a:spcBef>
            </a:pPr>
            <a:r>
              <a:rPr lang="zh-CN" altLang="en-US" sz="2400" b="1" dirty="0" smtClean="0">
                <a:solidFill>
                  <a:srgbClr val="000000"/>
                </a:solidFill>
                <a:latin typeface="+mj-ea"/>
                <a:ea typeface="+mj-ea"/>
              </a:rPr>
              <a:t>结深</a:t>
            </a:r>
            <a:endParaRPr lang="en-US" altLang="zh-TW" sz="2400" b="1" dirty="0">
              <a:solidFill>
                <a:srgbClr val="000000"/>
              </a:solidFill>
              <a:latin typeface="+mj-ea"/>
              <a:ea typeface="+mj-ea"/>
            </a:endParaRPr>
          </a:p>
        </p:txBody>
      </p:sp>
      <p:sp>
        <p:nvSpPr>
          <p:cNvPr id="38936" name="Freeform 24"/>
          <p:cNvSpPr>
            <a:spLocks/>
          </p:cNvSpPr>
          <p:nvPr/>
        </p:nvSpPr>
        <p:spPr bwMode="auto">
          <a:xfrm flipH="1">
            <a:off x="4610472" y="4924871"/>
            <a:ext cx="304800" cy="1066800"/>
          </a:xfrm>
          <a:custGeom>
            <a:avLst/>
            <a:gdLst>
              <a:gd name="T0" fmla="*/ 2147483647 w 96"/>
              <a:gd name="T1" fmla="*/ 2147483647 h 672"/>
              <a:gd name="T2" fmla="*/ 2147483647 w 96"/>
              <a:gd name="T3" fmla="*/ 0 h 672"/>
              <a:gd name="T4" fmla="*/ 0 w 96"/>
              <a:gd name="T5" fmla="*/ 0 h 672"/>
              <a:gd name="T6" fmla="*/ 0 60000 65536"/>
              <a:gd name="T7" fmla="*/ 0 60000 65536"/>
              <a:gd name="T8" fmla="*/ 0 60000 65536"/>
              <a:gd name="T9" fmla="*/ 0 w 96"/>
              <a:gd name="T10" fmla="*/ 0 h 672"/>
              <a:gd name="T11" fmla="*/ 96 w 96"/>
              <a:gd name="T12" fmla="*/ 672 h 672"/>
            </a:gdLst>
            <a:ahLst/>
            <a:cxnLst>
              <a:cxn ang="T6">
                <a:pos x="T0" y="T1"/>
              </a:cxn>
              <a:cxn ang="T7">
                <a:pos x="T2" y="T3"/>
              </a:cxn>
              <a:cxn ang="T8">
                <a:pos x="T4" y="T5"/>
              </a:cxn>
            </a:cxnLst>
            <a:rect l="T9" t="T10" r="T11" b="T12"/>
            <a:pathLst>
              <a:path w="96" h="672">
                <a:moveTo>
                  <a:pt x="96" y="672"/>
                </a:moveTo>
                <a:lnTo>
                  <a:pt x="96" y="0"/>
                </a:lnTo>
                <a:lnTo>
                  <a:pt x="0" y="0"/>
                </a:lnTo>
              </a:path>
            </a:pathLst>
          </a:custGeom>
          <a:noFill/>
          <a:ln w="9525">
            <a:solidFill>
              <a:schemeClr val="tx1"/>
            </a:solidFill>
            <a:round/>
            <a:headEnd type="none" w="med" len="med"/>
            <a:tailEnd type="triangle" w="med" len="med"/>
          </a:ln>
        </p:spPr>
        <p:txBody>
          <a:bodyPr wrap="none" anchor="ctr"/>
          <a:lstStyle/>
          <a:p>
            <a:endParaRPr lang="zh-CN" altLang="en-US">
              <a:solidFill>
                <a:srgbClr val="000000"/>
              </a:solidFill>
            </a:endParaRPr>
          </a:p>
        </p:txBody>
      </p:sp>
      <p:sp>
        <p:nvSpPr>
          <p:cNvPr id="25" name="标题 1"/>
          <p:cNvSpPr txBox="1">
            <a:spLocks/>
          </p:cNvSpPr>
          <p:nvPr/>
        </p:nvSpPr>
        <p:spPr bwMode="auto">
          <a:xfrm>
            <a:off x="827584" y="1916832"/>
            <a:ext cx="4176464"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cs typeface="+mn-cs"/>
              </a:rPr>
              <a:t>离子注入</a:t>
            </a:r>
            <a:endParaRPr kumimoji="1" lang="zh-CN" altLang="en-US"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26" name="AutoShape 2"/>
          <p:cNvSpPr txBox="1">
            <a:spLocks noChangeArrowheads="1"/>
          </p:cNvSpPr>
          <p:nvPr/>
        </p:nvSpPr>
        <p:spPr bwMode="auto">
          <a:xfrm>
            <a:off x="827584" y="836712"/>
            <a:ext cx="4176464"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4.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掺杂技术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Hub-1"/>
          <p:cNvPicPr>
            <a:picLocks noChangeAspect="1" noChangeArrowheads="1"/>
          </p:cNvPicPr>
          <p:nvPr/>
        </p:nvPicPr>
        <p:blipFill>
          <a:blip r:embed="rId3" cstate="print"/>
          <a:srcRect/>
          <a:stretch>
            <a:fillRect/>
          </a:stretch>
        </p:blipFill>
        <p:spPr bwMode="auto">
          <a:xfrm>
            <a:off x="4932040" y="1700808"/>
            <a:ext cx="3169449" cy="2492896"/>
          </a:xfrm>
          <a:prstGeom prst="rect">
            <a:avLst/>
          </a:prstGeom>
          <a:noFill/>
          <a:ln w="9525">
            <a:noFill/>
            <a:miter lim="800000"/>
            <a:headEnd/>
            <a:tailEnd/>
          </a:ln>
        </p:spPr>
      </p:pic>
      <p:pic>
        <p:nvPicPr>
          <p:cNvPr id="20483" name="Picture 6" descr="p12-4"/>
          <p:cNvPicPr>
            <a:picLocks noChangeAspect="1" noChangeArrowheads="1"/>
          </p:cNvPicPr>
          <p:nvPr/>
        </p:nvPicPr>
        <p:blipFill>
          <a:blip r:embed="rId4" cstate="print"/>
          <a:srcRect/>
          <a:stretch>
            <a:fillRect/>
          </a:stretch>
        </p:blipFill>
        <p:spPr bwMode="auto">
          <a:xfrm>
            <a:off x="4427984" y="4041776"/>
            <a:ext cx="3744416" cy="2627584"/>
          </a:xfrm>
          <a:prstGeom prst="rect">
            <a:avLst/>
          </a:prstGeom>
          <a:noFill/>
          <a:ln w="9525">
            <a:noFill/>
            <a:miter lim="800000"/>
            <a:headEnd/>
            <a:tailEnd/>
          </a:ln>
        </p:spPr>
      </p:pic>
      <p:pic>
        <p:nvPicPr>
          <p:cNvPr id="20484" name="Picture 7" descr="siliconwafer"/>
          <p:cNvPicPr>
            <a:picLocks noChangeAspect="1" noChangeArrowheads="1"/>
          </p:cNvPicPr>
          <p:nvPr/>
        </p:nvPicPr>
        <p:blipFill>
          <a:blip r:embed="rId5" cstate="print"/>
          <a:srcRect/>
          <a:stretch>
            <a:fillRect/>
          </a:stretch>
        </p:blipFill>
        <p:spPr bwMode="auto">
          <a:xfrm>
            <a:off x="1691680" y="3795770"/>
            <a:ext cx="2677170" cy="2702190"/>
          </a:xfrm>
          <a:prstGeom prst="rect">
            <a:avLst/>
          </a:prstGeom>
          <a:noFill/>
          <a:ln w="9525">
            <a:noFill/>
            <a:miter lim="800000"/>
            <a:headEnd/>
            <a:tailEnd/>
          </a:ln>
        </p:spPr>
      </p:pic>
      <p:sp>
        <p:nvSpPr>
          <p:cNvPr id="7" name="标题 1"/>
          <p:cNvSpPr txBox="1">
            <a:spLocks/>
          </p:cNvSpPr>
          <p:nvPr/>
        </p:nvSpPr>
        <p:spPr bwMode="auto">
          <a:xfrm>
            <a:off x="827584" y="1916832"/>
            <a:ext cx="4176464"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离子注入系统</a:t>
            </a:r>
            <a:endParaRPr kumimoji="1" lang="zh-CN" altLang="en-US"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8" name="AutoShape 2"/>
          <p:cNvSpPr txBox="1">
            <a:spLocks noChangeArrowheads="1"/>
          </p:cNvSpPr>
          <p:nvPr/>
        </p:nvSpPr>
        <p:spPr bwMode="auto">
          <a:xfrm>
            <a:off x="827584" y="836712"/>
            <a:ext cx="4176464"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4.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掺杂技术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pic>
        <p:nvPicPr>
          <p:cNvPr id="10" name="Picture 4" descr="69-1"/>
          <p:cNvPicPr>
            <a:picLocks noChangeAspect="1" noChangeArrowheads="1"/>
          </p:cNvPicPr>
          <p:nvPr/>
        </p:nvPicPr>
        <p:blipFill>
          <a:blip r:embed="rId6" cstate="print"/>
          <a:srcRect/>
          <a:stretch>
            <a:fillRect/>
          </a:stretch>
        </p:blipFill>
        <p:spPr bwMode="auto">
          <a:xfrm>
            <a:off x="2483768" y="2348880"/>
            <a:ext cx="3429000" cy="2332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1600" y="2420888"/>
            <a:ext cx="3960440" cy="2160240"/>
          </a:xfrm>
        </p:spPr>
        <p:txBody>
          <a:bodyPr/>
          <a:lstStyle/>
          <a:p>
            <a:r>
              <a:rPr lang="zh-CN" altLang="en-US" sz="2000" b="1" dirty="0" smtClean="0"/>
              <a:t>最典型应用举例</a:t>
            </a:r>
            <a:endParaRPr lang="en-US" altLang="zh-CN" sz="2000" b="1" dirty="0" smtClean="0"/>
          </a:p>
          <a:p>
            <a:pPr lvl="1"/>
            <a:r>
              <a:rPr lang="zh-CN" altLang="en-US" sz="2000" b="1" dirty="0" smtClean="0"/>
              <a:t>阱区掺杂</a:t>
            </a:r>
            <a:endParaRPr lang="en-US" altLang="zh-CN" sz="2000" b="1" dirty="0" smtClean="0"/>
          </a:p>
          <a:p>
            <a:pPr lvl="1"/>
            <a:r>
              <a:rPr lang="zh-CN" altLang="en-US" sz="2000" b="1" dirty="0" smtClean="0"/>
              <a:t>阈值电压调节</a:t>
            </a:r>
            <a:endParaRPr lang="en-US" altLang="zh-CN" sz="2000" b="1" dirty="0" smtClean="0"/>
          </a:p>
          <a:p>
            <a:pPr lvl="1"/>
            <a:r>
              <a:rPr lang="zh-CN" altLang="en-US" sz="2000" b="1" dirty="0" smtClean="0"/>
              <a:t>源漏注入</a:t>
            </a:r>
            <a:endParaRPr lang="en-US" altLang="zh-CN" sz="2000" b="1" dirty="0" smtClean="0"/>
          </a:p>
          <a:p>
            <a:r>
              <a:rPr lang="zh-CN" altLang="en-US" sz="2000" b="1" dirty="0" smtClean="0"/>
              <a:t>先进制造中离子注入的应用</a:t>
            </a:r>
            <a:endParaRPr lang="en-US" altLang="zh-CN" sz="2000" b="1" dirty="0" smtClean="0"/>
          </a:p>
          <a:p>
            <a:pPr>
              <a:buNone/>
            </a:pPr>
            <a:endParaRPr lang="zh-CN" altLang="en-US" sz="2000" b="1" dirty="0"/>
          </a:p>
        </p:txBody>
      </p:sp>
      <p:pic>
        <p:nvPicPr>
          <p:cNvPr id="4" name="Picture 4"/>
          <p:cNvPicPr>
            <a:picLocks noChangeAspect="1" noChangeArrowheads="1"/>
          </p:cNvPicPr>
          <p:nvPr/>
        </p:nvPicPr>
        <p:blipFill>
          <a:blip r:embed="rId2" cstate="print"/>
          <a:srcRect/>
          <a:stretch>
            <a:fillRect/>
          </a:stretch>
        </p:blipFill>
        <p:spPr bwMode="auto">
          <a:xfrm>
            <a:off x="4662038" y="3573016"/>
            <a:ext cx="3570092" cy="2448173"/>
          </a:xfrm>
          <a:prstGeom prst="rect">
            <a:avLst/>
          </a:prstGeom>
          <a:noFill/>
          <a:ln w="9525">
            <a:noFill/>
            <a:miter lim="800000"/>
            <a:headEnd/>
            <a:tailEnd/>
          </a:ln>
        </p:spPr>
      </p:pic>
      <p:sp>
        <p:nvSpPr>
          <p:cNvPr id="6" name="标题 1"/>
          <p:cNvSpPr txBox="1">
            <a:spLocks/>
          </p:cNvSpPr>
          <p:nvPr/>
        </p:nvSpPr>
        <p:spPr bwMode="auto">
          <a:xfrm>
            <a:off x="827584" y="1916832"/>
            <a:ext cx="4176464" cy="504056"/>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rPr>
              <a:t>离子注入应用</a:t>
            </a:r>
            <a:endParaRPr kumimoji="1" lang="zh-CN" altLang="en-US"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7" name="AutoShape 2"/>
          <p:cNvSpPr txBox="1">
            <a:spLocks noChangeArrowheads="1"/>
          </p:cNvSpPr>
          <p:nvPr/>
        </p:nvSpPr>
        <p:spPr bwMode="auto">
          <a:xfrm>
            <a:off x="827584" y="836712"/>
            <a:ext cx="4176464" cy="795338"/>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4. </a:t>
            </a:r>
            <a:r>
              <a:rPr kumimoji="1" lang="zh-CN" altLang="en-US" sz="32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掺杂技术</a:t>
            </a:r>
            <a:endParaRPr kumimoji="1" lang="zh-CN" altLang="en-US" sz="3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cSld>
  <p:clrMapOvr>
    <a:masterClrMapping/>
  </p:clrMapOvr>
</p:sld>
</file>

<file path=ppt/theme/theme1.xml><?xml version="1.0" encoding="utf-8"?>
<a:theme xmlns:a="http://schemas.openxmlformats.org/drawingml/2006/main" name="1-导论">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80"/>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bg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rgbClr val="000080"/>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bg1"/>
            </a:solidFill>
            <a:effectLst/>
            <a:latin typeface="Times New Roman" pitchFamily="18" charset="0"/>
            <a:ea typeface="宋体" pitchFamily="2" charset="-122"/>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1-导论</Template>
  <TotalTime>1938</TotalTime>
  <Words>3825</Words>
  <Application>Microsoft Office PowerPoint</Application>
  <PresentationFormat>全屏显示(4:3)</PresentationFormat>
  <Paragraphs>949</Paragraphs>
  <Slides>100</Slides>
  <Notes>40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02" baseType="lpstr">
      <vt:lpstr>1-导论</vt:lpstr>
      <vt:lpstr>Photo Editor 照片</vt:lpstr>
      <vt:lpstr>幻灯片 1</vt:lpstr>
      <vt:lpstr>主要内容</vt:lpstr>
      <vt:lpstr>IC中的薄膜</vt:lpstr>
      <vt:lpstr>幻灯片 4</vt:lpstr>
      <vt:lpstr>氧化膜的应用例</vt:lpstr>
      <vt:lpstr>氧化膜的应用例</vt:lpstr>
      <vt:lpstr>幻灯片 7</vt:lpstr>
      <vt:lpstr>薄膜材料及性能的要求</vt:lpstr>
      <vt:lpstr>各种成膜技术及材料</vt:lpstr>
      <vt:lpstr>物理气相沉积PVD——蒸发法</vt:lpstr>
      <vt:lpstr>幻灯片 11</vt:lpstr>
      <vt:lpstr>优点：</vt:lpstr>
      <vt:lpstr>化学气相沉积CVD</vt:lpstr>
      <vt:lpstr>例：外延硅、多晶硅、非晶硅</vt:lpstr>
      <vt:lpstr>幻灯片 15</vt:lpstr>
      <vt:lpstr>幻灯片 16</vt:lpstr>
      <vt:lpstr>CVD制备的薄膜及采用的前驱体</vt:lpstr>
      <vt:lpstr>幻灯片 18</vt:lpstr>
      <vt:lpstr>幻灯片 19</vt:lpstr>
      <vt:lpstr>连续加工的APCVD系统</vt:lpstr>
      <vt:lpstr>幻灯片 21</vt:lpstr>
      <vt:lpstr>幻灯片 22</vt:lpstr>
      <vt:lpstr>幻灯片 23</vt:lpstr>
      <vt:lpstr>幻灯片 24</vt:lpstr>
      <vt:lpstr>2. 光刻技术</vt:lpstr>
      <vt:lpstr>通过光刻技术进行图形转移的基本过程</vt:lpstr>
      <vt:lpstr>2. 光刻技术</vt:lpstr>
      <vt:lpstr>2. 光刻技术</vt:lpstr>
      <vt:lpstr>掩膜版的费用呈指数式增长 Mask 自1995年开始成为关键技术，可以实现亚波长光刻，如248nm的光源用于130nm技术</vt:lpstr>
      <vt:lpstr>2. 光刻技术</vt:lpstr>
      <vt:lpstr>曝光光源与其解像度大致有如下关系</vt:lpstr>
      <vt:lpstr>图形转移——光刻工艺的8个基本步骤</vt:lpstr>
      <vt:lpstr>幻灯片 33</vt:lpstr>
      <vt:lpstr>2）旋转涂胶</vt:lpstr>
      <vt:lpstr>2）旋转涂胶</vt:lpstr>
      <vt:lpstr>2）旋转涂胶</vt:lpstr>
      <vt:lpstr>2）旋转涂胶</vt:lpstr>
      <vt:lpstr>2）旋转涂胶</vt:lpstr>
      <vt:lpstr>2）旋转涂胶</vt:lpstr>
      <vt:lpstr>2）旋转涂胶</vt:lpstr>
      <vt:lpstr>2）旋转涂胶</vt:lpstr>
      <vt:lpstr>2）旋转涂胶</vt:lpstr>
      <vt:lpstr>2）旋转涂胶</vt:lpstr>
      <vt:lpstr>2）旋转涂胶</vt:lpstr>
      <vt:lpstr>2）旋转涂胶</vt:lpstr>
      <vt:lpstr>去除边圈</vt:lpstr>
      <vt:lpstr>去除边圈</vt:lpstr>
      <vt:lpstr>去除边圈</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干法刻蚀的优点</vt:lpstr>
      <vt:lpstr>深反应离子刻蚀DRIE的应用</vt:lpstr>
      <vt:lpstr>幻灯片 65</vt:lpstr>
      <vt:lpstr>幻灯片 66</vt:lpstr>
      <vt:lpstr>幻灯片 67</vt:lpstr>
      <vt:lpstr>幻灯片 68</vt:lpstr>
      <vt:lpstr>刻蚀技术的应用——化学机械抛光CMP</vt:lpstr>
      <vt:lpstr>幻灯片 70</vt:lpstr>
      <vt:lpstr>CMOS中的金属化</vt:lpstr>
      <vt:lpstr>铜互连</vt:lpstr>
      <vt:lpstr>多层互连：层间介质层隔离去除后的形貌</vt:lpstr>
      <vt:lpstr>为什么要多层互连</vt:lpstr>
      <vt:lpstr>金属化的要求</vt:lpstr>
      <vt:lpstr>Al互连</vt:lpstr>
      <vt:lpstr>铝钉现象</vt:lpstr>
      <vt:lpstr>电迁移</vt:lpstr>
      <vt:lpstr>幻灯片 79</vt:lpstr>
      <vt:lpstr>互连和门延迟</vt:lpstr>
      <vt:lpstr>铜互连</vt:lpstr>
      <vt:lpstr>铜互连</vt:lpstr>
      <vt:lpstr>铜互连基本工艺</vt:lpstr>
      <vt:lpstr>幻灯片 84</vt:lpstr>
      <vt:lpstr>幻灯片 85</vt:lpstr>
      <vt:lpstr>幻灯片 86</vt:lpstr>
      <vt:lpstr>幻灯片 87</vt:lpstr>
      <vt:lpstr>幻灯片 88</vt:lpstr>
      <vt:lpstr>幻灯片 89</vt:lpstr>
      <vt:lpstr>幻灯片 90</vt:lpstr>
      <vt:lpstr>4. 掺杂技术</vt:lpstr>
      <vt:lpstr>热扩散掺杂示意图</vt:lpstr>
      <vt:lpstr>热扩散掺杂技术</vt:lpstr>
      <vt:lpstr>卧式系统的石英管</vt:lpstr>
      <vt:lpstr>离子注入</vt:lpstr>
      <vt:lpstr>离子注入</vt:lpstr>
      <vt:lpstr>离子注入和扩散的区别</vt:lpstr>
      <vt:lpstr>幻灯片 98</vt:lpstr>
      <vt:lpstr>幻灯片 99</vt:lpstr>
      <vt:lpstr>幻灯片 100</vt:lpstr>
    </vt:vector>
  </TitlesOfParts>
  <Company>HomePC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yugaoyu</dc:creator>
  <cp:lastModifiedBy>雨林木风</cp:lastModifiedBy>
  <cp:revision>167</cp:revision>
  <dcterms:created xsi:type="dcterms:W3CDTF">2012-09-15T06:05:10Z</dcterms:created>
  <dcterms:modified xsi:type="dcterms:W3CDTF">2012-10-27T12:56:34Z</dcterms:modified>
</cp:coreProperties>
</file>